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7"/>
  </p:notesMasterIdLst>
  <p:handoutMasterIdLst>
    <p:handoutMasterId r:id="rId28"/>
  </p:handoutMasterIdLst>
  <p:sldIdLst>
    <p:sldId id="317" r:id="rId2"/>
    <p:sldId id="294" r:id="rId3"/>
    <p:sldId id="293" r:id="rId4"/>
    <p:sldId id="301"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18" r:id="rId21"/>
    <p:sldId id="319" r:id="rId22"/>
    <p:sldId id="320" r:id="rId23"/>
    <p:sldId id="321" r:id="rId24"/>
    <p:sldId id="322" r:id="rId25"/>
    <p:sldId id="323" r:id="rId26"/>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664" autoAdjust="0"/>
    <p:restoredTop sz="94660" autoAdjust="0"/>
  </p:normalViewPr>
  <p:slideViewPr>
    <p:cSldViewPr snapToGrid="0">
      <p:cViewPr>
        <p:scale>
          <a:sx n="70" d="100"/>
          <a:sy n="70" d="100"/>
        </p:scale>
        <p:origin x="-2680" y="-344"/>
      </p:cViewPr>
      <p:guideLst>
        <p:guide orient="horz" pos="2256"/>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1992" y="-84"/>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_rels/viewProps.xml.rels><?xml version="1.0" encoding="UTF-8" standalone="yes"?>
<Relationships xmlns="http://schemas.openxmlformats.org/package/2006/relationships"><Relationship Id="rId3" Type="http://schemas.openxmlformats.org/officeDocument/2006/relationships/slide" Target="slides/slide16.xml"/><Relationship Id="rId4" Type="http://schemas.openxmlformats.org/officeDocument/2006/relationships/slide" Target="slides/slide17.xml"/><Relationship Id="rId5" Type="http://schemas.openxmlformats.org/officeDocument/2006/relationships/slide" Target="slides/slide18.xml"/><Relationship Id="rId1" Type="http://schemas.openxmlformats.org/officeDocument/2006/relationships/slide" Target="slides/slide14.xml"/><Relationship Id="rId2"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1" name="Rectangle 3"/>
          <p:cNvSpPr>
            <a:spLocks noGrp="1" noChangeArrowheads="1"/>
          </p:cNvSpPr>
          <p:nvPr>
            <p:ph type="dt" sz="quarter"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7172" name="Rectangle 4"/>
          <p:cNvSpPr>
            <a:spLocks noGrp="1" noChangeArrowheads="1"/>
          </p:cNvSpPr>
          <p:nvPr>
            <p:ph type="ftr" sz="quarter" idx="2"/>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3" name="Rectangle 5"/>
          <p:cNvSpPr>
            <a:spLocks noGrp="1" noChangeArrowheads="1"/>
          </p:cNvSpPr>
          <p:nvPr>
            <p:ph type="sldNum" sz="quarter" idx="3"/>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D33F9863-C23E-454C-8290-1ABBD9BCB166}" type="slidenum">
              <a:rPr lang="en-US"/>
              <a:pPr/>
              <a:t>‹#›</a:t>
            </a:fld>
            <a:endParaRPr lang="en-US" dirty="0"/>
          </a:p>
        </p:txBody>
      </p:sp>
    </p:spTree>
    <p:extLst>
      <p:ext uri="{BB962C8B-B14F-4D97-AF65-F5344CB8AC3E}">
        <p14:creationId xmlns:p14="http://schemas.microsoft.com/office/powerpoint/2010/main" val="3674866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099" name="Rectangle 3"/>
          <p:cNvSpPr>
            <a:spLocks noGrp="1" noChangeArrowheads="1"/>
          </p:cNvSpPr>
          <p:nvPr>
            <p:ph type="dt"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4100" name="Rectangle 4"/>
          <p:cNvSpPr>
            <a:spLocks noGrp="1" noRot="1" noChangeAspect="1" noChangeArrowheads="1" noTextEdit="1"/>
          </p:cNvSpPr>
          <p:nvPr>
            <p:ph type="sldImg" idx="2"/>
          </p:nvPr>
        </p:nvSpPr>
        <p:spPr bwMode="auto">
          <a:xfrm>
            <a:off x="1179513" y="709613"/>
            <a:ext cx="4649787"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25018" y="4422776"/>
            <a:ext cx="5160366" cy="4164013"/>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103" name="Rectangle 7"/>
          <p:cNvSpPr>
            <a:spLocks noGrp="1" noChangeArrowheads="1"/>
          </p:cNvSpPr>
          <p:nvPr>
            <p:ph type="sldNum" sz="quarter" idx="5"/>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A9B775A9-A8F8-4AE4-A060-E4D9EA6CEA24}" type="slidenum">
              <a:rPr lang="en-US"/>
              <a:pPr/>
              <a:t>‹#›</a:t>
            </a:fld>
            <a:endParaRPr lang="en-US" dirty="0"/>
          </a:p>
        </p:txBody>
      </p:sp>
    </p:spTree>
    <p:extLst>
      <p:ext uri="{BB962C8B-B14F-4D97-AF65-F5344CB8AC3E}">
        <p14:creationId xmlns:p14="http://schemas.microsoft.com/office/powerpoint/2010/main" val="2801201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1BBFD-BD70-400F-A43A-DF7A8433901A}" type="slidenum">
              <a:rPr lang="en-US"/>
              <a:pPr/>
              <a:t>1</a:t>
            </a:fld>
            <a:endParaRPr lang="en-US" dirty="0"/>
          </a:p>
        </p:txBody>
      </p:sp>
      <p:sp>
        <p:nvSpPr>
          <p:cNvPr id="209922" name="Rectangle 2"/>
          <p:cNvSpPr>
            <a:spLocks noGrp="1" noRot="1" noChangeAspect="1" noChangeArrowheads="1" noTextEdit="1"/>
          </p:cNvSpPr>
          <p:nvPr>
            <p:ph type="sldImg"/>
          </p:nvPr>
        </p:nvSpPr>
        <p:spPr>
          <a:xfrm>
            <a:off x="1179513" y="696913"/>
            <a:ext cx="4649787" cy="3486150"/>
          </a:xfrm>
          <a:ln/>
        </p:spPr>
      </p:sp>
      <p:sp>
        <p:nvSpPr>
          <p:cNvPr id="209923" name="Rectangle 3"/>
          <p:cNvSpPr>
            <a:spLocks noGrp="1" noChangeArrowheads="1"/>
          </p:cNvSpPr>
          <p:nvPr>
            <p:ph type="body" idx="1"/>
          </p:nvPr>
        </p:nvSpPr>
        <p:spPr>
          <a:xfrm>
            <a:off x="701848" y="4416426"/>
            <a:ext cx="5608320" cy="4183063"/>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070BA1AC-7D41-466D-818C-F4378ADCDE36}"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49F0C20-B52A-4571-9060-E7771BBD51B2}"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C48F42C-544C-403C-91B5-89C847CBC6D1}" type="slidenum">
              <a:rPr lang="en-US"/>
              <a:pPr/>
              <a:t>‹#›</a:t>
            </a:fld>
            <a:endParaRPr lang="en-US" dirty="0"/>
          </a:p>
        </p:txBody>
      </p:sp>
      <p:sp>
        <p:nvSpPr>
          <p:cNvPr id="3"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7875"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1E600739-9F96-4D2C-8602-7C44A4D596B7}" type="slidenum">
              <a:rPr lang="en-US"/>
              <a:pPr/>
              <a:t>‹#›</a:t>
            </a:fld>
            <a:endParaRPr lang="en-US" dirty="0"/>
          </a:p>
        </p:txBody>
      </p:sp>
      <p:sp>
        <p:nvSpPr>
          <p:cNvPr id="207877" name="Rectangle 5"/>
          <p:cNvSpPr>
            <a:spLocks noChangeArrowheads="1"/>
          </p:cNvSpPr>
          <p:nvPr userDrawn="1"/>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pPr>
            <a:endParaRPr lang="en-US" sz="2200" i="1" dirty="0">
              <a:effectLst>
                <a:outerShdw blurRad="38100" dist="38100" dir="2700000" algn="tl">
                  <a:srgbClr val="FFFFFF"/>
                </a:outerShdw>
              </a:effectLst>
              <a:latin typeface="Book Antiqua" pitchFamily="18" charset="0"/>
            </a:endParaRPr>
          </a:p>
        </p:txBody>
      </p:sp>
      <p:pic>
        <p:nvPicPr>
          <p:cNvPr id="207878" name="Picture 6" descr="New_DOE_Logo_Color_042808"/>
          <p:cNvPicPr>
            <a:picLocks noChangeAspect="1" noChangeArrowheads="1"/>
          </p:cNvPicPr>
          <p:nvPr userDrawn="1"/>
        </p:nvPicPr>
        <p:blipFill>
          <a:blip r:embed="rId5" cstate="print"/>
          <a:srcRect/>
          <a:stretch>
            <a:fillRect/>
          </a:stretch>
        </p:blipFill>
        <p:spPr bwMode="auto">
          <a:xfrm>
            <a:off x="161925" y="171450"/>
            <a:ext cx="2563813" cy="646113"/>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6" r:id="rId3"/>
  </p:sldLayoutIdLst>
  <p:hf hdr="0" ftr="0" dt="0"/>
  <p:txStyles>
    <p:titleStyle>
      <a:lvl1pPr algn="ctr" rtl="0" fontAlgn="base">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fontAlgn="base">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science.doe.gov/op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Rectangle 4"/>
          <p:cNvSpPr>
            <a:spLocks noGrp="1" noChangeArrowheads="1"/>
          </p:cNvSpPr>
          <p:nvPr>
            <p:ph type="subTitle" idx="1"/>
          </p:nvPr>
        </p:nvSpPr>
        <p:spPr>
          <a:xfrm>
            <a:off x="0" y="5280025"/>
            <a:ext cx="9086850" cy="1467836"/>
          </a:xfrm>
          <a:noFill/>
          <a:ln/>
        </p:spPr>
        <p:txBody>
          <a:bodyPr lIns="82039" tIns="41020" rIns="82039" bIns="41020">
            <a:spAutoFit/>
          </a:bodyPr>
          <a:lstStyle/>
          <a:p>
            <a:pPr eaLnBrk="1" hangingPunct="1">
              <a:defRPr/>
            </a:pPr>
            <a:r>
              <a:rPr lang="de-DE" dirty="0" smtClean="0">
                <a:latin typeface="Times New Roman" pitchFamily="18" charset="0"/>
                <a:cs typeface="Times New Roman" pitchFamily="18" charset="0"/>
              </a:rPr>
              <a:t>Stephen W. Meador</a:t>
            </a:r>
            <a:r>
              <a:rPr lang="en-US" dirty="0" smtClean="0">
                <a:latin typeface="Times New Roman" pitchFamily="18" charset="0"/>
                <a:cs typeface="Times New Roman" pitchFamily="18" charset="0"/>
              </a:rPr>
              <a:t>, Chairperson</a:t>
            </a:r>
          </a:p>
          <a:p>
            <a:pPr eaLnBrk="1" hangingPunct="1">
              <a:defRPr/>
            </a:pPr>
            <a:r>
              <a:rPr lang="en-US" dirty="0" smtClean="0">
                <a:latin typeface="Times New Roman" pitchFamily="18" charset="0"/>
                <a:cs typeface="Times New Roman" pitchFamily="18" charset="0"/>
              </a:rPr>
              <a:t>DOE/SC Review Committee </a:t>
            </a:r>
          </a:p>
          <a:p>
            <a:pPr eaLnBrk="1" hangingPunct="1">
              <a:defRPr/>
            </a:pPr>
            <a:r>
              <a:rPr lang="en-US" dirty="0" smtClean="0">
                <a:latin typeface="Times New Roman" pitchFamily="18" charset="0"/>
                <a:cs typeface="Times New Roman" pitchFamily="18" charset="0"/>
              </a:rPr>
              <a:t>Office of Science, U.S. Department of Energy</a:t>
            </a:r>
          </a:p>
          <a:p>
            <a:pPr>
              <a:lnSpc>
                <a:spcPct val="90000"/>
              </a:lnSpc>
              <a:defRPr/>
            </a:pPr>
            <a:r>
              <a:rPr lang="en-US" b="0" dirty="0" smtClean="0">
                <a:solidFill>
                  <a:schemeClr val="bg2"/>
                </a:solidFill>
                <a:latin typeface="Times New Roman" pitchFamily="18" charset="0"/>
                <a:cs typeface="Times New Roman" pitchFamily="18" charset="0"/>
                <a:hlinkClick r:id="rId3"/>
              </a:rPr>
              <a:t>http://www.science.doe.gov/opa/</a:t>
            </a:r>
            <a:r>
              <a:rPr lang="en-US" b="0" dirty="0" smtClean="0">
                <a:solidFill>
                  <a:schemeClr val="bg2"/>
                </a:solidFill>
                <a:latin typeface="Times New Roman" pitchFamily="18" charset="0"/>
                <a:cs typeface="Times New Roman" pitchFamily="18" charset="0"/>
              </a:rPr>
              <a:t> </a:t>
            </a:r>
            <a:endParaRPr lang="en-US" i="1" dirty="0" smtClean="0">
              <a:effectLst>
                <a:outerShdw blurRad="38100" dist="38100" dir="2700000" algn="tl">
                  <a:srgbClr val="C0C0C0"/>
                </a:outerShdw>
              </a:effectLst>
              <a:latin typeface="Times New Roman" pitchFamily="18" charset="0"/>
              <a:cs typeface="Times New Roman" pitchFamily="18" charset="0"/>
            </a:endParaRPr>
          </a:p>
        </p:txBody>
      </p:sp>
      <p:sp>
        <p:nvSpPr>
          <p:cNvPr id="4" name="Text Box 3"/>
          <p:cNvSpPr txBox="1">
            <a:spLocks noChangeArrowheads="1"/>
          </p:cNvSpPr>
          <p:nvPr/>
        </p:nvSpPr>
        <p:spPr bwMode="auto">
          <a:xfrm>
            <a:off x="336550" y="1068388"/>
            <a:ext cx="8499475" cy="4270375"/>
          </a:xfrm>
          <a:prstGeom prst="rect">
            <a:avLst/>
          </a:prstGeom>
          <a:noFill/>
          <a:ln w="9525" algn="ctr">
            <a:noFill/>
            <a:miter lim="800000"/>
            <a:headEnd/>
            <a:tailEnd/>
          </a:ln>
          <a:effectLst/>
        </p:spPr>
        <p:txBody>
          <a:bodyPr anchor="ctr"/>
          <a:lstStyle/>
          <a:p>
            <a:r>
              <a:rPr lang="en-US" sz="4000" dirty="0" smtClean="0">
                <a:solidFill>
                  <a:srgbClr val="000000"/>
                </a:solidFill>
                <a:latin typeface="Times New Roman" pitchFamily="18" charset="0"/>
                <a:cs typeface="Times New Roman" pitchFamily="18" charset="0"/>
              </a:rPr>
              <a:t>Closeout Report for the</a:t>
            </a:r>
            <a:r>
              <a:rPr lang="en-US" sz="4000" b="0" dirty="0" smtClean="0">
                <a:solidFill>
                  <a:srgbClr val="000000"/>
                </a:solidFill>
                <a:latin typeface="Times New Roman" pitchFamily="18" charset="0"/>
                <a:cs typeface="Times New Roman" pitchFamily="18" charset="0"/>
              </a:rPr>
              <a:t> </a:t>
            </a:r>
          </a:p>
          <a:p>
            <a:r>
              <a:rPr lang="en-US" sz="4000" dirty="0" smtClean="0">
                <a:solidFill>
                  <a:schemeClr val="accent2"/>
                </a:solidFill>
                <a:latin typeface="Times New Roman" pitchFamily="18" charset="0"/>
                <a:cs typeface="Times New Roman" pitchFamily="18" charset="0"/>
              </a:rPr>
              <a:t>National Spherical Torus </a:t>
            </a:r>
          </a:p>
          <a:p>
            <a:r>
              <a:rPr lang="en-US" sz="4000" dirty="0" smtClean="0">
                <a:solidFill>
                  <a:schemeClr val="accent2"/>
                </a:solidFill>
                <a:latin typeface="Times New Roman" pitchFamily="18" charset="0"/>
                <a:cs typeface="Times New Roman" pitchFamily="18" charset="0"/>
              </a:rPr>
              <a:t>Experiment (NSTX) Upgrade Project</a:t>
            </a:r>
          </a:p>
          <a:p>
            <a:endParaRPr lang="en-US" sz="2400" b="0" dirty="0" smtClean="0">
              <a:latin typeface="Times New Roman" pitchFamily="18" charset="0"/>
              <a:cs typeface="Times New Roman" pitchFamily="18" charset="0"/>
            </a:endParaRPr>
          </a:p>
          <a:p>
            <a:pPr>
              <a:spcBef>
                <a:spcPct val="20000"/>
              </a:spcBef>
              <a:buFont typeface="Wingdings" pitchFamily="2" charset="2"/>
              <a:buNone/>
            </a:pPr>
            <a:r>
              <a:rPr lang="en-US" sz="3000" dirty="0" smtClean="0">
                <a:latin typeface="Times New Roman" pitchFamily="18" charset="0"/>
                <a:cs typeface="Times New Roman" pitchFamily="18" charset="0"/>
              </a:rPr>
              <a:t>Princeton Plasma Physics Laboratory</a:t>
            </a:r>
          </a:p>
          <a:p>
            <a:r>
              <a:rPr lang="en-US" sz="2000" dirty="0" smtClean="0">
                <a:latin typeface="Times New Roman" pitchFamily="18" charset="0"/>
                <a:cs typeface="Times New Roman" pitchFamily="18" charset="0"/>
              </a:rPr>
              <a:t>May 2-3, 2012</a:t>
            </a:r>
          </a:p>
          <a:p>
            <a:pPr>
              <a:spcBef>
                <a:spcPct val="20000"/>
              </a:spcBef>
              <a:buFont typeface="Wingdings" pitchFamily="2" charset="2"/>
              <a:buNone/>
            </a:pPr>
            <a:endParaRPr lang="en-US" sz="2000" b="0" dirty="0">
              <a:solidFill>
                <a:srgbClr val="0033CC"/>
              </a:solidFill>
              <a:latin typeface="Times New Roman" pitchFamily="18" charset="0"/>
              <a:cs typeface="Times New Roman"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10</a:t>
            </a:fld>
            <a:endParaRPr lang="en-US" dirty="0"/>
          </a:p>
        </p:txBody>
      </p:sp>
      <p:sp>
        <p:nvSpPr>
          <p:cNvPr id="233474" name="Rectangle 2"/>
          <p:cNvSpPr>
            <a:spLocks noGrp="1" noChangeArrowheads="1"/>
          </p:cNvSpPr>
          <p:nvPr>
            <p:ph type="title"/>
          </p:nvPr>
        </p:nvSpPr>
        <p:spPr>
          <a:xfrm>
            <a:off x="2443794" y="23686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Kellman, GA; Lissauer, BNL</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648046"/>
            <a:ext cx="8298407" cy="5484235"/>
          </a:xfrm>
          <a:prstGeom prst="rect">
            <a:avLst/>
          </a:prstGeom>
        </p:spPr>
        <p:txBody>
          <a:bodyPr/>
          <a:lstStyle/>
          <a:p>
            <a:pPr marR="0" lvl="0" algn="l" defTabSz="914400" rtl="0" eaLnBrk="1" fontAlgn="base" latinLnBrk="0" hangingPunct="1">
              <a:lnSpc>
                <a:spcPct val="100000"/>
              </a:lnSpc>
              <a:spcBef>
                <a:spcPts val="0"/>
              </a:spcBef>
              <a:spcAft>
                <a:spcPts val="1000"/>
              </a:spcAft>
              <a:buClrTx/>
              <a:buSzTx/>
              <a:tabLst/>
              <a:defRPr/>
            </a:pPr>
            <a:endParaRPr lang="en-US" sz="2000" kern="0" baseline="0" dirty="0" smtClean="0">
              <a:latin typeface="Times New Roman" pitchFamily="18" charset="0"/>
              <a:cs typeface="Times New Roman" pitchFamily="18" charset="0"/>
            </a:endParaRPr>
          </a:p>
          <a:p>
            <a:pPr marL="914400" lvl="1" indent="-457200" algn="l" eaLnBrk="1" hangingPunct="1">
              <a:spcBef>
                <a:spcPts val="0"/>
              </a:spcBef>
              <a:spcAft>
                <a:spcPts val="1000"/>
              </a:spcAft>
              <a:buFont typeface="+mj-lt"/>
              <a:buAutoNum type="arabicPeriod" startAt="4"/>
              <a:defRPr/>
            </a:pPr>
            <a:r>
              <a:rPr lang="en-US" sz="2000" kern="0" dirty="0" smtClean="0">
                <a:latin typeface="Times New Roman" pitchFamily="18" charset="0"/>
                <a:cs typeface="Times New Roman" pitchFamily="18" charset="0"/>
              </a:rPr>
              <a:t>Although the NB project is progressing smoothly and most  technical issues are resolved, significant attention needs to be maintained on the vacuum vessel cutting, port fabrication by the vendor, and port installation.  We suggest that this be added to the risk registry. </a:t>
            </a:r>
          </a:p>
          <a:p>
            <a:pPr marL="914400" lvl="1" indent="-457200" algn="l" eaLnBrk="1" hangingPunct="1">
              <a:spcBef>
                <a:spcPts val="0"/>
              </a:spcBef>
              <a:spcAft>
                <a:spcPts val="1000"/>
              </a:spcAft>
              <a:buFont typeface="+mj-lt"/>
              <a:buAutoNum type="arabicPeriod" startAt="4"/>
              <a:defRPr/>
            </a:pPr>
            <a:r>
              <a:rPr lang="en-US" sz="2000" kern="0" baseline="0" dirty="0" smtClean="0">
                <a:latin typeface="Times New Roman" pitchFamily="18" charset="0"/>
                <a:cs typeface="Times New Roman" pitchFamily="18" charset="0"/>
              </a:rPr>
              <a:t>While</a:t>
            </a:r>
            <a:r>
              <a:rPr lang="en-US" sz="2000" kern="0" dirty="0" smtClean="0">
                <a:latin typeface="Times New Roman" pitchFamily="18" charset="0"/>
                <a:cs typeface="Times New Roman" pitchFamily="18" charset="0"/>
              </a:rPr>
              <a:t> there appears to be sufficient time between the large scale </a:t>
            </a:r>
            <a:r>
              <a:rPr lang="en-US" sz="2000" kern="0" dirty="0" err="1" smtClean="0">
                <a:latin typeface="Times New Roman" pitchFamily="18" charset="0"/>
                <a:cs typeface="Times New Roman" pitchFamily="18" charset="0"/>
              </a:rPr>
              <a:t>Aquapour</a:t>
            </a:r>
            <a:r>
              <a:rPr lang="en-US" sz="2000" kern="0" dirty="0" smtClean="0">
                <a:latin typeface="Times New Roman" pitchFamily="18" charset="0"/>
                <a:cs typeface="Times New Roman" pitchFamily="18" charset="0"/>
              </a:rPr>
              <a:t> test this summer and the actual need date to resolve any technical issues that might arise from the test, </a:t>
            </a:r>
            <a:r>
              <a:rPr lang="en-US" sz="2000" kern="0" dirty="0" smtClean="0">
                <a:solidFill>
                  <a:srgbClr val="000000"/>
                </a:solidFill>
                <a:latin typeface="Times New Roman" pitchFamily="18" charset="0"/>
                <a:cs typeface="Times New Roman" pitchFamily="18" charset="0"/>
              </a:rPr>
              <a:t>we feel that the uncertainty of the test should be on the registry</a:t>
            </a:r>
            <a:r>
              <a:rPr lang="en-US" sz="2000" kern="0" dirty="0" smtClean="0">
                <a:latin typeface="Times New Roman" pitchFamily="18" charset="0"/>
                <a:cs typeface="Times New Roman" pitchFamily="18" charset="0"/>
              </a:rPr>
              <a:t>. </a:t>
            </a:r>
          </a:p>
          <a:p>
            <a:pPr marL="914400" lvl="1" indent="-457200" algn="l" eaLnBrk="1" hangingPunct="1">
              <a:spcBef>
                <a:spcPts val="0"/>
              </a:spcBef>
              <a:spcAft>
                <a:spcPts val="1000"/>
              </a:spcAft>
              <a:buFont typeface="+mj-lt"/>
              <a:buAutoNum type="arabicPeriod" startAt="4"/>
              <a:defRPr/>
            </a:pPr>
            <a:r>
              <a:rPr lang="en-US" sz="2000" kern="0" dirty="0" smtClean="0">
                <a:latin typeface="Times New Roman" pitchFamily="18" charset="0"/>
                <a:cs typeface="Times New Roman" pitchFamily="18" charset="0"/>
              </a:rPr>
              <a:t>Given the critical nature of the entire CS fabrication task, we believe that the risk registry should recognize specific risks, especially schedule risks associated with the remaining major procurements (OH conductor, Inconel casing, OH mold), tooling, machines, and fabrication techniques (VPI, inductor brazing). In addition, discussion of near-critical path items and mitigation plans should be presented or provided as supplemental material in the next status review.</a:t>
            </a:r>
          </a:p>
          <a:p>
            <a:pPr marL="914400" lvl="1" indent="-457200" algn="l" eaLnBrk="1" hangingPunct="1">
              <a:spcBef>
                <a:spcPts val="0"/>
              </a:spcBef>
              <a:spcAft>
                <a:spcPts val="1000"/>
              </a:spcAft>
              <a:buFont typeface="+mj-lt"/>
              <a:buAutoNum type="arabicPeriod" startAt="4"/>
              <a:defRPr/>
            </a:pPr>
            <a:endParaRPr lang="en-US" sz="2000" kern="0" dirty="0" smtClean="0">
              <a:latin typeface="Times New Roman" pitchFamily="18" charset="0"/>
              <a:cs typeface="Times New Roman" pitchFamily="18" charset="0"/>
            </a:endParaRPr>
          </a:p>
          <a:p>
            <a:pPr marL="914400" lvl="1" indent="-457200" algn="l" eaLnBrk="1" hangingPunct="1">
              <a:spcBef>
                <a:spcPts val="0"/>
              </a:spcBef>
              <a:spcAft>
                <a:spcPts val="1000"/>
              </a:spcAft>
              <a:buFont typeface="Arial" pitchFamily="34" charset="0"/>
              <a:buChar char="•"/>
              <a:defRPr/>
            </a:pPr>
            <a:endParaRPr lang="en-US" sz="2000" kern="0" baseline="0"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735854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11</a:t>
            </a:fld>
            <a:endParaRPr lang="en-US" dirty="0"/>
          </a:p>
        </p:txBody>
      </p:sp>
      <p:sp>
        <p:nvSpPr>
          <p:cNvPr id="233474" name="Rectangle 2"/>
          <p:cNvSpPr>
            <a:spLocks noGrp="1" noChangeArrowheads="1"/>
          </p:cNvSpPr>
          <p:nvPr>
            <p:ph type="title"/>
          </p:nvPr>
        </p:nvSpPr>
        <p:spPr>
          <a:xfrm>
            <a:off x="2443794" y="23686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Kellman, GA; Lissauer, BNL</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137907"/>
            <a:ext cx="8298407" cy="5484235"/>
          </a:xfrm>
          <a:prstGeom prst="rect">
            <a:avLst/>
          </a:prstGeom>
        </p:spPr>
        <p:txBody>
          <a:bodyPr/>
          <a:lstStyle/>
          <a:p>
            <a:pPr marR="0" lvl="0" algn="l" defTabSz="914400" rtl="0" eaLnBrk="1" fontAlgn="base" latinLnBrk="0" hangingPunct="1">
              <a:lnSpc>
                <a:spcPct val="100000"/>
              </a:lnSpc>
              <a:spcBef>
                <a:spcPts val="0"/>
              </a:spcBef>
              <a:spcAft>
                <a:spcPts val="1000"/>
              </a:spcAft>
              <a:buClrTx/>
              <a:buSzTx/>
              <a:tabLst/>
              <a:defRPr/>
            </a:pPr>
            <a:endParaRPr lang="en-US" sz="2000" kern="0" baseline="0" dirty="0" smtClean="0">
              <a:latin typeface="Times New Roman" pitchFamily="18" charset="0"/>
              <a:cs typeface="Times New Roman" pitchFamily="18" charset="0"/>
            </a:endParaRPr>
          </a:p>
          <a:p>
            <a:pPr marL="914400" lvl="1" indent="-457200" algn="l" eaLnBrk="1" hangingPunct="1">
              <a:spcBef>
                <a:spcPts val="0"/>
              </a:spcBef>
              <a:spcAft>
                <a:spcPts val="1000"/>
              </a:spcAft>
              <a:buFont typeface="+mj-lt"/>
              <a:buAutoNum type="arabicPeriod" startAt="7"/>
              <a:defRPr/>
            </a:pPr>
            <a:r>
              <a:rPr lang="en-US" sz="2000" kern="0" dirty="0">
                <a:latin typeface="Times New Roman" pitchFamily="18" charset="0"/>
                <a:cs typeface="Times New Roman" pitchFamily="18" charset="0"/>
              </a:rPr>
              <a:t>T</a:t>
            </a:r>
            <a:r>
              <a:rPr lang="en-US" sz="2000" kern="0" dirty="0" smtClean="0">
                <a:latin typeface="Times New Roman" pitchFamily="18" charset="0"/>
                <a:cs typeface="Times New Roman" pitchFamily="18" charset="0"/>
              </a:rPr>
              <a:t>he project consider building five TF quadrants and selecting the best four for final assembly. Evaluate the cost, schedule, and risk impact. Is there a significant reduction in schedule impact if the fifth quadrant is planned rather than performed after a possible failure?</a:t>
            </a:r>
          </a:p>
          <a:p>
            <a:pPr marL="914400" lvl="1" indent="-457200" algn="l" eaLnBrk="1" hangingPunct="1">
              <a:spcBef>
                <a:spcPts val="0"/>
              </a:spcBef>
              <a:spcAft>
                <a:spcPts val="1000"/>
              </a:spcAft>
              <a:buFont typeface="+mj-lt"/>
              <a:buAutoNum type="arabicPeriod" startAt="7"/>
              <a:defRPr/>
            </a:pPr>
            <a:r>
              <a:rPr lang="en-US" sz="2000" kern="0" dirty="0" smtClean="0">
                <a:latin typeface="Times New Roman" pitchFamily="18" charset="0"/>
                <a:cs typeface="Times New Roman" pitchFamily="18" charset="0"/>
              </a:rPr>
              <a:t>While there are no specific recommendations, it is our observation that project delays are often the result of problems with more mundane, low tech systems such as power supplies and water systems. For NSTX-U, the new PF-coils, reused cables and fibers might also fall into this category.  We encourage the project team to pay adequate attention to these items as well as the more complex R&amp;D issues.  </a:t>
            </a:r>
          </a:p>
          <a:p>
            <a:pPr marL="914400" lvl="1" indent="-457200" algn="l" eaLnBrk="1" hangingPunct="1">
              <a:spcBef>
                <a:spcPts val="0"/>
              </a:spcBef>
              <a:spcAft>
                <a:spcPts val="1000"/>
              </a:spcAft>
              <a:buFont typeface="+mj-lt"/>
              <a:buAutoNum type="arabicPeriod" startAt="7"/>
              <a:defRPr/>
            </a:pPr>
            <a:r>
              <a:rPr lang="en-US" sz="2000" kern="0" baseline="0" dirty="0" smtClean="0">
                <a:latin typeface="Times New Roman" pitchFamily="18" charset="0"/>
                <a:cs typeface="Times New Roman" pitchFamily="18" charset="0"/>
              </a:rPr>
              <a:t>Continue to track the full Thomson scattering system</a:t>
            </a:r>
            <a:r>
              <a:rPr lang="en-US" sz="2000" kern="0" dirty="0" smtClean="0">
                <a:latin typeface="Times New Roman" pitchFamily="18" charset="0"/>
                <a:cs typeface="Times New Roman" pitchFamily="18" charset="0"/>
              </a:rPr>
              <a:t> task including any in-vessel calibration on the project schedule even though only the vacuum part is in the project scope. </a:t>
            </a:r>
            <a:endParaRPr lang="en-US" sz="2000" kern="0" baseline="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211950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12</a:t>
            </a:fld>
            <a:endParaRPr lang="en-US" dirty="0"/>
          </a:p>
        </p:txBody>
      </p:sp>
      <p:sp>
        <p:nvSpPr>
          <p:cNvPr id="233474" name="Rectangle 2"/>
          <p:cNvSpPr>
            <a:spLocks noGrp="1" noChangeArrowheads="1"/>
          </p:cNvSpPr>
          <p:nvPr>
            <p:ph type="title"/>
          </p:nvPr>
        </p:nvSpPr>
        <p:spPr>
          <a:xfrm>
            <a:off x="2443794" y="23686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Kellman, GA; Lissauer, BNL</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137907"/>
            <a:ext cx="8298407" cy="5484235"/>
          </a:xfrm>
          <a:prstGeom prst="rect">
            <a:avLst/>
          </a:prstGeom>
        </p:spPr>
        <p:txBody>
          <a:bodyPr/>
          <a:lstStyle/>
          <a:p>
            <a:pPr marL="342900" marR="0" lvl="0" indent="-342900" algn="l" defTabSz="914400" rtl="0" eaLnBrk="1" fontAlgn="base" latinLnBrk="0" hangingPunct="1">
              <a:lnSpc>
                <a:spcPct val="100000"/>
              </a:lnSpc>
              <a:spcBef>
                <a:spcPts val="0"/>
              </a:spcBef>
              <a:spcAft>
                <a:spcPts val="1000"/>
              </a:spcAft>
              <a:buClrTx/>
              <a:buSzTx/>
              <a:buFont typeface="Arial"/>
              <a:buChar char="•"/>
              <a:tabLst/>
              <a:defRPr/>
            </a:pPr>
            <a:r>
              <a:rPr lang="en-US" sz="2000" kern="0" dirty="0" smtClean="0">
                <a:latin typeface="Times New Roman" pitchFamily="18" charset="0"/>
                <a:cs typeface="Times New Roman" pitchFamily="18" charset="0"/>
              </a:rPr>
              <a:t>Recommendations</a:t>
            </a:r>
            <a:endParaRPr lang="en-US" sz="2000" kern="0" dirty="0">
              <a:latin typeface="Times New Roman" pitchFamily="18" charset="0"/>
              <a:cs typeface="Times New Roman" pitchFamily="18" charset="0"/>
            </a:endParaRPr>
          </a:p>
          <a:p>
            <a:pPr marL="914400" lvl="1" indent="-457200" algn="l" eaLnBrk="1" hangingPunct="1">
              <a:spcBef>
                <a:spcPts val="0"/>
              </a:spcBef>
              <a:spcAft>
                <a:spcPts val="1000"/>
              </a:spcAft>
              <a:buFont typeface="+mj-lt"/>
              <a:buAutoNum type="arabicPeriod"/>
              <a:defRPr/>
            </a:pPr>
            <a:r>
              <a:rPr lang="en-US" sz="2000" kern="0" dirty="0" smtClean="0">
                <a:latin typeface="Times New Roman" pitchFamily="18" charset="0"/>
                <a:cs typeface="Times New Roman" pitchFamily="18" charset="0"/>
              </a:rPr>
              <a:t>Review and update the risk registry to more completely reflect items (mentioned in comments) that are on the critical path or near-critical paths. </a:t>
            </a:r>
            <a:endParaRPr lang="en-US" sz="2000" kern="0" baseline="0"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04592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13</a:t>
            </a:fld>
            <a:endParaRPr lang="en-US" dirty="0"/>
          </a:p>
        </p:txBody>
      </p:sp>
      <p:sp>
        <p:nvSpPr>
          <p:cNvPr id="233474" name="Rectangle 2"/>
          <p:cNvSpPr>
            <a:spLocks noGrp="1" noChangeArrowheads="1"/>
          </p:cNvSpPr>
          <p:nvPr>
            <p:ph type="title"/>
          </p:nvPr>
        </p:nvSpPr>
        <p:spPr>
          <a:xfrm>
            <a:off x="2486218" y="0"/>
            <a:ext cx="4571999" cy="1066226"/>
          </a:xfrm>
        </p:spPr>
        <p:txBody>
          <a:bodyPr/>
          <a:lstStyle/>
          <a:p>
            <a:r>
              <a:rPr lang="en-US" sz="2000" b="1" dirty="0" smtClean="0">
                <a:effectLst/>
                <a:latin typeface="Times New Roman" pitchFamily="18" charset="0"/>
                <a:cs typeface="Times New Roman" pitchFamily="18" charset="0"/>
              </a:rPr>
              <a:t>3. Cost and Schedule</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Won, DOE/SC; Maier, DOE/BHSO; </a:t>
            </a:r>
            <a:br>
              <a:rPr lang="en-US" sz="1600"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Merrill, DOE/SC</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089830"/>
            <a:ext cx="8298407" cy="5768169"/>
          </a:xfrm>
          <a:prstGeom prst="rect">
            <a:avLst/>
          </a:prstGeom>
        </p:spPr>
        <p:txBody>
          <a:bodyPr/>
          <a:lstStyle/>
          <a:p>
            <a:pPr marL="457200" indent="-457200" algn="l">
              <a:buFont typeface="+mj-lt"/>
              <a:buAutoNum type="arabicPeriod" startAt="2"/>
            </a:pPr>
            <a:r>
              <a:rPr lang="en-US" sz="1800" b="0" dirty="0" smtClean="0">
                <a:latin typeface="Times New Roman" pitchFamily="18" charset="0"/>
                <a:cs typeface="Times New Roman" pitchFamily="18" charset="0"/>
              </a:rPr>
              <a:t>Baseline Cost and Schedule:  Are the current project cost and schedule projections consistent with the approved baseline cost and schedule?  </a:t>
            </a:r>
            <a:r>
              <a:rPr lang="en-US" sz="1800" dirty="0" smtClean="0">
                <a:latin typeface="Times New Roman" pitchFamily="18" charset="0"/>
                <a:cs typeface="Times New Roman" pitchFamily="18" charset="0"/>
              </a:rPr>
              <a:t>Yes. </a:t>
            </a:r>
            <a:r>
              <a:rPr lang="en-US" sz="1800" b="0" dirty="0">
                <a:latin typeface="Times New Roman" pitchFamily="18" charset="0"/>
                <a:cs typeface="Times New Roman" pitchFamily="18" charset="0"/>
              </a:rPr>
              <a:t>	</a:t>
            </a:r>
            <a:endParaRPr lang="en-US" sz="1800" b="0" dirty="0" smtClean="0">
              <a:latin typeface="Times New Roman" pitchFamily="18" charset="0"/>
              <a:cs typeface="Times New Roman" pitchFamily="18" charset="0"/>
            </a:endParaRPr>
          </a:p>
          <a:p>
            <a:pPr algn="l">
              <a:tabLst>
                <a:tab pos="465138" algn="l"/>
              </a:tabLst>
            </a:pPr>
            <a:r>
              <a:rPr lang="en-US" sz="1800" b="0" dirty="0">
                <a:latin typeface="Times New Roman" pitchFamily="18" charset="0"/>
                <a:cs typeface="Times New Roman" pitchFamily="18" charset="0"/>
              </a:rPr>
              <a:t>	</a:t>
            </a:r>
            <a:r>
              <a:rPr lang="en-US" sz="1800" b="0" dirty="0" smtClean="0">
                <a:latin typeface="Times New Roman" pitchFamily="18" charset="0"/>
                <a:cs typeface="Times New Roman" pitchFamily="18" charset="0"/>
              </a:rPr>
              <a:t>Is the contingency remaining adequate for the risks that remain?  </a:t>
            </a:r>
            <a:r>
              <a:rPr lang="en-US" sz="1800" dirty="0" smtClean="0">
                <a:latin typeface="Times New Roman" pitchFamily="18" charset="0"/>
                <a:cs typeface="Times New Roman" pitchFamily="18" charset="0"/>
              </a:rPr>
              <a:t>Yes</a:t>
            </a:r>
          </a:p>
          <a:p>
            <a:pPr marL="457200" indent="-457200" algn="l">
              <a:buFont typeface="+mj-lt"/>
              <a:buAutoNum type="arabicPeriod" startAt="2"/>
            </a:pPr>
            <a:endParaRPr lang="en-US" sz="1800" b="0" dirty="0" smtClean="0">
              <a:latin typeface="Times New Roman" pitchFamily="18" charset="0"/>
              <a:cs typeface="Times New Roman" pitchFamily="18" charset="0"/>
            </a:endParaRPr>
          </a:p>
          <a:p>
            <a:pPr marL="457200" marR="0" lvl="0" indent="-457200" algn="l" defTabSz="914400" rtl="0" eaLnBrk="1" fontAlgn="base" latinLnBrk="0" hangingPunct="1">
              <a:lnSpc>
                <a:spcPct val="100000"/>
              </a:lnSpc>
              <a:spcBef>
                <a:spcPts val="0"/>
              </a:spcBef>
              <a:spcAft>
                <a:spcPts val="1000"/>
              </a:spcAft>
              <a:buClrTx/>
              <a:buSzTx/>
              <a:buFont typeface="Arial" pitchFamily="34" charset="0"/>
              <a:buChar char="•"/>
              <a:tabLst/>
              <a:defRPr/>
            </a:pPr>
            <a:r>
              <a:rPr lang="en-US" sz="1800" kern="0" baseline="0" dirty="0" smtClean="0">
                <a:latin typeface="Times New Roman" pitchFamily="18" charset="0"/>
                <a:cs typeface="Times New Roman" pitchFamily="18" charset="0"/>
              </a:rPr>
              <a:t>Findings</a:t>
            </a:r>
          </a:p>
          <a:p>
            <a:pPr marL="914400" lvl="1" indent="-457200" algn="l" eaLnBrk="1" hangingPunct="1">
              <a:spcBef>
                <a:spcPts val="0"/>
              </a:spcBef>
              <a:spcAft>
                <a:spcPts val="1000"/>
              </a:spcAft>
              <a:buFont typeface="Arial" pitchFamily="34" charset="0"/>
              <a:buChar char="•"/>
              <a:defRPr/>
            </a:pPr>
            <a:r>
              <a:rPr lang="en-US" sz="1800" b="0" dirty="0">
                <a:latin typeface="Times New Roman" pitchFamily="18" charset="0"/>
                <a:cs typeface="Times New Roman" pitchFamily="18" charset="0"/>
              </a:rPr>
              <a:t>Cost projections are consistent with </a:t>
            </a:r>
            <a:r>
              <a:rPr lang="en-US" sz="1800" b="0" dirty="0" smtClean="0">
                <a:latin typeface="Times New Roman" pitchFamily="18" charset="0"/>
                <a:cs typeface="Times New Roman" pitchFamily="18" charset="0"/>
              </a:rPr>
              <a:t>the approved baseline and cost projections at CD-2, </a:t>
            </a:r>
            <a:r>
              <a:rPr lang="en-US" sz="1800" b="0" dirty="0">
                <a:latin typeface="Times New Roman" pitchFamily="18" charset="0"/>
                <a:cs typeface="Times New Roman" pitchFamily="18" charset="0"/>
              </a:rPr>
              <a:t>plus </a:t>
            </a:r>
            <a:r>
              <a:rPr lang="en-US" sz="1800" b="0" dirty="0" smtClean="0">
                <a:latin typeface="Times New Roman" pitchFamily="18" charset="0"/>
                <a:cs typeface="Times New Roman" pitchFamily="18" charset="0"/>
              </a:rPr>
              <a:t>Engineering Change Proposals, including ECP-004</a:t>
            </a:r>
            <a:r>
              <a:rPr lang="en-US" sz="1800" b="0" dirty="0">
                <a:latin typeface="Times New Roman" pitchFamily="18" charset="0"/>
                <a:cs typeface="Times New Roman" pitchFamily="18" charset="0"/>
              </a:rPr>
              <a:t>.  </a:t>
            </a:r>
            <a:endParaRPr lang="en-US" sz="1800" b="0" dirty="0" smtClean="0">
              <a:latin typeface="Times New Roman" pitchFamily="18" charset="0"/>
              <a:cs typeface="Times New Roman" pitchFamily="18" charset="0"/>
            </a:endParaRPr>
          </a:p>
          <a:p>
            <a:pPr marL="914400" lvl="1" indent="-457200" algn="l" eaLnBrk="1" hangingPunct="1">
              <a:spcBef>
                <a:spcPts val="0"/>
              </a:spcBef>
              <a:spcAft>
                <a:spcPts val="1000"/>
              </a:spcAft>
              <a:buFont typeface="Arial" pitchFamily="34" charset="0"/>
              <a:buChar char="•"/>
              <a:defRPr/>
            </a:pPr>
            <a:r>
              <a:rPr lang="en-US" sz="1800" b="0" dirty="0" smtClean="0">
                <a:latin typeface="Times New Roman" pitchFamily="18" charset="0"/>
                <a:cs typeface="Times New Roman" pitchFamily="18" charset="0"/>
              </a:rPr>
              <a:t>Schedule </a:t>
            </a:r>
            <a:r>
              <a:rPr lang="en-US" sz="1800" b="0" dirty="0">
                <a:latin typeface="Times New Roman" pitchFamily="18" charset="0"/>
                <a:cs typeface="Times New Roman" pitchFamily="18" charset="0"/>
              </a:rPr>
              <a:t>projections are managed to an accelerated schedule</a:t>
            </a:r>
            <a:r>
              <a:rPr lang="en-US" sz="1800" b="0" dirty="0" smtClean="0">
                <a:latin typeface="Times New Roman" pitchFamily="18" charset="0"/>
                <a:cs typeface="Times New Roman" pitchFamily="18" charset="0"/>
              </a:rPr>
              <a:t>.</a:t>
            </a:r>
            <a:endParaRPr lang="en-US" sz="1800" b="0" kern="0" dirty="0" smtClean="0">
              <a:latin typeface="Times New Roman" pitchFamily="18" charset="0"/>
              <a:cs typeface="Times New Roman" pitchFamily="18" charset="0"/>
            </a:endParaRPr>
          </a:p>
          <a:p>
            <a:pPr marL="914400" lvl="1" indent="-457200" algn="l" eaLnBrk="1" hangingPunct="1">
              <a:spcBef>
                <a:spcPts val="0"/>
              </a:spcBef>
              <a:spcAft>
                <a:spcPts val="1000"/>
              </a:spcAft>
              <a:buFont typeface="Arial" pitchFamily="34" charset="0"/>
              <a:buChar char="•"/>
              <a:tabLst>
                <a:tab pos="914400" algn="l"/>
              </a:tabLst>
              <a:defRPr/>
            </a:pPr>
            <a:r>
              <a:rPr lang="en-US" sz="1800" b="0" kern="0" dirty="0" smtClean="0">
                <a:latin typeface="Times New Roman" pitchFamily="18" charset="0"/>
                <a:cs typeface="Times New Roman" pitchFamily="18" charset="0"/>
              </a:rPr>
              <a:t>CPI performance is 1.01 at 40% complete and anticipated to continue overall.</a:t>
            </a:r>
          </a:p>
          <a:p>
            <a:pPr marL="914400" lvl="1" indent="-457200" algn="l" eaLnBrk="1" hangingPunct="1">
              <a:spcBef>
                <a:spcPts val="0"/>
              </a:spcBef>
              <a:spcAft>
                <a:spcPts val="1000"/>
              </a:spcAft>
              <a:buFont typeface="Arial" pitchFamily="34" charset="0"/>
              <a:buChar char="•"/>
              <a:defRPr/>
            </a:pPr>
            <a:r>
              <a:rPr lang="en-US" sz="1800" b="0" kern="0" dirty="0" smtClean="0">
                <a:latin typeface="Times New Roman" pitchFamily="18" charset="0"/>
                <a:cs typeface="Times New Roman" pitchFamily="18" charset="0"/>
              </a:rPr>
              <a:t>SPI performance is 1.09 and continued acceleration is planned to available funding.</a:t>
            </a:r>
          </a:p>
          <a:p>
            <a:pPr marL="914400" lvl="1" indent="-457200" algn="l" eaLnBrk="1" hangingPunct="1">
              <a:spcBef>
                <a:spcPts val="0"/>
              </a:spcBef>
              <a:spcAft>
                <a:spcPts val="1000"/>
              </a:spcAft>
              <a:buFont typeface="Arial" pitchFamily="34" charset="0"/>
              <a:buChar char="•"/>
              <a:defRPr/>
            </a:pPr>
            <a:r>
              <a:rPr lang="en-US" sz="1800" b="0" kern="0" dirty="0" smtClean="0">
                <a:latin typeface="Times New Roman" pitchFamily="18" charset="0"/>
                <a:cs typeface="Times New Roman" pitchFamily="18" charset="0"/>
              </a:rPr>
              <a:t>Schedule acceleration increases float from 12 to 18 months.</a:t>
            </a:r>
          </a:p>
          <a:p>
            <a:pPr marL="914400" lvl="1" indent="-457200" algn="l" eaLnBrk="1" hangingPunct="1">
              <a:spcBef>
                <a:spcPts val="0"/>
              </a:spcBef>
              <a:spcAft>
                <a:spcPts val="1000"/>
              </a:spcAft>
              <a:buFont typeface="Arial" pitchFamily="34" charset="0"/>
              <a:buChar char="•"/>
              <a:defRPr/>
            </a:pPr>
            <a:r>
              <a:rPr lang="en-US" sz="1800" b="0" kern="0" dirty="0" smtClean="0">
                <a:latin typeface="Times New Roman" pitchFamily="18" charset="0"/>
                <a:cs typeface="Times New Roman" pitchFamily="18" charset="0"/>
              </a:rPr>
              <a:t>Cost </a:t>
            </a:r>
            <a:r>
              <a:rPr lang="en-US" sz="1800" b="0" kern="0" dirty="0">
                <a:latin typeface="Times New Roman" pitchFamily="18" charset="0"/>
                <a:cs typeface="Times New Roman" pitchFamily="18" charset="0"/>
              </a:rPr>
              <a:t>C</a:t>
            </a:r>
            <a:r>
              <a:rPr lang="en-US" sz="1800" b="0" kern="0" dirty="0" smtClean="0">
                <a:latin typeface="Times New Roman" pitchFamily="18" charset="0"/>
                <a:cs typeface="Times New Roman" pitchFamily="18" charset="0"/>
              </a:rPr>
              <a:t>ontingency is reported as $15.1M, or 32% of to go costs, up from 30% of to go costs at CD-3, and is back-end loaded under the accelerated schedule.</a:t>
            </a:r>
          </a:p>
          <a:p>
            <a:pPr marL="914400" lvl="1" indent="-457200" algn="l" eaLnBrk="1" hangingPunct="1">
              <a:spcBef>
                <a:spcPts val="0"/>
              </a:spcBef>
              <a:spcAft>
                <a:spcPts val="1000"/>
              </a:spcAft>
              <a:buFont typeface="Arial" pitchFamily="34" charset="0"/>
              <a:buChar char="•"/>
              <a:defRPr/>
            </a:pPr>
            <a:r>
              <a:rPr lang="en-US" sz="1800" b="0" kern="0" dirty="0" smtClean="0">
                <a:latin typeface="Times New Roman" pitchFamily="18" charset="0"/>
                <a:cs typeface="Times New Roman" pitchFamily="18" charset="0"/>
              </a:rPr>
              <a:t>The Risk Registry documents $4.7M of open risks.</a:t>
            </a:r>
          </a:p>
          <a:p>
            <a:pPr marL="1371600" lvl="2" indent="-457200" algn="l" eaLnBrk="1" hangingPunct="1">
              <a:spcBef>
                <a:spcPts val="0"/>
              </a:spcBef>
              <a:spcAft>
                <a:spcPts val="1000"/>
              </a:spcAft>
              <a:buFont typeface="Arial" pitchFamily="34" charset="0"/>
              <a:buChar char="•"/>
              <a:defRPr/>
            </a:pPr>
            <a:r>
              <a:rPr lang="en-US" sz="1800" b="0" kern="0" dirty="0" smtClean="0">
                <a:latin typeface="Times New Roman" pitchFamily="18" charset="0"/>
                <a:cs typeface="Times New Roman" pitchFamily="18" charset="0"/>
              </a:rPr>
              <a:t>Risks from reduced funding and unknown-unknowns are not identified.</a:t>
            </a:r>
          </a:p>
          <a:p>
            <a:pPr marL="914400" lvl="1" indent="-457200" algn="l" eaLnBrk="1" hangingPunct="1">
              <a:spcBef>
                <a:spcPts val="0"/>
              </a:spcBef>
              <a:spcAft>
                <a:spcPts val="1000"/>
              </a:spcAft>
              <a:buFont typeface="Arial" pitchFamily="34" charset="0"/>
              <a:buChar char="•"/>
              <a:defRPr/>
            </a:pPr>
            <a:endParaRPr lang="en-US" sz="2000" b="0" kern="0" baseline="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6606587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2F517A9-34B9-4C11-8049-F0E98FE00EAE}" type="slidenum">
              <a:rPr lang="en-US"/>
              <a:pPr/>
              <a:t>14</a:t>
            </a:fld>
            <a:endParaRPr lang="en-US" dirty="0"/>
          </a:p>
        </p:txBody>
      </p:sp>
      <p:sp>
        <p:nvSpPr>
          <p:cNvPr id="130062" name="Rectangle 14"/>
          <p:cNvSpPr>
            <a:spLocks noGrp="1" noChangeArrowheads="1"/>
          </p:cNvSpPr>
          <p:nvPr>
            <p:ph type="title"/>
          </p:nvPr>
        </p:nvSpPr>
        <p:spPr>
          <a:xfrm>
            <a:off x="2641543" y="-191068"/>
            <a:ext cx="4287838" cy="1361552"/>
          </a:xfrm>
        </p:spPr>
        <p:txBody>
          <a:bodyPr/>
          <a:lstStyle/>
          <a:p>
            <a:r>
              <a:rPr lang="en-US" sz="2000" b="1" dirty="0">
                <a:effectLst/>
                <a:latin typeface="Times New Roman" pitchFamily="18" charset="0"/>
                <a:cs typeface="Times New Roman" pitchFamily="18" charset="0"/>
              </a:rPr>
              <a:t>3. Cost and Schedule</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Won, DOE/SC; Maier, DOE/BHSO; </a:t>
            </a:r>
            <a:br>
              <a:rPr lang="en-US" sz="2000"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Merrill, DOE/SC</a:t>
            </a:r>
            <a:endParaRPr lang="en-US" sz="2000" b="1" dirty="0">
              <a:effectLst/>
              <a:latin typeface="Times New Roman" pitchFamily="18" charset="0"/>
              <a:cs typeface="Times New Roman" pitchFamily="18" charset="0"/>
            </a:endParaRPr>
          </a:p>
        </p:txBody>
      </p:sp>
      <p:sp>
        <p:nvSpPr>
          <p:cNvPr id="130064" name="Rectangle 16"/>
          <p:cNvSpPr>
            <a:spLocks noGrp="1" noChangeArrowheads="1"/>
          </p:cNvSpPr>
          <p:nvPr>
            <p:ph type="body" idx="1"/>
          </p:nvPr>
        </p:nvSpPr>
        <p:spPr>
          <a:xfrm>
            <a:off x="428603" y="1062549"/>
            <a:ext cx="8054975" cy="5497908"/>
          </a:xfrm>
          <a:noFill/>
          <a:ln/>
        </p:spPr>
        <p:txBody>
          <a:bodyPr/>
          <a:lstStyle/>
          <a:p>
            <a:pPr marL="457200" indent="-457200">
              <a:buAutoNum type="arabicPeriod" startAt="2"/>
              <a:tabLst>
                <a:tab pos="465138" algn="l"/>
                <a:tab pos="1771650" algn="l"/>
                <a:tab pos="7715250" algn="r"/>
              </a:tabLst>
            </a:pPr>
            <a:r>
              <a:rPr lang="en-US" sz="1800" b="0" dirty="0" smtClean="0">
                <a:latin typeface="Times New Roman" pitchFamily="18" charset="0"/>
                <a:cs typeface="Times New Roman" pitchFamily="18" charset="0"/>
              </a:rPr>
              <a:t>Baseline </a:t>
            </a:r>
            <a:r>
              <a:rPr lang="en-US" sz="1800" b="0" dirty="0">
                <a:latin typeface="Times New Roman" pitchFamily="18" charset="0"/>
                <a:cs typeface="Times New Roman" pitchFamily="18" charset="0"/>
              </a:rPr>
              <a:t>Cost and </a:t>
            </a:r>
            <a:r>
              <a:rPr lang="en-US" sz="1800" b="0" dirty="0" smtClean="0">
                <a:latin typeface="Times New Roman" pitchFamily="18" charset="0"/>
                <a:cs typeface="Times New Roman" pitchFamily="18" charset="0"/>
              </a:rPr>
              <a:t>Schedule (cont’d)</a:t>
            </a:r>
          </a:p>
          <a:p>
            <a:pPr marL="457200" indent="-457200">
              <a:buAutoNum type="arabicPeriod" startAt="2"/>
              <a:tabLst>
                <a:tab pos="465138" algn="l"/>
                <a:tab pos="1771650" algn="l"/>
                <a:tab pos="7715250" algn="r"/>
              </a:tabLst>
            </a:pPr>
            <a:endParaRPr lang="en-US" sz="1800" b="0" dirty="0" smtClean="0">
              <a:latin typeface="Times New Roman" pitchFamily="18" charset="0"/>
              <a:cs typeface="Times New Roman" pitchFamily="18" charset="0"/>
            </a:endParaRPr>
          </a:p>
          <a:p>
            <a:pPr marL="742950" lvl="2" indent="-285750">
              <a:buFont typeface="Arial" pitchFamily="34" charset="0"/>
              <a:buChar char="•"/>
              <a:tabLst>
                <a:tab pos="465138" algn="l"/>
                <a:tab pos="1771650" algn="l"/>
                <a:tab pos="7715250" algn="r"/>
              </a:tabLst>
            </a:pPr>
            <a:r>
              <a:rPr lang="en-US" dirty="0">
                <a:latin typeface="Times New Roman" pitchFamily="18" charset="0"/>
                <a:cs typeface="Times New Roman" pitchFamily="18" charset="0"/>
              </a:rPr>
              <a:t>Critical Path continues to run through conductor deliveries, Center Stack fabrication, and Center Stack installation</a:t>
            </a:r>
          </a:p>
          <a:p>
            <a:pPr marL="457200" indent="-457200">
              <a:buAutoNum type="arabicPeriod" startAt="2"/>
              <a:tabLst>
                <a:tab pos="465138" algn="l"/>
                <a:tab pos="1771650" algn="l"/>
                <a:tab pos="7715250" algn="r"/>
              </a:tabLst>
            </a:pPr>
            <a:endParaRPr lang="en-US" sz="1800" b="0" dirty="0" smtClean="0">
              <a:latin typeface="Times New Roman" pitchFamily="18" charset="0"/>
              <a:cs typeface="Times New Roman" pitchFamily="18" charset="0"/>
            </a:endParaRPr>
          </a:p>
          <a:p>
            <a:pPr marL="457200" lvl="0" indent="-457200">
              <a:spcBef>
                <a:spcPts val="0"/>
              </a:spcBef>
              <a:spcAft>
                <a:spcPts val="1000"/>
              </a:spcAft>
              <a:buFont typeface="Arial" pitchFamily="34" charset="0"/>
              <a:buChar char="•"/>
              <a:defRPr/>
            </a:pPr>
            <a:r>
              <a:rPr lang="en-US" sz="1800" dirty="0" smtClean="0">
                <a:latin typeface="Times New Roman" pitchFamily="18" charset="0"/>
                <a:cs typeface="Times New Roman" pitchFamily="18" charset="0"/>
              </a:rPr>
              <a:t>Comments</a:t>
            </a:r>
          </a:p>
          <a:p>
            <a:pPr marL="914400" lvl="1"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Schedule acceleration reduces standing army costs, and active risks and advances the Fusion Energy research schedule.</a:t>
            </a:r>
          </a:p>
          <a:p>
            <a:pPr marL="914400" lvl="1"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Cost Contingency outlays would be needed  to fund schedule stretch under budget guidance constraints (Standing Army Costs ~$250K/month).</a:t>
            </a:r>
          </a:p>
          <a:p>
            <a:pPr marL="1371600" lvl="2"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Estimated Cost Contingency: approx. 17% at the beginning of FY14.</a:t>
            </a:r>
          </a:p>
          <a:p>
            <a:pPr marL="914400" lvl="1"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An updated risk identification/assessment and  scope contingency plan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additive/deductive) to address funding uncertainties is considered critical.</a:t>
            </a:r>
            <a:endParaRPr lang="en-US" dirty="0">
              <a:latin typeface="Times New Roman" pitchFamily="18" charset="0"/>
              <a:cs typeface="Times New Roman" pitchFamily="18" charset="0"/>
            </a:endParaRPr>
          </a:p>
          <a:p>
            <a:pPr marL="457200" lvl="0" indent="-457200">
              <a:spcBef>
                <a:spcPts val="0"/>
              </a:spcBef>
              <a:spcAft>
                <a:spcPts val="1000"/>
              </a:spcAft>
              <a:buFont typeface="Arial" pitchFamily="34" charset="0"/>
              <a:buChar char="•"/>
              <a:defRPr/>
            </a:pPr>
            <a:r>
              <a:rPr lang="en-US" sz="1800" dirty="0" smtClean="0">
                <a:latin typeface="Times New Roman" pitchFamily="18" charset="0"/>
                <a:cs typeface="Times New Roman" pitchFamily="18" charset="0"/>
              </a:rPr>
              <a:t>Recommendations</a:t>
            </a:r>
          </a:p>
          <a:p>
            <a:pPr marL="914400" lvl="1"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Review the risk registry/assessment and scope contingency plan to ensure they are complete and up to date.</a:t>
            </a:r>
            <a:endParaRPr lang="en-US" dirty="0">
              <a:latin typeface="Times New Roman" pitchFamily="18" charset="0"/>
              <a:cs typeface="Times New Roman" pitchFamily="18" charset="0"/>
            </a:endParaRPr>
          </a:p>
          <a:p>
            <a:pPr marL="0" indent="0">
              <a:buNone/>
              <a:tabLst>
                <a:tab pos="465138" algn="l"/>
                <a:tab pos="1771650" algn="l"/>
                <a:tab pos="7715250" algn="r"/>
              </a:tabLst>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678929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2F517A9-34B9-4C11-8049-F0E98FE00EAE}" type="slidenum">
              <a:rPr lang="en-US"/>
              <a:pPr/>
              <a:t>15</a:t>
            </a:fld>
            <a:endParaRPr lang="en-US" dirty="0"/>
          </a:p>
        </p:txBody>
      </p:sp>
      <p:sp>
        <p:nvSpPr>
          <p:cNvPr id="130062" name="Rectangle 14"/>
          <p:cNvSpPr>
            <a:spLocks noGrp="1" noChangeArrowheads="1"/>
          </p:cNvSpPr>
          <p:nvPr>
            <p:ph type="title"/>
          </p:nvPr>
        </p:nvSpPr>
        <p:spPr>
          <a:xfrm>
            <a:off x="2641543" y="-191068"/>
            <a:ext cx="4287838" cy="1361552"/>
          </a:xfrm>
        </p:spPr>
        <p:txBody>
          <a:bodyPr/>
          <a:lstStyle/>
          <a:p>
            <a:r>
              <a:rPr lang="en-US" sz="2000" b="1" dirty="0">
                <a:effectLst/>
                <a:latin typeface="Times New Roman" pitchFamily="18" charset="0"/>
                <a:cs typeface="Times New Roman" pitchFamily="18" charset="0"/>
              </a:rPr>
              <a:t>3. Cost and Schedule</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Won, DOE/SC; Maier, DOE/BHSO; </a:t>
            </a:r>
            <a:br>
              <a:rPr lang="en-US" sz="2000"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Merrill, DOE/SC</a:t>
            </a:r>
            <a:endParaRPr lang="en-US" sz="2000" b="1" dirty="0">
              <a:effectLst/>
              <a:latin typeface="Times New Roman" pitchFamily="18" charset="0"/>
              <a:cs typeface="Times New Roman" pitchFamily="18" charset="0"/>
            </a:endParaRPr>
          </a:p>
        </p:txBody>
      </p:sp>
      <p:sp>
        <p:nvSpPr>
          <p:cNvPr id="130064" name="Rectangle 16"/>
          <p:cNvSpPr>
            <a:spLocks noGrp="1" noChangeArrowheads="1"/>
          </p:cNvSpPr>
          <p:nvPr>
            <p:ph type="body" idx="1"/>
          </p:nvPr>
        </p:nvSpPr>
        <p:spPr>
          <a:xfrm>
            <a:off x="428603" y="1062549"/>
            <a:ext cx="8054975" cy="4630737"/>
          </a:xfrm>
          <a:noFill/>
          <a:ln/>
        </p:spPr>
        <p:txBody>
          <a:bodyPr/>
          <a:lstStyle/>
          <a:p>
            <a:pPr marL="457200" indent="-457200">
              <a:buAutoNum type="arabicPeriod" startAt="3"/>
              <a:tabLst>
                <a:tab pos="465138" algn="l"/>
              </a:tabLst>
            </a:pPr>
            <a:r>
              <a:rPr lang="en-US" b="0" dirty="0" smtClean="0">
                <a:latin typeface="Times New Roman" pitchFamily="18" charset="0"/>
                <a:cs typeface="Times New Roman" pitchFamily="18" charset="0"/>
              </a:rPr>
              <a:t>Management</a:t>
            </a:r>
            <a:r>
              <a:rPr lang="en-US" b="0" dirty="0">
                <a:latin typeface="Times New Roman" pitchFamily="18" charset="0"/>
                <a:cs typeface="Times New Roman" pitchFamily="18" charset="0"/>
              </a:rPr>
              <a:t>:  Evaluate the management structure as to its adequacy to 	deliver the scope within budget and schedule.  Are risks being actively 	managed? </a:t>
            </a:r>
            <a:r>
              <a:rPr lang="en-US" b="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Yes, from a Cost and Schedule Perspective</a:t>
            </a:r>
          </a:p>
          <a:p>
            <a:pPr marL="457200" lvl="1" indent="0">
              <a:buNone/>
              <a:tabLst>
                <a:tab pos="465138" algn="l"/>
              </a:tabLst>
            </a:pPr>
            <a:r>
              <a:rPr lang="en-US" b="0" dirty="0">
                <a:latin typeface="Times New Roman" pitchFamily="18" charset="0"/>
                <a:cs typeface="Times New Roman" pitchFamily="18" charset="0"/>
              </a:rPr>
              <a:t>	</a:t>
            </a:r>
            <a:r>
              <a:rPr lang="en-US" b="0" dirty="0" smtClean="0">
                <a:latin typeface="Times New Roman" pitchFamily="18" charset="0"/>
                <a:cs typeface="Times New Roman" pitchFamily="18" charset="0"/>
              </a:rPr>
              <a:t>Has </a:t>
            </a:r>
            <a:r>
              <a:rPr lang="en-US" b="0" dirty="0">
                <a:latin typeface="Times New Roman" pitchFamily="18" charset="0"/>
                <a:cs typeface="Times New Roman" pitchFamily="18" charset="0"/>
              </a:rPr>
              <a:t>the project responded satisfactorily to the </a:t>
            </a:r>
            <a:r>
              <a:rPr lang="en-US" b="0" dirty="0" smtClean="0">
                <a:latin typeface="Times New Roman" pitchFamily="18" charset="0"/>
                <a:cs typeface="Times New Roman" pitchFamily="18" charset="0"/>
              </a:rPr>
              <a:t> recommendations </a:t>
            </a:r>
            <a:r>
              <a:rPr lang="en-US" b="0" dirty="0">
                <a:latin typeface="Times New Roman" pitchFamily="18" charset="0"/>
                <a:cs typeface="Times New Roman" pitchFamily="18" charset="0"/>
              </a:rPr>
              <a:t>from </a:t>
            </a:r>
            <a:r>
              <a:rPr lang="en-US" b="0" dirty="0" smtClean="0">
                <a:latin typeface="Times New Roman" pitchFamily="18" charset="0"/>
                <a:cs typeface="Times New Roman" pitchFamily="18" charset="0"/>
              </a:rPr>
              <a:t>	the </a:t>
            </a:r>
            <a:r>
              <a:rPr lang="en-US" b="0" dirty="0">
                <a:latin typeface="Times New Roman" pitchFamily="18" charset="0"/>
                <a:cs typeface="Times New Roman" pitchFamily="18" charset="0"/>
              </a:rPr>
              <a:t>previous SC project </a:t>
            </a:r>
            <a:r>
              <a:rPr lang="en-US" b="0" dirty="0" smtClean="0">
                <a:latin typeface="Times New Roman" pitchFamily="18" charset="0"/>
                <a:cs typeface="Times New Roman" pitchFamily="18" charset="0"/>
              </a:rPr>
              <a:t>review.  </a:t>
            </a:r>
            <a:r>
              <a:rPr lang="en-US" b="1" dirty="0" smtClean="0">
                <a:latin typeface="Times New Roman" pitchFamily="18" charset="0"/>
                <a:cs typeface="Times New Roman" pitchFamily="18" charset="0"/>
              </a:rPr>
              <a:t>Yes, from a Cost and Schedule Perspective</a:t>
            </a:r>
          </a:p>
          <a:p>
            <a:pPr marL="0" indent="0">
              <a:buNone/>
              <a:tabLst>
                <a:tab pos="465138" algn="l"/>
              </a:tabLst>
            </a:pPr>
            <a:endParaRPr lang="en-US" b="0" dirty="0">
              <a:latin typeface="Times New Roman" pitchFamily="18" charset="0"/>
              <a:cs typeface="Times New Roman" pitchFamily="18" charset="0"/>
            </a:endParaRPr>
          </a:p>
          <a:p>
            <a:pPr marL="457200" lvl="0"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Findings</a:t>
            </a:r>
          </a:p>
          <a:p>
            <a:pPr marL="914400" lvl="1" indent="-457200">
              <a:spcBef>
                <a:spcPts val="0"/>
              </a:spcBef>
              <a:spcAft>
                <a:spcPts val="1000"/>
              </a:spcAft>
              <a:buFont typeface="Arial" pitchFamily="34" charset="0"/>
              <a:buChar char="•"/>
              <a:defRPr/>
            </a:pPr>
            <a:r>
              <a:rPr lang="en-US" sz="2000" dirty="0" smtClean="0">
                <a:latin typeface="Times New Roman" pitchFamily="18" charset="0"/>
                <a:cs typeface="Times New Roman" pitchFamily="18" charset="0"/>
              </a:rPr>
              <a:t>Scope delivery is on target and schedule delivery is ahead of plan.</a:t>
            </a:r>
          </a:p>
          <a:p>
            <a:pPr marL="914400" lvl="1" indent="-457200">
              <a:spcBef>
                <a:spcPts val="0"/>
              </a:spcBef>
              <a:spcAft>
                <a:spcPts val="1000"/>
              </a:spcAft>
              <a:buFont typeface="Arial" pitchFamily="34" charset="0"/>
              <a:buChar char="•"/>
              <a:defRPr/>
            </a:pPr>
            <a:r>
              <a:rPr lang="en-US" sz="2000" dirty="0" smtClean="0">
                <a:latin typeface="Times New Roman" pitchFamily="18" charset="0"/>
                <a:cs typeface="Times New Roman" pitchFamily="18" charset="0"/>
              </a:rPr>
              <a:t>The accelerated schedule helps to retire risks early and boost effectiveness.</a:t>
            </a:r>
          </a:p>
          <a:p>
            <a:pPr marL="914400" lvl="1" indent="-457200">
              <a:spcBef>
                <a:spcPts val="0"/>
              </a:spcBef>
              <a:spcAft>
                <a:spcPts val="1000"/>
              </a:spcAft>
              <a:buFont typeface="Arial" pitchFamily="34" charset="0"/>
              <a:buChar char="•"/>
              <a:defRPr/>
            </a:pPr>
            <a:r>
              <a:rPr lang="en-US" sz="2000" dirty="0" smtClean="0">
                <a:latin typeface="Times New Roman" pitchFamily="18" charset="0"/>
                <a:cs typeface="Times New Roman" pitchFamily="18" charset="0"/>
              </a:rPr>
              <a:t>The project and program have discussed contingency use for accelerated schedule and scope alternatives.</a:t>
            </a:r>
          </a:p>
          <a:p>
            <a:pPr marL="914400" lvl="1" indent="-457200">
              <a:spcBef>
                <a:spcPts val="0"/>
              </a:spcBef>
              <a:spcAft>
                <a:spcPts val="1000"/>
              </a:spcAft>
              <a:buFont typeface="Arial" pitchFamily="34" charset="0"/>
              <a:buChar char="•"/>
              <a:defRPr/>
            </a:pPr>
            <a:r>
              <a:rPr lang="en-US" sz="2000" dirty="0" smtClean="0">
                <a:latin typeface="Times New Roman" pitchFamily="18" charset="0"/>
                <a:cs typeface="Times New Roman" pitchFamily="18" charset="0"/>
              </a:rPr>
              <a:t>Contingency impact from schedule acceleration is quantified.</a:t>
            </a:r>
            <a:endParaRPr lang="en-US" sz="2000" dirty="0">
              <a:latin typeface="Times New Roman" pitchFamily="18" charset="0"/>
              <a:cs typeface="Times New Roman" pitchFamily="18" charset="0"/>
            </a:endParaRPr>
          </a:p>
          <a:p>
            <a:pPr marL="0" indent="0">
              <a:buFont typeface="Wingdings" pitchFamily="2" charset="2"/>
              <a:buNone/>
              <a:tabLst>
                <a:tab pos="1771650" algn="l"/>
                <a:tab pos="7715250" algn="r"/>
              </a:tabLst>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771276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2F517A9-34B9-4C11-8049-F0E98FE00EAE}" type="slidenum">
              <a:rPr lang="en-US"/>
              <a:pPr/>
              <a:t>16</a:t>
            </a:fld>
            <a:endParaRPr lang="en-US" dirty="0"/>
          </a:p>
        </p:txBody>
      </p:sp>
      <p:sp>
        <p:nvSpPr>
          <p:cNvPr id="130062" name="Rectangle 14"/>
          <p:cNvSpPr>
            <a:spLocks noGrp="1" noChangeArrowheads="1"/>
          </p:cNvSpPr>
          <p:nvPr>
            <p:ph type="title"/>
          </p:nvPr>
        </p:nvSpPr>
        <p:spPr>
          <a:xfrm>
            <a:off x="2641543" y="-191068"/>
            <a:ext cx="4287838" cy="1361552"/>
          </a:xfrm>
        </p:spPr>
        <p:txBody>
          <a:bodyPr/>
          <a:lstStyle/>
          <a:p>
            <a:r>
              <a:rPr lang="en-US" sz="2000" b="1" dirty="0">
                <a:effectLst/>
                <a:latin typeface="Times New Roman" pitchFamily="18" charset="0"/>
                <a:cs typeface="Times New Roman" pitchFamily="18" charset="0"/>
              </a:rPr>
              <a:t>3. Cost and Schedule</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Won, DOE/SC; Maier, DOE/BHSO; </a:t>
            </a:r>
            <a:br>
              <a:rPr lang="en-US" sz="2000"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Merrill, DOE/SC</a:t>
            </a:r>
            <a:endParaRPr lang="en-US" sz="2000" b="1" dirty="0">
              <a:effectLst/>
              <a:latin typeface="Times New Roman" pitchFamily="18" charset="0"/>
              <a:cs typeface="Times New Roman" pitchFamily="18" charset="0"/>
            </a:endParaRPr>
          </a:p>
        </p:txBody>
      </p:sp>
      <p:sp>
        <p:nvSpPr>
          <p:cNvPr id="130064" name="Rectangle 16"/>
          <p:cNvSpPr>
            <a:spLocks noGrp="1" noChangeArrowheads="1"/>
          </p:cNvSpPr>
          <p:nvPr>
            <p:ph type="body" idx="1"/>
          </p:nvPr>
        </p:nvSpPr>
        <p:spPr>
          <a:xfrm>
            <a:off x="428603" y="1062549"/>
            <a:ext cx="8054975" cy="4630737"/>
          </a:xfrm>
          <a:noFill/>
          <a:ln/>
        </p:spPr>
        <p:txBody>
          <a:bodyPr/>
          <a:lstStyle/>
          <a:p>
            <a:pPr marL="457200" indent="-457200">
              <a:buAutoNum type="arabicPeriod" startAt="3"/>
              <a:tabLst>
                <a:tab pos="465138" algn="l"/>
                <a:tab pos="7715250" algn="r"/>
              </a:tabLst>
            </a:pPr>
            <a:r>
              <a:rPr lang="en-US" b="0" dirty="0" smtClean="0">
                <a:latin typeface="Times New Roman" pitchFamily="18" charset="0"/>
                <a:cs typeface="Times New Roman" pitchFamily="18" charset="0"/>
              </a:rPr>
              <a:t>Management: (cont’d)</a:t>
            </a:r>
          </a:p>
          <a:p>
            <a:pPr marL="457200" indent="-457200">
              <a:buAutoNum type="arabicPeriod" startAt="3"/>
              <a:tabLst>
                <a:tab pos="465138" algn="l"/>
                <a:tab pos="7715250" algn="r"/>
              </a:tabLst>
            </a:pPr>
            <a:endParaRPr lang="en-US" b="0" dirty="0" smtClean="0">
              <a:latin typeface="Times New Roman" pitchFamily="18" charset="0"/>
              <a:cs typeface="Times New Roman" pitchFamily="18" charset="0"/>
            </a:endParaRPr>
          </a:p>
          <a:p>
            <a:pPr marL="457200" lvl="0"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Comments</a:t>
            </a:r>
          </a:p>
          <a:p>
            <a:pPr marL="855663" lvl="2" indent="-347663">
              <a:spcBef>
                <a:spcPts val="0"/>
              </a:spcBef>
              <a:spcAft>
                <a:spcPts val="1000"/>
              </a:spcAft>
              <a:buFont typeface="Arial" pitchFamily="34" charset="0"/>
              <a:buChar char="•"/>
              <a:defRPr/>
            </a:pPr>
            <a:r>
              <a:rPr lang="en-US" sz="2000" dirty="0" smtClean="0">
                <a:latin typeface="Times New Roman" pitchFamily="18" charset="0"/>
                <a:cs typeface="Times New Roman" pitchFamily="18" charset="0"/>
              </a:rPr>
              <a:t>Importance of maintaining the risk registry/assessment and scope contingency plan is discussed in the response to Charge 2.</a:t>
            </a:r>
            <a:endParaRPr lang="en-US" sz="2000" dirty="0">
              <a:latin typeface="Times New Roman" pitchFamily="18" charset="0"/>
              <a:cs typeface="Times New Roman" pitchFamily="18" charset="0"/>
            </a:endParaRPr>
          </a:p>
          <a:p>
            <a:pPr marL="457200" lvl="0"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Recommendations</a:t>
            </a:r>
          </a:p>
          <a:p>
            <a:pPr marL="914400" lvl="1" indent="-457200">
              <a:spcBef>
                <a:spcPts val="0"/>
              </a:spcBef>
              <a:spcAft>
                <a:spcPts val="1000"/>
              </a:spcAft>
              <a:buFont typeface="Arial" pitchFamily="34" charset="0"/>
              <a:buChar char="•"/>
              <a:defRPr/>
            </a:pPr>
            <a:r>
              <a:rPr lang="en-US" sz="2000" dirty="0" smtClean="0">
                <a:latin typeface="Times New Roman" pitchFamily="18" charset="0"/>
                <a:cs typeface="Times New Roman" pitchFamily="18" charset="0"/>
              </a:rPr>
              <a:t>None</a:t>
            </a:r>
            <a:endParaRPr lang="en-US" sz="2000" dirty="0">
              <a:latin typeface="Times New Roman" pitchFamily="18" charset="0"/>
              <a:cs typeface="Times New Roman" pitchFamily="18" charset="0"/>
            </a:endParaRPr>
          </a:p>
          <a:p>
            <a:pPr marL="457200" indent="-457200">
              <a:buAutoNum type="arabicPeriod" startAt="3"/>
              <a:tabLst>
                <a:tab pos="465138" algn="l"/>
                <a:tab pos="7715250" algn="r"/>
              </a:tabLst>
            </a:pPr>
            <a:endParaRPr lang="en-US" b="0" dirty="0" smtClean="0">
              <a:latin typeface="Times New Roman" pitchFamily="18" charset="0"/>
              <a:cs typeface="Times New Roman" pitchFamily="18" charset="0"/>
            </a:endParaRPr>
          </a:p>
          <a:p>
            <a:pPr marL="0" indent="0">
              <a:buNone/>
              <a:tabLst>
                <a:tab pos="465138" algn="l"/>
                <a:tab pos="7715250" algn="r"/>
              </a:tabLst>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389531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2F517A9-34B9-4C11-8049-F0E98FE00EAE}" type="slidenum">
              <a:rPr lang="en-US"/>
              <a:pPr/>
              <a:t>17</a:t>
            </a:fld>
            <a:endParaRPr lang="en-US" dirty="0"/>
          </a:p>
        </p:txBody>
      </p:sp>
      <p:sp>
        <p:nvSpPr>
          <p:cNvPr id="130062" name="Rectangle 14"/>
          <p:cNvSpPr>
            <a:spLocks noGrp="1" noChangeArrowheads="1"/>
          </p:cNvSpPr>
          <p:nvPr>
            <p:ph type="title"/>
          </p:nvPr>
        </p:nvSpPr>
        <p:spPr>
          <a:xfrm>
            <a:off x="2641543" y="-191068"/>
            <a:ext cx="4287838" cy="1361552"/>
          </a:xfrm>
        </p:spPr>
        <p:txBody>
          <a:bodyPr/>
          <a:lstStyle/>
          <a:p>
            <a:r>
              <a:rPr lang="en-US" sz="2000" b="1" dirty="0">
                <a:effectLst/>
                <a:latin typeface="Times New Roman" pitchFamily="18" charset="0"/>
                <a:cs typeface="Times New Roman" pitchFamily="18" charset="0"/>
              </a:rPr>
              <a:t>3. Cost and Schedule</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Won, DOE/SC; Maier, DOE/BHSO; </a:t>
            </a:r>
            <a:br>
              <a:rPr lang="en-US" sz="2000"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Merrill, DOE/SC</a:t>
            </a:r>
            <a:endParaRPr lang="en-US" sz="2000" b="1" dirty="0">
              <a:effectLst/>
              <a:latin typeface="Times New Roman" pitchFamily="18" charset="0"/>
              <a:cs typeface="Times New Roman" pitchFamily="18" charset="0"/>
            </a:endParaRPr>
          </a:p>
        </p:txBody>
      </p:sp>
      <p:sp>
        <p:nvSpPr>
          <p:cNvPr id="130064" name="Rectangle 16"/>
          <p:cNvSpPr>
            <a:spLocks noGrp="1" noChangeArrowheads="1"/>
          </p:cNvSpPr>
          <p:nvPr>
            <p:ph type="body" idx="1"/>
          </p:nvPr>
        </p:nvSpPr>
        <p:spPr>
          <a:xfrm>
            <a:off x="428603" y="1062549"/>
            <a:ext cx="8054975" cy="4630737"/>
          </a:xfrm>
          <a:noFill/>
          <a:ln/>
        </p:spPr>
        <p:txBody>
          <a:bodyPr/>
          <a:lstStyle/>
          <a:p>
            <a:pPr marL="457200" indent="-457200">
              <a:buAutoNum type="arabicPeriod" startAt="4"/>
              <a:tabLst>
                <a:tab pos="465138" algn="l"/>
              </a:tabLst>
            </a:pPr>
            <a:r>
              <a:rPr lang="en-US" b="0" dirty="0" smtClean="0">
                <a:latin typeface="Times New Roman" pitchFamily="18" charset="0"/>
                <a:cs typeface="Times New Roman" pitchFamily="18" charset="0"/>
              </a:rPr>
              <a:t>Earned Value Management (EVM):  Has Princeton University/ PPPL 	implemented all required actions in the Corrective Action Plan that was 	developed following the EVM System certification review from October 	2011?  YES</a:t>
            </a:r>
          </a:p>
          <a:p>
            <a:pPr marL="0" indent="0">
              <a:buNone/>
              <a:tabLst>
                <a:tab pos="465138" algn="l"/>
              </a:tabLst>
            </a:pPr>
            <a:endParaRPr lang="en-US" b="0" dirty="0">
              <a:latin typeface="Times New Roman" pitchFamily="18" charset="0"/>
              <a:cs typeface="Times New Roman" pitchFamily="18" charset="0"/>
            </a:endParaRPr>
          </a:p>
          <a:p>
            <a:pPr>
              <a:spcBef>
                <a:spcPts val="0"/>
              </a:spcBef>
              <a:spcAft>
                <a:spcPts val="1000"/>
              </a:spcAft>
              <a:buFont typeface="Arial" pitchFamily="34" charset="0"/>
              <a:buChar char="•"/>
              <a:defRPr/>
            </a:pPr>
            <a:r>
              <a:rPr lang="en-US" dirty="0" smtClean="0">
                <a:latin typeface="Times New Roman" pitchFamily="18" charset="0"/>
                <a:cs typeface="Times New Roman" pitchFamily="18" charset="0"/>
              </a:rPr>
              <a:t>FINDINGS</a:t>
            </a:r>
            <a:endParaRPr lang="en-US" dirty="0">
              <a:latin typeface="Times New Roman" pitchFamily="18" charset="0"/>
              <a:cs typeface="Times New Roman" pitchFamily="18" charset="0"/>
            </a:endParaRPr>
          </a:p>
          <a:p>
            <a:pPr lvl="1">
              <a:buFont typeface="Arial" pitchFamily="34" charset="0"/>
              <a:buChar char="•"/>
            </a:pPr>
            <a:r>
              <a:rPr lang="en-US" b="0" dirty="0" smtClean="0">
                <a:latin typeface="Times New Roman" pitchFamily="18" charset="0"/>
                <a:cs typeface="Times New Roman" pitchFamily="18" charset="0"/>
              </a:rPr>
              <a:t>PU/PPPL has implemented the corrective actions necessary to satisfy the intent of Corrective Action Requests (CAR) 1-4 and Continuous Improvement Opportunities (CIO) 1-6</a:t>
            </a:r>
          </a:p>
          <a:p>
            <a:pPr marL="0" indent="0">
              <a:buFont typeface="Wingdings" pitchFamily="2" charset="2"/>
              <a:buNone/>
              <a:tabLst>
                <a:tab pos="1771650" algn="l"/>
                <a:tab pos="7715250" algn="r"/>
              </a:tabLst>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800106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2F517A9-34B9-4C11-8049-F0E98FE00EAE}" type="slidenum">
              <a:rPr lang="en-US"/>
              <a:pPr/>
              <a:t>18</a:t>
            </a:fld>
            <a:endParaRPr lang="en-US" dirty="0"/>
          </a:p>
        </p:txBody>
      </p:sp>
      <p:sp>
        <p:nvSpPr>
          <p:cNvPr id="130062" name="Rectangle 14"/>
          <p:cNvSpPr>
            <a:spLocks noGrp="1" noChangeArrowheads="1"/>
          </p:cNvSpPr>
          <p:nvPr>
            <p:ph type="title"/>
          </p:nvPr>
        </p:nvSpPr>
        <p:spPr>
          <a:xfrm>
            <a:off x="2641543" y="-191068"/>
            <a:ext cx="4287838" cy="1361552"/>
          </a:xfrm>
        </p:spPr>
        <p:txBody>
          <a:bodyPr/>
          <a:lstStyle/>
          <a:p>
            <a:r>
              <a:rPr lang="en-US" sz="2000" b="1" dirty="0">
                <a:effectLst/>
                <a:latin typeface="Times New Roman" pitchFamily="18" charset="0"/>
                <a:cs typeface="Times New Roman" pitchFamily="18" charset="0"/>
              </a:rPr>
              <a:t>3. Cost and Schedule</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Won, DOE/SC; Maier, DOE/BHSO; </a:t>
            </a:r>
            <a:br>
              <a:rPr lang="en-US" sz="2000"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Merrill, DOE/SC</a:t>
            </a:r>
            <a:endParaRPr lang="en-US" sz="2000" b="1" dirty="0">
              <a:effectLst/>
              <a:latin typeface="Times New Roman" pitchFamily="18" charset="0"/>
              <a:cs typeface="Times New Roman" pitchFamily="18" charset="0"/>
            </a:endParaRPr>
          </a:p>
        </p:txBody>
      </p:sp>
      <p:sp>
        <p:nvSpPr>
          <p:cNvPr id="130064" name="Rectangle 16"/>
          <p:cNvSpPr>
            <a:spLocks noGrp="1" noChangeArrowheads="1"/>
          </p:cNvSpPr>
          <p:nvPr>
            <p:ph type="body" idx="1"/>
          </p:nvPr>
        </p:nvSpPr>
        <p:spPr>
          <a:xfrm>
            <a:off x="428603" y="1062549"/>
            <a:ext cx="8054975" cy="4630737"/>
          </a:xfrm>
          <a:noFill/>
          <a:ln/>
        </p:spPr>
        <p:txBody>
          <a:bodyPr/>
          <a:lstStyle/>
          <a:p>
            <a:pPr>
              <a:buFont typeface="Arial" pitchFamily="34" charset="0"/>
              <a:buChar char="•"/>
              <a:tabLst>
                <a:tab pos="465138" algn="l"/>
              </a:tabLst>
            </a:pPr>
            <a:r>
              <a:rPr lang="en-US" dirty="0" smtClean="0">
                <a:latin typeface="Times New Roman" pitchFamily="18" charset="0"/>
                <a:cs typeface="Times New Roman" pitchFamily="18" charset="0"/>
              </a:rPr>
              <a:t>Comments</a:t>
            </a:r>
          </a:p>
          <a:p>
            <a:pPr lvl="1">
              <a:buFont typeface="Arial" pitchFamily="34" charset="0"/>
              <a:buChar char="•"/>
              <a:tabLst>
                <a:tab pos="465138" algn="l"/>
              </a:tabLst>
            </a:pPr>
            <a:r>
              <a:rPr lang="en-US" b="0" dirty="0" smtClean="0">
                <a:latin typeface="Times New Roman" pitchFamily="18" charset="0"/>
                <a:cs typeface="Times New Roman" pitchFamily="18" charset="0"/>
              </a:rPr>
              <a:t>CAR </a:t>
            </a:r>
            <a:r>
              <a:rPr lang="en-US" b="0" dirty="0">
                <a:latin typeface="Times New Roman" pitchFamily="18" charset="0"/>
                <a:cs typeface="Times New Roman" pitchFamily="18" charset="0"/>
              </a:rPr>
              <a:t>#1 </a:t>
            </a:r>
            <a:r>
              <a:rPr lang="en-US" b="0" dirty="0" smtClean="0">
                <a:latin typeface="Times New Roman" pitchFamily="18" charset="0"/>
                <a:cs typeface="Times New Roman" pitchFamily="18" charset="0"/>
              </a:rPr>
              <a:t>has been implemented by Engineering Change Proposal </a:t>
            </a:r>
            <a:r>
              <a:rPr lang="en-US" b="0" dirty="0">
                <a:latin typeface="Times New Roman" pitchFamily="18" charset="0"/>
                <a:cs typeface="Times New Roman" pitchFamily="18" charset="0"/>
              </a:rPr>
              <a:t>#4 and </a:t>
            </a:r>
            <a:r>
              <a:rPr lang="en-US" dirty="0" smtClean="0">
                <a:latin typeface="Times New Roman" pitchFamily="18" charset="0"/>
                <a:cs typeface="Times New Roman" pitchFamily="18" charset="0"/>
              </a:rPr>
              <a:t>the project </a:t>
            </a:r>
            <a:r>
              <a:rPr lang="en-US" b="0" dirty="0" smtClean="0">
                <a:latin typeface="Times New Roman" pitchFamily="18" charset="0"/>
                <a:cs typeface="Times New Roman" pitchFamily="18" charset="0"/>
              </a:rPr>
              <a:t>continuing </a:t>
            </a:r>
            <a:r>
              <a:rPr lang="en-US" b="0" dirty="0">
                <a:latin typeface="Times New Roman" pitchFamily="18" charset="0"/>
                <a:cs typeface="Times New Roman" pitchFamily="18" charset="0"/>
              </a:rPr>
              <a:t>to evaluate the need for changes to the </a:t>
            </a:r>
            <a:r>
              <a:rPr lang="en-US" b="0" dirty="0" smtClean="0">
                <a:latin typeface="Times New Roman" pitchFamily="18" charset="0"/>
                <a:cs typeface="Times New Roman" pitchFamily="18" charset="0"/>
              </a:rPr>
              <a:t>Performance Measurement Baseline;</a:t>
            </a:r>
          </a:p>
          <a:p>
            <a:pPr lvl="1">
              <a:buFont typeface="Arial" pitchFamily="34" charset="0"/>
              <a:buChar char="•"/>
              <a:tabLst>
                <a:tab pos="465138" algn="l"/>
              </a:tabLst>
            </a:pPr>
            <a:r>
              <a:rPr lang="en-US" dirty="0" smtClean="0">
                <a:latin typeface="Times New Roman" pitchFamily="18" charset="0"/>
                <a:cs typeface="Times New Roman" pitchFamily="18" charset="0"/>
              </a:rPr>
              <a:t>The System Description </a:t>
            </a:r>
            <a:r>
              <a:rPr lang="en-US" dirty="0">
                <a:latin typeface="Times New Roman" pitchFamily="18" charset="0"/>
                <a:cs typeface="Times New Roman" pitchFamily="18" charset="0"/>
              </a:rPr>
              <a:t>has been updated to address the preparation of </a:t>
            </a:r>
            <a:r>
              <a:rPr lang="en-US" dirty="0" smtClean="0">
                <a:latin typeface="Times New Roman" pitchFamily="18" charset="0"/>
                <a:cs typeface="Times New Roman" pitchFamily="18" charset="0"/>
              </a:rPr>
              <a:t>Variance Analysis Reports (CAR #2)  </a:t>
            </a:r>
            <a:r>
              <a:rPr lang="en-US" dirty="0">
                <a:latin typeface="Times New Roman" pitchFamily="18" charset="0"/>
                <a:cs typeface="Times New Roman" pitchFamily="18" charset="0"/>
              </a:rPr>
              <a:t>and the current </a:t>
            </a:r>
            <a:r>
              <a:rPr lang="en-US" dirty="0" smtClean="0">
                <a:latin typeface="Times New Roman" pitchFamily="18" charset="0"/>
                <a:cs typeface="Times New Roman" pitchFamily="18" charset="0"/>
              </a:rPr>
              <a:t>Control Account Manager (CAM) </a:t>
            </a:r>
            <a:r>
              <a:rPr lang="en-US" dirty="0">
                <a:latin typeface="Times New Roman" pitchFamily="18" charset="0"/>
                <a:cs typeface="Times New Roman" pitchFamily="18" charset="0"/>
              </a:rPr>
              <a:t>Training Program satisfies the requirement for a training procedure.  The Office of Project Assessment and PU/PPPL will evaluate the need to change the variance thresholds in the </a:t>
            </a:r>
            <a:r>
              <a:rPr lang="en-US" dirty="0" smtClean="0">
                <a:latin typeface="Times New Roman" pitchFamily="18" charset="0"/>
                <a:cs typeface="Times New Roman" pitchFamily="18" charset="0"/>
              </a:rPr>
              <a:t>Project Execution Plan.</a:t>
            </a:r>
            <a:endParaRPr lang="en-US" dirty="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schedule has been thoroughly reviewed and updated in response </a:t>
            </a: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CAR </a:t>
            </a:r>
            <a:r>
              <a:rPr lang="en-US" dirty="0" smtClean="0">
                <a:latin typeface="Times New Roman" pitchFamily="18" charset="0"/>
                <a:cs typeface="Times New Roman" pitchFamily="18" charset="0"/>
              </a:rPr>
              <a:t>#3 and </a:t>
            </a:r>
            <a:r>
              <a:rPr lang="en-US" dirty="0">
                <a:latin typeface="Times New Roman" pitchFamily="18" charset="0"/>
                <a:cs typeface="Times New Roman" pitchFamily="18" charset="0"/>
              </a:rPr>
              <a:t>the number of constrained activities has been reduced to </a:t>
            </a:r>
            <a:r>
              <a:rPr lang="en-US" dirty="0" smtClean="0">
                <a:latin typeface="Times New Roman" pitchFamily="18" charset="0"/>
                <a:cs typeface="Times New Roman" pitchFamily="18" charset="0"/>
              </a:rPr>
              <a:t>approximately 5%.</a:t>
            </a:r>
          </a:p>
          <a:p>
            <a:pPr lvl="1">
              <a:buFont typeface="Arial" pitchFamily="34" charset="0"/>
              <a:buChar char="•"/>
            </a:pPr>
            <a:r>
              <a:rPr lang="en-US" dirty="0">
                <a:latin typeface="Times New Roman" pitchFamily="18" charset="0"/>
                <a:cs typeface="Times New Roman" pitchFamily="18" charset="0"/>
              </a:rPr>
              <a:t>Based on discussions, it appears the CAMs have </a:t>
            </a:r>
            <a:r>
              <a:rPr lang="en-US" dirty="0" smtClean="0">
                <a:latin typeface="Times New Roman" pitchFamily="18" charset="0"/>
                <a:cs typeface="Times New Roman" pitchFamily="18" charset="0"/>
              </a:rPr>
              <a:t>taken a proactive </a:t>
            </a:r>
            <a:r>
              <a:rPr lang="en-US" dirty="0">
                <a:latin typeface="Times New Roman" pitchFamily="18" charset="0"/>
                <a:cs typeface="Times New Roman" pitchFamily="18" charset="0"/>
              </a:rPr>
              <a:t>role in the EVMS and baseline management process</a:t>
            </a:r>
            <a:r>
              <a:rPr lang="en-US" dirty="0" smtClean="0">
                <a:latin typeface="Times New Roman" pitchFamily="18" charset="0"/>
                <a:cs typeface="Times New Roman" pitchFamily="18" charset="0"/>
              </a:rPr>
              <a:t>.</a:t>
            </a:r>
            <a:endParaRPr lang="en-US" sz="900" dirty="0" smtClean="0">
              <a:latin typeface="Times New Roman" pitchFamily="18" charset="0"/>
              <a:cs typeface="Times New Roman" pitchFamily="18" charset="0"/>
            </a:endParaRPr>
          </a:p>
          <a:p>
            <a:pPr lvl="1">
              <a:buFont typeface="Arial" pitchFamily="34" charset="0"/>
              <a:buChar char="•"/>
            </a:pPr>
            <a:r>
              <a:rPr lang="en-US" dirty="0">
                <a:latin typeface="Times New Roman" pitchFamily="18" charset="0"/>
                <a:cs typeface="Times New Roman" pitchFamily="18" charset="0"/>
              </a:rPr>
              <a:t>PU/PPPL is encouraged to continue their diligent implementation of EVM processes. </a:t>
            </a:r>
          </a:p>
          <a:p>
            <a:pPr>
              <a:spcBef>
                <a:spcPts val="0"/>
              </a:spcBef>
              <a:spcAft>
                <a:spcPts val="1000"/>
              </a:spcAft>
              <a:buFont typeface="Arial" pitchFamily="34" charset="0"/>
              <a:buChar char="•"/>
              <a:defRPr/>
            </a:pPr>
            <a:r>
              <a:rPr lang="en-US" dirty="0" smtClean="0">
                <a:latin typeface="Times New Roman" pitchFamily="18" charset="0"/>
                <a:cs typeface="Times New Roman" pitchFamily="18" charset="0"/>
              </a:rPr>
              <a:t>Recommendations</a:t>
            </a:r>
          </a:p>
          <a:p>
            <a:pPr marL="914400" lvl="1"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None</a:t>
            </a:r>
            <a:endParaRPr lang="en-US" dirty="0">
              <a:latin typeface="Times New Roman" pitchFamily="18" charset="0"/>
              <a:cs typeface="Times New Roman" pitchFamily="18" charset="0"/>
            </a:endParaRPr>
          </a:p>
          <a:p>
            <a:pPr marL="0" indent="0">
              <a:buFont typeface="Wingdings" pitchFamily="2" charset="2"/>
              <a:buNone/>
              <a:tabLst>
                <a:tab pos="1771650" algn="l"/>
                <a:tab pos="7715250" algn="r"/>
              </a:tabLst>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174165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p:txBody>
          <a:bodyPr/>
          <a:lstStyle/>
          <a:p>
            <a:pPr>
              <a:defRPr/>
            </a:pPr>
            <a:fld id="{4E23738A-AC5D-4DC9-8947-1ECA79AAD3E6}" type="slidenum">
              <a:rPr lang="en-US" smtClean="0">
                <a:latin typeface="Arial" pitchFamily="34" charset="0"/>
              </a:rPr>
              <a:pPr>
                <a:defRPr/>
              </a:pPr>
              <a:t>19</a:t>
            </a:fld>
            <a:endParaRPr lang="en-US" smtClean="0">
              <a:latin typeface="Arial" pitchFamily="34" charset="0"/>
            </a:endParaRPr>
          </a:p>
        </p:txBody>
      </p:sp>
      <p:sp>
        <p:nvSpPr>
          <p:cNvPr id="5123" name="Rectangle 2"/>
          <p:cNvSpPr>
            <a:spLocks noGrp="1" noChangeArrowheads="1"/>
          </p:cNvSpPr>
          <p:nvPr>
            <p:ph type="title"/>
          </p:nvPr>
        </p:nvSpPr>
        <p:spPr>
          <a:xfrm>
            <a:off x="2582863" y="0"/>
            <a:ext cx="4264025" cy="885825"/>
          </a:xfrm>
        </p:spPr>
        <p:txBody>
          <a:bodyPr/>
          <a:lstStyle/>
          <a:p>
            <a:pPr eaLnBrk="1" hangingPunct="1"/>
            <a:r>
              <a:rPr lang="en-US" sz="2000" b="1" smtClean="0">
                <a:effectLst/>
                <a:latin typeface="Times New Roman" pitchFamily="18" charset="0"/>
                <a:cs typeface="Times New Roman" pitchFamily="18" charset="0"/>
              </a:rPr>
              <a:t>Project Status</a:t>
            </a:r>
            <a:br>
              <a:rPr lang="en-US" sz="2000" b="1" smtClean="0">
                <a:effectLst/>
                <a:latin typeface="Times New Roman" pitchFamily="18" charset="0"/>
                <a:cs typeface="Times New Roman" pitchFamily="18" charset="0"/>
              </a:rPr>
            </a:br>
            <a:r>
              <a:rPr lang="en-US" sz="1600" smtClean="0">
                <a:effectLst/>
                <a:latin typeface="Times New Roman" pitchFamily="18" charset="0"/>
                <a:cs typeface="Times New Roman" pitchFamily="18" charset="0"/>
              </a:rPr>
              <a:t> Won, DOE/SC; Maier, DOE/BHSO; </a:t>
            </a:r>
            <a:br>
              <a:rPr lang="en-US" sz="1600" smtClean="0">
                <a:effectLst/>
                <a:latin typeface="Times New Roman" pitchFamily="18" charset="0"/>
                <a:cs typeface="Times New Roman" pitchFamily="18" charset="0"/>
              </a:rPr>
            </a:br>
            <a:r>
              <a:rPr lang="en-US" sz="1600" smtClean="0">
                <a:effectLst/>
                <a:latin typeface="Times New Roman" pitchFamily="18" charset="0"/>
                <a:cs typeface="Times New Roman" pitchFamily="18" charset="0"/>
              </a:rPr>
              <a:t>Merrill, DOE/SC</a:t>
            </a:r>
          </a:p>
        </p:txBody>
      </p:sp>
      <p:graphicFrame>
        <p:nvGraphicFramePr>
          <p:cNvPr id="4" name="Table 3"/>
          <p:cNvGraphicFramePr>
            <a:graphicFrameLocks noGrp="1"/>
          </p:cNvGraphicFramePr>
          <p:nvPr>
            <p:extLst>
              <p:ext uri="{D42A27DB-BD31-4B8C-83A1-F6EECF244321}">
                <p14:modId xmlns:p14="http://schemas.microsoft.com/office/powerpoint/2010/main" val="3821743455"/>
              </p:ext>
            </p:extLst>
          </p:nvPr>
        </p:nvGraphicFramePr>
        <p:xfrm>
          <a:off x="488950" y="1150938"/>
          <a:ext cx="8118475" cy="5602289"/>
        </p:xfrm>
        <a:graphic>
          <a:graphicData uri="http://schemas.openxmlformats.org/drawingml/2006/table">
            <a:tbl>
              <a:tblPr/>
              <a:tblGrid>
                <a:gridCol w="2708297"/>
                <a:gridCol w="2705089"/>
                <a:gridCol w="2705089"/>
              </a:tblGrid>
              <a:tr h="379305">
                <a:tc gridSpan="3">
                  <a:txBody>
                    <a:bodyPr/>
                    <a:lstStyle/>
                    <a:p>
                      <a:pPr algn="ctr" fontAlgn="b"/>
                      <a:r>
                        <a:rPr lang="en-US" sz="2400" b="1" i="0" u="none" strike="noStrike" dirty="0">
                          <a:solidFill>
                            <a:srgbClr val="000000"/>
                          </a:solidFill>
                          <a:latin typeface="Times New Roman" pitchFamily="18" charset="0"/>
                          <a:cs typeface="Times New Roman" pitchFamily="18" charset="0"/>
                        </a:rPr>
                        <a:t>PROJECT </a:t>
                      </a:r>
                      <a:r>
                        <a:rPr lang="en-US" sz="2400" b="1" i="0" u="none" strike="noStrike" dirty="0" smtClean="0">
                          <a:solidFill>
                            <a:srgbClr val="000000"/>
                          </a:solidFill>
                          <a:latin typeface="Times New Roman" pitchFamily="18" charset="0"/>
                          <a:cs typeface="Times New Roman" pitchFamily="18" charset="0"/>
                        </a:rPr>
                        <a:t>STATUS as of March 31, 2012</a:t>
                      </a:r>
                      <a:endParaRPr lang="en-US" sz="2400" b="1"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Project Type</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800" b="0" i="0" u="none" strike="noStrike" dirty="0" smtClean="0">
                          <a:solidFill>
                            <a:srgbClr val="000000"/>
                          </a:solidFill>
                          <a:latin typeface="Times New Roman" pitchFamily="18" charset="0"/>
                          <a:cs typeface="Times New Roman" pitchFamily="18" charset="0"/>
                        </a:rPr>
                        <a:t>    MIE</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CD-1</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r>
                        <a:rPr lang="en-US" sz="1800" b="0" i="0" u="none" strike="noStrike" dirty="0" smtClean="0">
                          <a:solidFill>
                            <a:srgbClr val="000000"/>
                          </a:solidFill>
                          <a:latin typeface="Times New Roman" pitchFamily="18" charset="0"/>
                          <a:cs typeface="Times New Roman" pitchFamily="18" charset="0"/>
                        </a:rPr>
                        <a:t>January 2010</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r>
                        <a:rPr lang="en-US" sz="1800" b="0" i="0" u="none" strike="noStrike" dirty="0" smtClean="0">
                          <a:solidFill>
                            <a:srgbClr val="000000"/>
                          </a:solidFill>
                          <a:latin typeface="Times New Roman" pitchFamily="18" charset="0"/>
                          <a:cs typeface="Times New Roman" pitchFamily="18" charset="0"/>
                        </a:rPr>
                        <a:t>April 2010</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CD-2</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r>
                        <a:rPr lang="en-US" sz="1800" b="0" i="0" u="none" strike="noStrike" dirty="0" smtClean="0">
                          <a:solidFill>
                            <a:srgbClr val="000000"/>
                          </a:solidFill>
                          <a:latin typeface="Times New Roman" pitchFamily="18" charset="0"/>
                          <a:cs typeface="Times New Roman" pitchFamily="18" charset="0"/>
                        </a:rPr>
                        <a:t>October 2010</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r>
                        <a:rPr lang="en-US" sz="1800" b="0" i="0" u="none" strike="noStrike" dirty="0" smtClean="0">
                          <a:solidFill>
                            <a:srgbClr val="000000"/>
                          </a:solidFill>
                          <a:latin typeface="Times New Roman" pitchFamily="18" charset="0"/>
                          <a:cs typeface="Times New Roman" pitchFamily="18" charset="0"/>
                        </a:rPr>
                        <a:t>December 2010</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CD-3</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r>
                        <a:rPr lang="en-US" sz="1800" b="0" i="0" u="none" strike="noStrike" dirty="0" smtClean="0">
                          <a:solidFill>
                            <a:srgbClr val="000000"/>
                          </a:solidFill>
                          <a:latin typeface="Times New Roman" pitchFamily="18" charset="0"/>
                          <a:cs typeface="Times New Roman" pitchFamily="18" charset="0"/>
                        </a:rPr>
                        <a:t>January 2012</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r>
                        <a:rPr lang="en-US" sz="1800" b="0" i="0" u="none" strike="noStrike" dirty="0" smtClean="0">
                          <a:solidFill>
                            <a:srgbClr val="000000"/>
                          </a:solidFill>
                          <a:latin typeface="Times New Roman" pitchFamily="18" charset="0"/>
                          <a:cs typeface="Times New Roman" pitchFamily="18" charset="0"/>
                        </a:rPr>
                        <a:t>December 2011</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CD-4</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r>
                        <a:rPr lang="en-US" sz="1800" b="0" i="0" u="none" strike="noStrike" dirty="0" smtClean="0">
                          <a:solidFill>
                            <a:srgbClr val="000000"/>
                          </a:solidFill>
                          <a:latin typeface="Times New Roman" pitchFamily="18" charset="0"/>
                          <a:cs typeface="Times New Roman" pitchFamily="18" charset="0"/>
                        </a:rPr>
                        <a:t>September 2015</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TPC Percent Complete</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r>
                        <a:rPr lang="en-US" sz="1800" b="0" i="0" u="none" strike="noStrike" dirty="0" smtClean="0">
                          <a:solidFill>
                            <a:srgbClr val="000000"/>
                          </a:solidFill>
                          <a:latin typeface="Times New Roman" pitchFamily="18" charset="0"/>
                          <a:cs typeface="Times New Roman" pitchFamily="18" charset="0"/>
                        </a:rPr>
                        <a:t>_36.8%</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r>
                        <a:rPr lang="en-US" sz="1800" b="0" i="0" u="none" strike="noStrike" dirty="0" smtClean="0">
                          <a:solidFill>
                            <a:srgbClr val="000000"/>
                          </a:solidFill>
                          <a:latin typeface="Times New Roman" pitchFamily="18" charset="0"/>
                          <a:cs typeface="Times New Roman" pitchFamily="18" charset="0"/>
                        </a:rPr>
                        <a:t>_40_%</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TPC Cost to Date</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 </a:t>
                      </a:r>
                      <a:r>
                        <a:rPr lang="en-US" sz="1800" b="0" i="0" u="none" strike="noStrike" dirty="0" smtClean="0">
                          <a:solidFill>
                            <a:srgbClr val="000000"/>
                          </a:solidFill>
                          <a:latin typeface="Times New Roman" pitchFamily="18" charset="0"/>
                          <a:cs typeface="Times New Roman" pitchFamily="18" charset="0"/>
                        </a:rPr>
                        <a:t>$31.4</a:t>
                      </a:r>
                      <a:r>
                        <a:rPr lang="en-US" sz="1800" b="0" i="0" u="none" strike="noStrike" baseline="0" dirty="0" smtClean="0">
                          <a:solidFill>
                            <a:srgbClr val="000000"/>
                          </a:solidFill>
                          <a:latin typeface="Times New Roman" pitchFamily="18" charset="0"/>
                          <a:cs typeface="Times New Roman" pitchFamily="18" charset="0"/>
                        </a:rPr>
                        <a:t> M</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TPC Committed to Date</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 </a:t>
                      </a:r>
                      <a:r>
                        <a:rPr lang="en-US" sz="1800" b="0" i="0" u="none" strike="noStrike" dirty="0" smtClean="0">
                          <a:solidFill>
                            <a:srgbClr val="000000"/>
                          </a:solidFill>
                          <a:latin typeface="Times New Roman" pitchFamily="18" charset="0"/>
                          <a:cs typeface="Times New Roman" pitchFamily="18" charset="0"/>
                        </a:rPr>
                        <a:t>$33.6</a:t>
                      </a:r>
                      <a:r>
                        <a:rPr lang="en-US" sz="1800" b="0" i="0" u="none" strike="noStrike" baseline="0" dirty="0" smtClean="0">
                          <a:solidFill>
                            <a:srgbClr val="000000"/>
                          </a:solidFill>
                          <a:latin typeface="Times New Roman" pitchFamily="18" charset="0"/>
                          <a:cs typeface="Times New Roman" pitchFamily="18" charset="0"/>
                        </a:rPr>
                        <a:t> M</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TPC</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 </a:t>
                      </a:r>
                      <a:r>
                        <a:rPr lang="en-US" sz="1800" b="0" i="0" u="none" strike="noStrike" dirty="0" smtClean="0">
                          <a:solidFill>
                            <a:srgbClr val="000000"/>
                          </a:solidFill>
                          <a:latin typeface="Times New Roman" pitchFamily="18" charset="0"/>
                          <a:cs typeface="Times New Roman" pitchFamily="18" charset="0"/>
                        </a:rPr>
                        <a:t>$94.3</a:t>
                      </a:r>
                      <a:r>
                        <a:rPr lang="en-US" sz="1800" b="0" i="0" u="none" strike="noStrike" baseline="0" dirty="0" smtClean="0">
                          <a:solidFill>
                            <a:srgbClr val="000000"/>
                          </a:solidFill>
                          <a:latin typeface="Times New Roman" pitchFamily="18" charset="0"/>
                          <a:cs typeface="Times New Roman" pitchFamily="18" charset="0"/>
                        </a:rPr>
                        <a:t> M</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TEC</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 </a:t>
                      </a:r>
                      <a:r>
                        <a:rPr lang="en-US" sz="1800" b="0" i="0" u="none" strike="noStrike" dirty="0" smtClean="0">
                          <a:solidFill>
                            <a:srgbClr val="000000"/>
                          </a:solidFill>
                          <a:latin typeface="Times New Roman" pitchFamily="18" charset="0"/>
                          <a:cs typeface="Times New Roman" pitchFamily="18" charset="0"/>
                        </a:rPr>
                        <a:t>$83.5</a:t>
                      </a:r>
                      <a:r>
                        <a:rPr lang="en-US" sz="1800" b="0" i="0" u="none" strike="noStrike" baseline="0" dirty="0" smtClean="0">
                          <a:solidFill>
                            <a:srgbClr val="000000"/>
                          </a:solidFill>
                          <a:latin typeface="Times New Roman" pitchFamily="18" charset="0"/>
                          <a:cs typeface="Times New Roman" pitchFamily="18" charset="0"/>
                        </a:rPr>
                        <a:t> M</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555898">
                <a:tc>
                  <a:txBody>
                    <a:bodyPr/>
                    <a:lstStyle/>
                    <a:p>
                      <a:pPr algn="l" fontAlgn="b"/>
                      <a:r>
                        <a:rPr lang="en-US" sz="1800" b="0" i="0" u="none" strike="noStrike" dirty="0">
                          <a:solidFill>
                            <a:srgbClr val="000000"/>
                          </a:solidFill>
                          <a:latin typeface="Times New Roman" pitchFamily="18" charset="0"/>
                          <a:cs typeface="Times New Roman" pitchFamily="18" charset="0"/>
                        </a:rPr>
                        <a:t>Contingency Cost                   (w/Mgmt Reserve)</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Times New Roman" pitchFamily="18" charset="0"/>
                          <a:cs typeface="Times New Roman" pitchFamily="18" charset="0"/>
                        </a:rPr>
                        <a:t>$15.7 M</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Times New Roman" pitchFamily="18" charset="0"/>
                          <a:cs typeface="Times New Roman" pitchFamily="18" charset="0"/>
                        </a:rPr>
                        <a:t>33% </a:t>
                      </a:r>
                      <a:r>
                        <a:rPr lang="en-US" sz="1800" b="0" i="0" u="none" strike="noStrike" dirty="0">
                          <a:solidFill>
                            <a:srgbClr val="000000"/>
                          </a:solidFill>
                          <a:latin typeface="Times New Roman" pitchFamily="18" charset="0"/>
                          <a:cs typeface="Times New Roman" pitchFamily="18" charset="0"/>
                        </a:rPr>
                        <a:t>to go</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5898">
                <a:tc>
                  <a:txBody>
                    <a:bodyPr/>
                    <a:lstStyle/>
                    <a:p>
                      <a:pPr algn="l" fontAlgn="b"/>
                      <a:r>
                        <a:rPr lang="en-US" sz="1800" b="0" i="0" u="none" strike="noStrike" dirty="0">
                          <a:solidFill>
                            <a:srgbClr val="000000"/>
                          </a:solidFill>
                          <a:latin typeface="Times New Roman" pitchFamily="18" charset="0"/>
                          <a:cs typeface="Times New Roman" pitchFamily="18" charset="0"/>
                        </a:rPr>
                        <a:t>Contingency Schedule </a:t>
                      </a:r>
                      <a:endParaRPr lang="en-US" sz="1800" b="0" i="0" u="none" strike="noStrike" dirty="0" smtClean="0">
                        <a:solidFill>
                          <a:srgbClr val="000000"/>
                        </a:solidFill>
                        <a:latin typeface="Times New Roman" pitchFamily="18" charset="0"/>
                        <a:cs typeface="Times New Roman" pitchFamily="18" charset="0"/>
                      </a:endParaRPr>
                    </a:p>
                    <a:p>
                      <a:pPr algn="l" fontAlgn="b"/>
                      <a:r>
                        <a:rPr lang="en-US" sz="1800" b="0" i="0" u="none" strike="noStrike" smtClean="0">
                          <a:solidFill>
                            <a:srgbClr val="000000"/>
                          </a:solidFill>
                          <a:latin typeface="Times New Roman" pitchFamily="18" charset="0"/>
                          <a:cs typeface="Times New Roman" pitchFamily="18" charset="0"/>
                        </a:rPr>
                        <a:t>on CD-4</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Times New Roman" pitchFamily="18" charset="0"/>
                          <a:cs typeface="Times New Roman" pitchFamily="18" charset="0"/>
                        </a:rPr>
                        <a:t>12</a:t>
                      </a:r>
                      <a:r>
                        <a:rPr lang="en-US" sz="1800" b="0" i="0" u="none" strike="noStrike" baseline="0" dirty="0" smtClean="0">
                          <a:solidFill>
                            <a:srgbClr val="000000"/>
                          </a:solidFill>
                          <a:latin typeface="Times New Roman" pitchFamily="18" charset="0"/>
                          <a:cs typeface="Times New Roman" pitchFamily="18" charset="0"/>
                        </a:rPr>
                        <a:t> </a:t>
                      </a:r>
                      <a:r>
                        <a:rPr lang="en-US" sz="1800" b="0" i="0" u="none" strike="noStrike" dirty="0" smtClean="0">
                          <a:solidFill>
                            <a:srgbClr val="000000"/>
                          </a:solidFill>
                          <a:latin typeface="Times New Roman" pitchFamily="18" charset="0"/>
                          <a:cs typeface="Times New Roman" pitchFamily="18" charset="0"/>
                        </a:rPr>
                        <a:t>months</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Times New Roman" pitchFamily="18" charset="0"/>
                          <a:cs typeface="Times New Roman" pitchFamily="18" charset="0"/>
                        </a:rPr>
                        <a:t>41__%</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99">
                <a:tc>
                  <a:txBody>
                    <a:bodyPr/>
                    <a:lstStyle/>
                    <a:p>
                      <a:pPr algn="l" fontAlgn="b"/>
                      <a:r>
                        <a:rPr lang="en-US" sz="1800" b="0" i="0" u="none" strike="noStrike">
                          <a:solidFill>
                            <a:srgbClr val="000000"/>
                          </a:solidFill>
                          <a:latin typeface="Times New Roman" pitchFamily="18" charset="0"/>
                          <a:cs typeface="Times New Roman" pitchFamily="18" charset="0"/>
                        </a:rPr>
                        <a:t>CPI Cumulative</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 </a:t>
                      </a:r>
                      <a:r>
                        <a:rPr lang="en-US" sz="1800" b="0" i="0" u="none" strike="noStrike" dirty="0" smtClean="0">
                          <a:solidFill>
                            <a:srgbClr val="000000"/>
                          </a:solidFill>
                          <a:latin typeface="Times New Roman" pitchFamily="18" charset="0"/>
                          <a:cs typeface="Times New Roman" pitchFamily="18" charset="0"/>
                        </a:rPr>
                        <a:t>1.01</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1800" b="0" i="0" u="none" strike="noStrike" dirty="0">
                          <a:solidFill>
                            <a:srgbClr val="000000"/>
                          </a:solidFill>
                          <a:latin typeface="Times New Roman" pitchFamily="18" charset="0"/>
                          <a:cs typeface="Times New Roman" pitchFamily="18" charset="0"/>
                        </a:rPr>
                        <a:t> </a:t>
                      </a:r>
                    </a:p>
                    <a:p>
                      <a:pPr algn="ctr" fontAlgn="b"/>
                      <a:r>
                        <a:rPr lang="en-US" sz="1800" b="0" i="0" u="none" strike="noStrike" dirty="0">
                          <a:solidFill>
                            <a:srgbClr val="000000"/>
                          </a:solidFill>
                          <a:latin typeface="Times New Roman" pitchFamily="18" charset="0"/>
                          <a:cs typeface="Times New Roman" pitchFamily="18" charset="0"/>
                        </a:rPr>
                        <a:t> </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99">
                <a:tc>
                  <a:txBody>
                    <a:bodyPr/>
                    <a:lstStyle/>
                    <a:p>
                      <a:pPr algn="l" fontAlgn="b"/>
                      <a:r>
                        <a:rPr lang="en-US" sz="1800" b="0" i="0" u="none" strike="noStrike" dirty="0">
                          <a:solidFill>
                            <a:srgbClr val="000000"/>
                          </a:solidFill>
                          <a:latin typeface="Times New Roman" pitchFamily="18" charset="0"/>
                          <a:cs typeface="Times New Roman" pitchFamily="18" charset="0"/>
                        </a:rPr>
                        <a:t>SPI Cumulative</a:t>
                      </a: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Times New Roman" pitchFamily="18" charset="0"/>
                          <a:cs typeface="Times New Roman" pitchFamily="18" charset="0"/>
                        </a:rPr>
                        <a:t> </a:t>
                      </a:r>
                      <a:r>
                        <a:rPr lang="en-US" sz="1800" b="0" i="0" u="none" strike="noStrike" dirty="0" smtClean="0">
                          <a:solidFill>
                            <a:srgbClr val="000000"/>
                          </a:solidFill>
                          <a:latin typeface="Times New Roman" pitchFamily="18" charset="0"/>
                          <a:cs typeface="Times New Roman" pitchFamily="18" charset="0"/>
                        </a:rPr>
                        <a:t>1.09</a:t>
                      </a:r>
                      <a:endParaRPr lang="en-US" sz="1800" b="0" i="0" u="none" strike="noStrike" dirty="0">
                        <a:solidFill>
                          <a:srgbClr val="000000"/>
                        </a:solidFill>
                        <a:latin typeface="Times New Roman" pitchFamily="18" charset="0"/>
                        <a:cs typeface="Times New Roman" pitchFamily="18" charset="0"/>
                      </a:endParaRPr>
                    </a:p>
                  </a:txBody>
                  <a:tcPr marL="7222" marR="7222"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13158656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219075"/>
            <a:ext cx="4286250" cy="652463"/>
          </a:xfrm>
        </p:spPr>
        <p:txBody>
          <a:bodyPr/>
          <a:lstStyle/>
          <a:p>
            <a:r>
              <a:rPr lang="en-US" b="1" dirty="0">
                <a:effectLst/>
                <a:latin typeface="Times New Roman" pitchFamily="18" charset="0"/>
                <a:cs typeface="Times New Roman" pitchFamily="18" charset="0"/>
              </a:rPr>
              <a:t>Review Committee Participants</a:t>
            </a:r>
          </a:p>
        </p:txBody>
      </p:sp>
      <p:sp>
        <p:nvSpPr>
          <p:cNvPr id="18433" name="Rectangle 1"/>
          <p:cNvSpPr>
            <a:spLocks noChangeArrowheads="1"/>
          </p:cNvSpPr>
          <p:nvPr/>
        </p:nvSpPr>
        <p:spPr bwMode="auto">
          <a:xfrm>
            <a:off x="1308923" y="1021119"/>
            <a:ext cx="711130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2286000" algn="l"/>
                <a:tab pos="3657600" algn="l"/>
              </a:tabLst>
            </a:pPr>
            <a:r>
              <a:rPr kumimoji="0" lang="en-US" sz="2000"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Stephen Meador</a:t>
            </a:r>
            <a:r>
              <a:rPr kumimoji="0" lang="nl-NL" sz="20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DOE/SC, Chairperson</a:t>
            </a:r>
            <a:r>
              <a:rPr kumimoji="0" lang="nl-NL"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Slide Number Placeholder 3"/>
          <p:cNvSpPr>
            <a:spLocks noGrp="1"/>
          </p:cNvSpPr>
          <p:nvPr>
            <p:ph type="sldNum" sz="quarter" idx="10"/>
          </p:nvPr>
        </p:nvSpPr>
        <p:spPr>
          <a:xfrm>
            <a:off x="8766175" y="6619875"/>
            <a:ext cx="377825" cy="238125"/>
          </a:xfrm>
        </p:spPr>
        <p:txBody>
          <a:bodyPr/>
          <a:lstStyle/>
          <a:p>
            <a:fld id="{3EA80982-4990-4A16-BB84-E949A9E89C4E}" type="slidenum">
              <a:rPr lang="en-US"/>
              <a:pPr/>
              <a:t>2</a:t>
            </a:fld>
            <a:endParaRPr lang="en-US" dirty="0"/>
          </a:p>
        </p:txBody>
      </p:sp>
      <p:sp>
        <p:nvSpPr>
          <p:cNvPr id="92" name="TextBox 91"/>
          <p:cNvSpPr txBox="1"/>
          <p:nvPr/>
        </p:nvSpPr>
        <p:spPr>
          <a:xfrm>
            <a:off x="414670" y="1515291"/>
            <a:ext cx="8197702" cy="4339650"/>
          </a:xfrm>
          <a:prstGeom prst="rect">
            <a:avLst/>
          </a:prstGeom>
          <a:noFill/>
        </p:spPr>
        <p:txBody>
          <a:bodyPr wrap="square" rtlCol="0">
            <a:spAutoFit/>
          </a:bodyPr>
          <a:lstStyle/>
          <a:p>
            <a:pPr algn="l"/>
            <a:r>
              <a:rPr lang="de-DE" sz="1800" i="1" dirty="0" smtClean="0">
                <a:latin typeface="Times New Roman" pitchFamily="18" charset="0"/>
                <a:cs typeface="Times New Roman" pitchFamily="18" charset="0"/>
              </a:rPr>
              <a:t>Subcommittee 1:  Technical</a:t>
            </a:r>
            <a:r>
              <a:rPr lang="de-DE" sz="1800" b="0" i="1" dirty="0" smtClean="0">
                <a:latin typeface="Times New Roman" pitchFamily="18" charset="0"/>
                <a:cs typeface="Times New Roman" pitchFamily="18" charset="0"/>
              </a:rPr>
              <a:t>				</a:t>
            </a:r>
            <a:r>
              <a:rPr lang="de-DE" sz="1800" i="1" dirty="0" smtClean="0">
                <a:latin typeface="Times New Roman" pitchFamily="18" charset="0"/>
                <a:cs typeface="Times New Roman" pitchFamily="18" charset="0"/>
              </a:rPr>
              <a:t>Observers</a:t>
            </a:r>
            <a:endParaRPr lang="en-US" sz="1800" dirty="0" smtClean="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*Arnie Kellman, General Atomics			 Barry Sullivan, DOE/SC</a:t>
            </a:r>
          </a:p>
          <a:p>
            <a:pPr algn="l"/>
            <a:r>
              <a:rPr lang="en-US" sz="1800" b="0" dirty="0" smtClean="0">
                <a:latin typeface="Times New Roman" pitchFamily="18" charset="0"/>
                <a:cs typeface="Times New Roman" pitchFamily="18" charset="0"/>
              </a:rPr>
              <a:t>David Lissauer, BNL				 Jeff Makiel, DOE/PSO</a:t>
            </a:r>
          </a:p>
          <a:p>
            <a:pPr algn="l"/>
            <a:r>
              <a:rPr lang="en-US" sz="1800" b="0" dirty="0" smtClean="0">
                <a:latin typeface="Times New Roman" pitchFamily="18" charset="0"/>
                <a:cs typeface="Times New Roman" pitchFamily="18" charset="0"/>
              </a:rPr>
              <a:t>						</a:t>
            </a:r>
          </a:p>
          <a:p>
            <a:pPr algn="l"/>
            <a:r>
              <a:rPr lang="en-US" sz="1800" i="1" dirty="0" smtClean="0">
                <a:latin typeface="Times New Roman" pitchFamily="18" charset="0"/>
                <a:cs typeface="Times New Roman" pitchFamily="18" charset="0"/>
              </a:rPr>
              <a:t>Subcommittee 2:  Cost and Schedule</a:t>
            </a:r>
            <a:r>
              <a:rPr lang="en-US" sz="1800" b="0" i="1" dirty="0" smtClean="0">
                <a:latin typeface="Times New Roman" pitchFamily="18" charset="0"/>
                <a:cs typeface="Times New Roman" pitchFamily="18" charset="0"/>
              </a:rPr>
              <a:t>			</a:t>
            </a:r>
            <a:r>
              <a:rPr lang="en-US" sz="1800" b="0" dirty="0" smtClean="0">
                <a:latin typeface="Times New Roman" pitchFamily="18" charset="0"/>
                <a:cs typeface="Times New Roman" pitchFamily="18" charset="0"/>
              </a:rPr>
              <a:t> </a:t>
            </a:r>
          </a:p>
          <a:p>
            <a:pPr algn="l"/>
            <a:r>
              <a:rPr lang="en-US" sz="1800" b="0" dirty="0" smtClean="0">
                <a:latin typeface="Times New Roman" pitchFamily="18" charset="0"/>
                <a:cs typeface="Times New Roman" pitchFamily="18" charset="0"/>
              </a:rPr>
              <a:t>*Ray Won, DOE/SC	</a:t>
            </a:r>
            <a:r>
              <a:rPr lang="en-US" sz="1800" i="1"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Tim Maier, DOE/BHSO</a:t>
            </a:r>
          </a:p>
          <a:p>
            <a:pPr algn="l"/>
            <a:r>
              <a:rPr lang="en-US" sz="1800" b="0" dirty="0" smtClean="0">
                <a:latin typeface="Times New Roman" pitchFamily="18" charset="0"/>
                <a:cs typeface="Times New Roman" pitchFamily="18" charset="0"/>
              </a:rPr>
              <a:t>Ethan Merrill, DOE/SC</a:t>
            </a:r>
          </a:p>
          <a:p>
            <a:pPr algn="l"/>
            <a:r>
              <a:rPr lang="en-US" sz="1800" b="0" dirty="0" smtClean="0">
                <a:latin typeface="Times New Roman" pitchFamily="18" charset="0"/>
                <a:cs typeface="Times New Roman" pitchFamily="18" charset="0"/>
              </a:rPr>
              <a:t>					</a:t>
            </a:r>
          </a:p>
          <a:p>
            <a:pPr algn="l"/>
            <a:r>
              <a:rPr lang="en-US" sz="1800" i="1" dirty="0" smtClean="0">
                <a:latin typeface="Times New Roman" pitchFamily="18" charset="0"/>
                <a:cs typeface="Times New Roman" pitchFamily="18" charset="0"/>
              </a:rPr>
              <a:t>Subcommittee 3: Management</a:t>
            </a:r>
            <a:endParaRPr lang="en-US" sz="1800" dirty="0" smtClean="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*Frank Crescenzo, DOE/BHSO</a:t>
            </a:r>
          </a:p>
          <a:p>
            <a:pPr algn="l"/>
            <a:r>
              <a:rPr lang="en-US" sz="1800" b="0" dirty="0" smtClean="0">
                <a:latin typeface="Times New Roman" pitchFamily="18" charset="0"/>
                <a:cs typeface="Times New Roman" pitchFamily="18" charset="0"/>
              </a:rPr>
              <a:t>Mike Epps, DOE/TJSO</a:t>
            </a:r>
          </a:p>
          <a:p>
            <a:pPr algn="l"/>
            <a:endParaRPr lang="en-US" sz="1800" b="0" dirty="0" smtClean="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 *Lead </a:t>
            </a:r>
          </a:p>
          <a:p>
            <a:pPr algn="l"/>
            <a:r>
              <a:rPr lang="it-IT"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l"/>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A9E9B14-53C6-4083-A139-DE31FF4D48B3}" type="slidenum">
              <a:rPr lang="en-US"/>
              <a:pPr/>
              <a:t>20</a:t>
            </a:fld>
            <a:endParaRPr lang="en-US" dirty="0"/>
          </a:p>
        </p:txBody>
      </p:sp>
      <p:sp>
        <p:nvSpPr>
          <p:cNvPr id="238594" name="Rectangle 2"/>
          <p:cNvSpPr>
            <a:spLocks noGrp="1" noChangeArrowheads="1"/>
          </p:cNvSpPr>
          <p:nvPr>
            <p:ph type="title"/>
          </p:nvPr>
        </p:nvSpPr>
        <p:spPr>
          <a:xfrm>
            <a:off x="2643131" y="381706"/>
            <a:ext cx="4264025" cy="885825"/>
          </a:xfrm>
        </p:spPr>
        <p:txBody>
          <a:bodyPr/>
          <a:lstStyle/>
          <a:p>
            <a:r>
              <a:rPr lang="en-US" sz="2000" b="1" dirty="0" smtClean="0">
                <a:effectLst/>
                <a:latin typeface="Times New Roman" pitchFamily="18" charset="0"/>
                <a:cs typeface="Times New Roman" pitchFamily="18" charset="0"/>
              </a:rPr>
              <a:t>4. Management and ES&amp;H</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Crescenzo, DOE/BHSO; Epps, DOE/TJSO</a:t>
            </a:r>
            <a:r>
              <a:rPr lang="en-US" sz="2000" b="1" dirty="0" smtClean="0">
                <a:effectLst/>
                <a:latin typeface="Times New Roman" pitchFamily="18" charset="0"/>
                <a:cs typeface="Times New Roman" pitchFamily="18" charset="0"/>
              </a:rPr>
              <a:t/>
            </a:r>
            <a:br>
              <a:rPr lang="en-US" sz="2000" b="1" dirty="0" smtClean="0">
                <a:effectLst/>
                <a:latin typeface="Times New Roman" pitchFamily="18" charset="0"/>
                <a:cs typeface="Times New Roman" pitchFamily="18" charset="0"/>
              </a:rPr>
            </a:br>
            <a:endParaRPr lang="en-US" sz="1600" dirty="0">
              <a:effectLst/>
              <a:latin typeface="Times New Roman" pitchFamily="18" charset="0"/>
              <a:cs typeface="Times New Roman" pitchFamily="18" charset="0"/>
            </a:endParaRPr>
          </a:p>
        </p:txBody>
      </p:sp>
      <p:sp>
        <p:nvSpPr>
          <p:cNvPr id="4" name="Rectangle 3"/>
          <p:cNvSpPr txBox="1">
            <a:spLocks noChangeArrowheads="1"/>
          </p:cNvSpPr>
          <p:nvPr/>
        </p:nvSpPr>
        <p:spPr>
          <a:xfrm>
            <a:off x="258739" y="1146981"/>
            <a:ext cx="8298407" cy="5254388"/>
          </a:xfrm>
          <a:prstGeom prst="rect">
            <a:avLst/>
          </a:prstGeom>
        </p:spPr>
        <p:txBody>
          <a:bodyPr/>
          <a:lstStyle/>
          <a:p>
            <a:pPr marL="457200" indent="-457200" algn="l" eaLnBrk="1" hangingPunct="1">
              <a:spcBef>
                <a:spcPts val="0"/>
              </a:spcBef>
              <a:spcAft>
                <a:spcPts val="1000"/>
              </a:spcAft>
              <a:buFont typeface="+mj-lt"/>
              <a:buAutoNum type="arabicPeriod"/>
              <a:defRPr/>
            </a:pPr>
            <a:r>
              <a:rPr lang="en-US" sz="2000" b="0" dirty="0" smtClean="0">
                <a:latin typeface="Times New Roman" pitchFamily="18" charset="0"/>
                <a:cs typeface="Times New Roman" pitchFamily="18" charset="0"/>
              </a:rPr>
              <a:t>Construction Efforts:  Are construction efforts being executed safely? </a:t>
            </a:r>
            <a:r>
              <a:rPr lang="en-US" sz="2000" dirty="0" smtClean="0">
                <a:latin typeface="Times New Roman" pitchFamily="18" charset="0"/>
                <a:cs typeface="Times New Roman" pitchFamily="18" charset="0"/>
              </a:rPr>
              <a:t>Yes </a:t>
            </a:r>
            <a:r>
              <a:rPr lang="en-US" sz="2000" b="0" dirty="0" smtClean="0">
                <a:latin typeface="Times New Roman" pitchFamily="18" charset="0"/>
                <a:cs typeface="Times New Roman" pitchFamily="18" charset="0"/>
              </a:rPr>
              <a:t>Does the project have adequate resources and the appropriate skills mix to execute the project per the plan? </a:t>
            </a:r>
            <a:r>
              <a:rPr lang="en-US" sz="2000" dirty="0" smtClean="0">
                <a:latin typeface="Times New Roman" pitchFamily="18" charset="0"/>
                <a:cs typeface="Times New Roman" pitchFamily="18" charset="0"/>
              </a:rPr>
              <a:t>Yes</a:t>
            </a:r>
          </a:p>
          <a:p>
            <a:pPr marL="457200" indent="-457200" algn="l" eaLnBrk="1" hangingPunct="1">
              <a:spcBef>
                <a:spcPts val="0"/>
              </a:spcBef>
              <a:spcAft>
                <a:spcPts val="1000"/>
              </a:spcAft>
              <a:buFont typeface="+mj-lt"/>
              <a:buAutoNum type="arabicPeriod" startAt="3"/>
              <a:defRPr/>
            </a:pPr>
            <a:r>
              <a:rPr lang="en-US" sz="2000" b="0" dirty="0" smtClean="0">
                <a:latin typeface="Times New Roman" pitchFamily="18" charset="0"/>
                <a:cs typeface="Times New Roman" pitchFamily="18" charset="0"/>
              </a:rPr>
              <a:t>Management:  Evaluate the management structure as to its adequacy to deliver the scope within budget and schedule.  Are risks being actively managed?  </a:t>
            </a:r>
            <a:r>
              <a:rPr lang="en-US" sz="2000" dirty="0" smtClean="0">
                <a:latin typeface="Times New Roman" pitchFamily="18" charset="0"/>
                <a:cs typeface="Times New Roman" pitchFamily="18" charset="0"/>
              </a:rPr>
              <a:t>Yes.</a:t>
            </a:r>
            <a:r>
              <a:rPr lang="en-US" sz="2000" b="0" dirty="0" smtClean="0">
                <a:latin typeface="Times New Roman" pitchFamily="18" charset="0"/>
                <a:cs typeface="Times New Roman" pitchFamily="18" charset="0"/>
              </a:rPr>
              <a:t> Has the project responded satisfactorily to the recommendations from the previous SC project review? </a:t>
            </a:r>
            <a:r>
              <a:rPr lang="en-US" sz="2000" dirty="0" smtClean="0">
                <a:latin typeface="Times New Roman" pitchFamily="18" charset="0"/>
                <a:cs typeface="Times New Roman" pitchFamily="18" charset="0"/>
              </a:rPr>
              <a:t>Yes.</a:t>
            </a:r>
            <a:endParaRPr lang="en-US" sz="2000" b="0" dirty="0" smtClean="0">
              <a:latin typeface="Times New Roman" pitchFamily="18" charset="0"/>
              <a:cs typeface="Times New Roman" pitchFamily="18" charset="0"/>
            </a:endParaRPr>
          </a:p>
          <a:p>
            <a:pPr marL="457200" indent="-457200" algn="l" eaLnBrk="1" hangingPunct="1">
              <a:spcBef>
                <a:spcPts val="0"/>
              </a:spcBef>
              <a:spcAft>
                <a:spcPts val="1000"/>
              </a:spcAft>
              <a:buAutoNum type="arabicPeriod" startAt="3"/>
              <a:defRPr/>
            </a:pPr>
            <a:r>
              <a:rPr lang="en-US" sz="2000" b="0" dirty="0" smtClean="0">
                <a:latin typeface="Times New Roman" pitchFamily="18" charset="0"/>
                <a:cs typeface="Times New Roman" pitchFamily="18" charset="0"/>
              </a:rPr>
              <a:t>Earned Value Management (EVM):  Has Princeton University/ PPPL implemented all required actions in the Corrective Action Plan that was developed following the EVM System certification review from October 2011? </a:t>
            </a:r>
            <a:r>
              <a:rPr lang="en-US" sz="2000" dirty="0" smtClean="0">
                <a:latin typeface="Times New Roman" pitchFamily="18" charset="0"/>
                <a:cs typeface="Times New Roman" pitchFamily="18" charset="0"/>
              </a:rPr>
              <a:t>Yes.</a:t>
            </a:r>
          </a:p>
          <a:p>
            <a:pPr marL="457200" lvl="0" indent="-457200" algn="l" eaLnBrk="1" hangingPunct="1">
              <a:spcBef>
                <a:spcPts val="0"/>
              </a:spcBef>
              <a:spcAft>
                <a:spcPts val="1000"/>
              </a:spcAft>
              <a:buFont typeface="Arial" pitchFamily="34" charset="0"/>
              <a:buChar char="•"/>
              <a:defRPr/>
            </a:pPr>
            <a:endParaRPr lang="en-US" sz="2000" kern="0" dirty="0" smtClean="0">
              <a:latin typeface="Times New Roman" pitchFamily="18" charset="0"/>
              <a:cs typeface="Times New Roman" pitchFamily="18" charset="0"/>
            </a:endParaRPr>
          </a:p>
          <a:p>
            <a:pPr marL="457200" marR="0" lvl="0" indent="-457200" algn="l" defTabSz="914400" rtl="0" eaLnBrk="1" fontAlgn="base" latinLnBrk="0" hangingPunct="1">
              <a:lnSpc>
                <a:spcPct val="100000"/>
              </a:lnSpc>
              <a:spcBef>
                <a:spcPts val="0"/>
              </a:spcBef>
              <a:spcAft>
                <a:spcPts val="1000"/>
              </a:spcAft>
              <a:buClrTx/>
              <a:buSzTx/>
              <a:buAutoNum type="arabicPeriod" startAt="6"/>
              <a:tabLst/>
              <a:defRPr/>
            </a:pPr>
            <a:endParaRPr kumimoji="0" lang="en-US"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130665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7626" y="230164"/>
            <a:ext cx="5165725" cy="723900"/>
          </a:xfrm>
        </p:spPr>
        <p:txBody>
          <a:bodyPr/>
          <a:lstStyle/>
          <a:p>
            <a:r>
              <a:rPr lang="en-US" sz="3600" b="1" dirty="0" smtClean="0">
                <a:effectLst/>
                <a:latin typeface="Times New Roman" pitchFamily="18" charset="0"/>
                <a:cs typeface="Times New Roman" pitchFamily="18" charset="0"/>
              </a:rPr>
              <a:t/>
            </a:r>
            <a:br>
              <a:rPr lang="en-US" sz="3600" b="1" dirty="0" smtClean="0">
                <a:effectLst/>
                <a:latin typeface="Times New Roman" pitchFamily="18" charset="0"/>
                <a:cs typeface="Times New Roman" pitchFamily="18" charset="0"/>
              </a:rPr>
            </a:br>
            <a:endParaRPr lang="en-US" sz="1600" dirty="0"/>
          </a:p>
        </p:txBody>
      </p:sp>
      <p:sp>
        <p:nvSpPr>
          <p:cNvPr id="3" name="Content Placeholder 2"/>
          <p:cNvSpPr>
            <a:spLocks noGrp="1"/>
          </p:cNvSpPr>
          <p:nvPr>
            <p:ph idx="1"/>
          </p:nvPr>
        </p:nvSpPr>
        <p:spPr>
          <a:xfrm>
            <a:off x="457200" y="1270000"/>
            <a:ext cx="8229600" cy="5424714"/>
          </a:xfrm>
        </p:spPr>
        <p:txBody>
          <a:bodyPr/>
          <a:lstStyle/>
          <a:p>
            <a:pPr marL="457200" lvl="0"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Findings</a:t>
            </a:r>
          </a:p>
          <a:p>
            <a:pPr marL="914400" lvl="1" indent="-457200">
              <a:spcBef>
                <a:spcPts val="0"/>
              </a:spcBef>
              <a:spcAft>
                <a:spcPts val="1000"/>
              </a:spcAft>
              <a:buFont typeface="Arial" pitchFamily="34" charset="0"/>
              <a:buChar char="•"/>
              <a:defRPr/>
            </a:pPr>
            <a:r>
              <a:rPr lang="en-US" sz="2200" dirty="0">
                <a:solidFill>
                  <a:srgbClr val="000000"/>
                </a:solidFill>
                <a:latin typeface="Times New Roman" pitchFamily="18" charset="0"/>
                <a:cs typeface="Times New Roman" pitchFamily="18" charset="0"/>
              </a:rPr>
              <a:t>The management team has been stable since baseline approval and authorization to begin construction.</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The project is forecasting six month accelerated early finish relative to the  baseline early finish. </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Procurements are proceeding well;  critical vendors are delivering mostly to plan.</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Fabrication of major technical components (center stack, neutral beam,  ancillary systems) report excellent progress with no major technical complications or significant risks on the horizon.</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Installation and construction reports excellent progress with “disassembly” nearly complete and labor costs lower than estimated. </a:t>
            </a:r>
          </a:p>
          <a:p>
            <a:pPr marL="914400" lvl="1" indent="-457200">
              <a:spcBef>
                <a:spcPts val="0"/>
              </a:spcBef>
              <a:spcAft>
                <a:spcPts val="1000"/>
              </a:spcAft>
              <a:buFont typeface="Arial" pitchFamily="34" charset="0"/>
              <a:buChar char="•"/>
              <a:defRPr/>
            </a:pPr>
            <a:endParaRPr lang="en-US" sz="2200" dirty="0" smtClean="0">
              <a:solidFill>
                <a:srgbClr val="000000"/>
              </a:solidFill>
              <a:latin typeface="Times New Roman" pitchFamily="18" charset="0"/>
              <a:cs typeface="Times New Roman" pitchFamily="18" charset="0"/>
            </a:endParaRPr>
          </a:p>
          <a:p>
            <a:pPr marL="914400" lvl="1" indent="-457200">
              <a:spcBef>
                <a:spcPts val="0"/>
              </a:spcBef>
              <a:spcAft>
                <a:spcPts val="1000"/>
              </a:spcAft>
              <a:buFont typeface="Arial" pitchFamily="34" charset="0"/>
              <a:buChar char="•"/>
              <a:defRPr/>
            </a:pPr>
            <a:endParaRPr lang="en-US" dirty="0"/>
          </a:p>
        </p:txBody>
      </p:sp>
      <p:sp>
        <p:nvSpPr>
          <p:cNvPr id="4" name="Slide Number Placeholder 3"/>
          <p:cNvSpPr>
            <a:spLocks noGrp="1"/>
          </p:cNvSpPr>
          <p:nvPr>
            <p:ph type="sldNum" sz="quarter" idx="10"/>
          </p:nvPr>
        </p:nvSpPr>
        <p:spPr/>
        <p:txBody>
          <a:bodyPr/>
          <a:lstStyle/>
          <a:p>
            <a:fld id="{049F0C20-B52A-4571-9060-E7771BBD51B2}" type="slidenum">
              <a:rPr lang="en-US" smtClean="0"/>
              <a:pPr/>
              <a:t>21</a:t>
            </a:fld>
            <a:endParaRPr lang="en-US" dirty="0"/>
          </a:p>
        </p:txBody>
      </p:sp>
      <p:sp>
        <p:nvSpPr>
          <p:cNvPr id="5" name="Rectangle 2"/>
          <p:cNvSpPr txBox="1">
            <a:spLocks noChangeArrowheads="1"/>
          </p:cNvSpPr>
          <p:nvPr/>
        </p:nvSpPr>
        <p:spPr bwMode="auto">
          <a:xfrm>
            <a:off x="2643131" y="381706"/>
            <a:ext cx="4264025"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t>4. Management and ES&amp;H</a:t>
            </a:r>
            <a:br>
              <a:rPr kumimoji="0" lang="en-US" sz="2000" b="1"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br>
            <a:r>
              <a:rPr kumimoji="0" lang="en-US" sz="1600" b="0"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t>Crescenzo, DOE/BHSO; Epps, DOE/TJSO</a:t>
            </a:r>
            <a:r>
              <a:rPr kumimoji="0" lang="en-US" sz="2000" b="1"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t/>
            </a:r>
            <a:br>
              <a:rPr kumimoji="0" lang="en-US" sz="2000" b="1"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br>
            <a:endParaRPr kumimoji="0" lang="en-US" sz="1600" b="0" i="0" u="none" strike="noStrike" kern="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6654374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7626" y="230164"/>
            <a:ext cx="5165725" cy="723900"/>
          </a:xfrm>
        </p:spPr>
        <p:txBody>
          <a:bodyPr/>
          <a:lstStyle/>
          <a:p>
            <a:r>
              <a:rPr lang="en-US" sz="3600" b="1" dirty="0" smtClean="0">
                <a:effectLst/>
                <a:latin typeface="Times New Roman" pitchFamily="18" charset="0"/>
                <a:cs typeface="Times New Roman" pitchFamily="18" charset="0"/>
              </a:rPr>
              <a:t/>
            </a:r>
            <a:br>
              <a:rPr lang="en-US" sz="3600" b="1" dirty="0" smtClean="0">
                <a:effectLst/>
                <a:latin typeface="Times New Roman" pitchFamily="18" charset="0"/>
                <a:cs typeface="Times New Roman" pitchFamily="18" charset="0"/>
              </a:rPr>
            </a:br>
            <a:endParaRPr lang="en-US" sz="1600" dirty="0"/>
          </a:p>
        </p:txBody>
      </p:sp>
      <p:sp>
        <p:nvSpPr>
          <p:cNvPr id="3" name="Content Placeholder 2"/>
          <p:cNvSpPr>
            <a:spLocks noGrp="1"/>
          </p:cNvSpPr>
          <p:nvPr>
            <p:ph idx="1"/>
          </p:nvPr>
        </p:nvSpPr>
        <p:spPr>
          <a:xfrm>
            <a:off x="457200" y="1105470"/>
            <a:ext cx="8229600" cy="5363594"/>
          </a:xfrm>
        </p:spPr>
        <p:txBody>
          <a:bodyPr/>
          <a:lstStyle/>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There are no project related recordable injuries or significant radiological incidents to date.</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The President’s 2013 requested budget jeopardizes the accelerated schedule plan.</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There may be significant impacts to the project resulting from possible funding reductions at the lab. </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Preliminary out-year funding projections negatively impact the baseline early finish date, budget at completion, cost contingency and risk.</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The University Advisory Committee visited the lab in late April and reviewed the project along with other programs at the lab. There were no project sponsored peer reviews since CD-3.</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There is renewed emphasis on safety at the Lab in general, and on the project, resulting from an injury at the Lab in March.</a:t>
            </a:r>
            <a:endParaRPr lang="en-US" dirty="0"/>
          </a:p>
        </p:txBody>
      </p:sp>
      <p:sp>
        <p:nvSpPr>
          <p:cNvPr id="4" name="Slide Number Placeholder 3"/>
          <p:cNvSpPr>
            <a:spLocks noGrp="1"/>
          </p:cNvSpPr>
          <p:nvPr>
            <p:ph type="sldNum" sz="quarter" idx="10"/>
          </p:nvPr>
        </p:nvSpPr>
        <p:spPr/>
        <p:txBody>
          <a:bodyPr/>
          <a:lstStyle/>
          <a:p>
            <a:fld id="{049F0C20-B52A-4571-9060-E7771BBD51B2}" type="slidenum">
              <a:rPr lang="en-US" smtClean="0"/>
              <a:pPr/>
              <a:t>22</a:t>
            </a:fld>
            <a:endParaRPr lang="en-US" dirty="0"/>
          </a:p>
        </p:txBody>
      </p:sp>
      <p:sp>
        <p:nvSpPr>
          <p:cNvPr id="5" name="Rectangle 2"/>
          <p:cNvSpPr txBox="1">
            <a:spLocks noChangeArrowheads="1"/>
          </p:cNvSpPr>
          <p:nvPr/>
        </p:nvSpPr>
        <p:spPr bwMode="auto">
          <a:xfrm>
            <a:off x="2643131" y="381706"/>
            <a:ext cx="4264025" cy="885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t>4. Management and ES&amp;H</a:t>
            </a:r>
            <a:br>
              <a:rPr kumimoji="0" lang="en-US" sz="2000" b="1"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br>
            <a:r>
              <a:rPr kumimoji="0" lang="en-US" sz="1600" b="0"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t>Crescenzo, DOE/BHSO; Epps, DOE/TJSO</a:t>
            </a:r>
            <a:r>
              <a:rPr kumimoji="0" lang="en-US" sz="2000" b="1"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t/>
            </a:r>
            <a:br>
              <a:rPr kumimoji="0" lang="en-US" sz="2000" b="1" i="0" u="none" strike="noStrike" kern="0" cap="none" spc="0" normalizeH="0" baseline="0" noProof="0" smtClean="0">
                <a:ln>
                  <a:noFill/>
                </a:ln>
                <a:solidFill>
                  <a:schemeClr val="tx1"/>
                </a:solidFill>
                <a:effectLst/>
                <a:uLnTx/>
                <a:uFillTx/>
                <a:latin typeface="Times New Roman" pitchFamily="18" charset="0"/>
                <a:ea typeface="+mj-ea"/>
                <a:cs typeface="Times New Roman" pitchFamily="18" charset="0"/>
              </a:rPr>
            </a:br>
            <a:endParaRPr kumimoji="0" lang="en-US" sz="1600" b="0" i="0" u="none" strike="noStrike" kern="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48067188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0"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Comments </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The project has performed very well since CD-3 as measured by EVMS data.</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The project appears on track to successful early completion based on performance to date, remaining cost and schedule contingencies, and risk analysis.</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Installation and construction appear very well planned and executed so far.</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Safety performance is adequate.</a:t>
            </a:r>
          </a:p>
          <a:p>
            <a:pPr marL="914400" lvl="1" indent="-457200">
              <a:spcBef>
                <a:spcPts val="0"/>
              </a:spcBef>
              <a:spcAft>
                <a:spcPts val="1000"/>
              </a:spcAft>
              <a:buNone/>
              <a:defRPr/>
            </a:pPr>
            <a:endParaRPr lang="en-US" sz="2200" dirty="0" smtClean="0">
              <a:solidFill>
                <a:srgbClr val="000000"/>
              </a:solidFill>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0"/>
          </p:nvPr>
        </p:nvSpPr>
        <p:spPr/>
        <p:txBody>
          <a:bodyPr/>
          <a:lstStyle/>
          <a:p>
            <a:fld id="{049F0C20-B52A-4571-9060-E7771BBD51B2}" type="slidenum">
              <a:rPr lang="en-US" smtClean="0"/>
              <a:pPr/>
              <a:t>23</a:t>
            </a:fld>
            <a:endParaRPr lang="en-US" dirty="0"/>
          </a:p>
        </p:txBody>
      </p:sp>
      <p:sp>
        <p:nvSpPr>
          <p:cNvPr id="6" name="Rectangle 2"/>
          <p:cNvSpPr txBox="1">
            <a:spLocks noChangeArrowheads="1"/>
          </p:cNvSpPr>
          <p:nvPr/>
        </p:nvSpPr>
        <p:spPr bwMode="auto">
          <a:xfrm>
            <a:off x="2795531" y="204716"/>
            <a:ext cx="4041997" cy="1091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t>4. Management and ES&amp;H</a:t>
            </a:r>
            <a:br>
              <a:rPr kumimoji="0" lang="en-US" sz="2000" b="1"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1600" b="0" i="0" u="none" strike="noStrike" kern="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Crescenzo</a:t>
            </a:r>
            <a:r>
              <a:rPr kumimoji="0" lang="en-US" sz="1600" b="0"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t>, DOE/BHSO; Epps, DOE/TJSO</a:t>
            </a:r>
            <a:r>
              <a:rPr kumimoji="0" lang="en-US" sz="2000" b="1"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000" b="1"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1600" b="0" i="0" u="none" strike="noStrike" kern="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23290825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0"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Comments</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Proposed impacts to the project from the President’s FY-2013 budget and preliminary out-year funding projections have not been fully analyzed and appear unacceptable to the committee as presented in early analysis (17% back loaded contingency, 6 mos. float).</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Program, Project and Site Office must carefully evaluate all impacts to the baseline from potential changes to funding profiles once these are better understood and communicated by the program.  </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There is no comprehensive strategy, agreed to by PPPL, Site Office, and Program to address the funding uncertainties.</a:t>
            </a:r>
          </a:p>
          <a:p>
            <a:pPr marL="914400" lvl="1" indent="-457200">
              <a:spcBef>
                <a:spcPts val="0"/>
              </a:spcBef>
              <a:spcAft>
                <a:spcPts val="1000"/>
              </a:spcAft>
              <a:buFont typeface="Arial" pitchFamily="34" charset="0"/>
              <a:buChar char="•"/>
              <a:defRPr/>
            </a:pPr>
            <a:endParaRPr lang="en-US" sz="2200" dirty="0" smtClean="0">
              <a:solidFill>
                <a:srgbClr val="000000"/>
              </a:solidFill>
              <a:latin typeface="Times New Roman" pitchFamily="18" charset="0"/>
              <a:cs typeface="Times New Roman" pitchFamily="18" charset="0"/>
            </a:endParaRPr>
          </a:p>
          <a:p>
            <a:pPr marL="914400" lvl="1" indent="-457200">
              <a:spcBef>
                <a:spcPts val="0"/>
              </a:spcBef>
              <a:spcAft>
                <a:spcPts val="1000"/>
              </a:spcAft>
              <a:buNone/>
              <a:defRPr/>
            </a:pPr>
            <a:endParaRPr lang="en-US" sz="2200" dirty="0" smtClean="0">
              <a:solidFill>
                <a:srgbClr val="000000"/>
              </a:solidFill>
              <a:latin typeface="Times New Roman" pitchFamily="18" charset="0"/>
              <a:cs typeface="Times New Roman" pitchFamily="18" charset="0"/>
            </a:endParaRPr>
          </a:p>
          <a:p>
            <a:pPr marL="914400" lvl="1" indent="-457200">
              <a:spcBef>
                <a:spcPts val="0"/>
              </a:spcBef>
              <a:spcAft>
                <a:spcPts val="1000"/>
              </a:spcAft>
              <a:buFont typeface="Arial" pitchFamily="34" charset="0"/>
              <a:buChar char="•"/>
              <a:defRPr/>
            </a:pPr>
            <a:endParaRPr lang="en-US" sz="2200" dirty="0" smtClean="0">
              <a:solidFill>
                <a:srgbClr val="000000"/>
              </a:solidFill>
              <a:latin typeface="Times New Roman" pitchFamily="18" charset="0"/>
              <a:cs typeface="Times New Roman" pitchFamily="18" charset="0"/>
            </a:endParaRPr>
          </a:p>
          <a:p>
            <a:pPr marL="914400" lvl="1" indent="-457200">
              <a:spcBef>
                <a:spcPts val="0"/>
              </a:spcBef>
              <a:spcAft>
                <a:spcPts val="1000"/>
              </a:spcAft>
              <a:buNone/>
              <a:defRPr/>
            </a:pPr>
            <a:endParaRPr lang="en-US" sz="2200" dirty="0" smtClean="0">
              <a:solidFill>
                <a:srgbClr val="000000"/>
              </a:solidFill>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0"/>
          </p:nvPr>
        </p:nvSpPr>
        <p:spPr/>
        <p:txBody>
          <a:bodyPr/>
          <a:lstStyle/>
          <a:p>
            <a:fld id="{049F0C20-B52A-4571-9060-E7771BBD51B2}" type="slidenum">
              <a:rPr lang="en-US" smtClean="0"/>
              <a:pPr/>
              <a:t>24</a:t>
            </a:fld>
            <a:endParaRPr lang="en-US" dirty="0"/>
          </a:p>
        </p:txBody>
      </p:sp>
      <p:sp>
        <p:nvSpPr>
          <p:cNvPr id="6" name="Rectangle 2"/>
          <p:cNvSpPr txBox="1">
            <a:spLocks noChangeArrowheads="1"/>
          </p:cNvSpPr>
          <p:nvPr/>
        </p:nvSpPr>
        <p:spPr bwMode="auto">
          <a:xfrm>
            <a:off x="2795531" y="204716"/>
            <a:ext cx="4041997" cy="1091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t>4. Management and ES&amp;H</a:t>
            </a:r>
            <a:br>
              <a:rPr kumimoji="0" lang="en-US" sz="2000" b="1"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1600" b="0" i="0" u="none" strike="noStrike" kern="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Crescenzo</a:t>
            </a:r>
            <a:r>
              <a:rPr kumimoji="0" lang="en-US" sz="1600" b="0"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t>, DOE/BHSO; Epps, DOE/TJSO</a:t>
            </a:r>
            <a:r>
              <a:rPr kumimoji="0" lang="en-US" sz="2000" b="1"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000" b="1" i="0" u="none" strike="noStrike" kern="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1600" b="0" i="0" u="none" strike="noStrike" kern="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5031900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0" indent="-457200">
              <a:spcBef>
                <a:spcPts val="0"/>
              </a:spcBef>
              <a:spcAft>
                <a:spcPts val="1000"/>
              </a:spcAft>
              <a:buFont typeface="Arial" pitchFamily="34" charset="0"/>
              <a:buChar char="•"/>
              <a:defRPr/>
            </a:pPr>
            <a:r>
              <a:rPr lang="en-US" dirty="0" smtClean="0">
                <a:latin typeface="Times New Roman" pitchFamily="18" charset="0"/>
                <a:cs typeface="Times New Roman" pitchFamily="18" charset="0"/>
              </a:rPr>
              <a:t>Recommendations</a:t>
            </a:r>
          </a:p>
          <a:p>
            <a:pPr marL="914400" lvl="1" indent="-457200">
              <a:spcBef>
                <a:spcPts val="0"/>
              </a:spcBef>
              <a:spcAft>
                <a:spcPts val="1000"/>
              </a:spcAft>
              <a:buFont typeface="Arial" pitchFamily="34" charset="0"/>
              <a:buChar char="•"/>
              <a:defRPr/>
            </a:pPr>
            <a:r>
              <a:rPr lang="en-US" sz="2200" dirty="0" smtClean="0">
                <a:solidFill>
                  <a:srgbClr val="000000"/>
                </a:solidFill>
                <a:latin typeface="Times New Roman" pitchFamily="18" charset="0"/>
                <a:cs typeface="Times New Roman" pitchFamily="18" charset="0"/>
              </a:rPr>
              <a:t>Program, Project, Laboratory and Site Office develop a strategy to address impacts from potential changes in the funding profile.</a:t>
            </a:r>
          </a:p>
        </p:txBody>
      </p:sp>
      <p:sp>
        <p:nvSpPr>
          <p:cNvPr id="4" name="Slide Number Placeholder 3"/>
          <p:cNvSpPr>
            <a:spLocks noGrp="1"/>
          </p:cNvSpPr>
          <p:nvPr>
            <p:ph type="sldNum" sz="quarter" idx="10"/>
          </p:nvPr>
        </p:nvSpPr>
        <p:spPr/>
        <p:txBody>
          <a:bodyPr/>
          <a:lstStyle/>
          <a:p>
            <a:fld id="{049F0C20-B52A-4571-9060-E7771BBD51B2}" type="slidenum">
              <a:rPr lang="en-US" smtClean="0"/>
              <a:pPr/>
              <a:t>25</a:t>
            </a:fld>
            <a:endParaRPr lang="en-US" dirty="0"/>
          </a:p>
        </p:txBody>
      </p:sp>
      <p:sp>
        <p:nvSpPr>
          <p:cNvPr id="5" name="Rectangle 2"/>
          <p:cNvSpPr>
            <a:spLocks noGrp="1" noChangeArrowheads="1"/>
          </p:cNvSpPr>
          <p:nvPr>
            <p:ph type="title"/>
          </p:nvPr>
        </p:nvSpPr>
        <p:spPr>
          <a:xfrm>
            <a:off x="2388358" y="161925"/>
            <a:ext cx="4653887" cy="1066374"/>
          </a:xfrm>
        </p:spPr>
        <p:txBody>
          <a:bodyPr/>
          <a:lstStyle/>
          <a:p>
            <a:r>
              <a:rPr lang="en-US" sz="2000" b="1" dirty="0" smtClean="0">
                <a:effectLst/>
                <a:latin typeface="Times New Roman" pitchFamily="18" charset="0"/>
                <a:cs typeface="Times New Roman" pitchFamily="18" charset="0"/>
              </a:rPr>
              <a:t>4. Management and ES&amp;H</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Crescenzo, DOE/BHSO; Epps, DOE/TJSO</a:t>
            </a:r>
            <a:r>
              <a:rPr lang="en-US" sz="2000" b="1" dirty="0" smtClean="0">
                <a:effectLst/>
                <a:latin typeface="Times New Roman" pitchFamily="18" charset="0"/>
                <a:cs typeface="Times New Roman" pitchFamily="18" charset="0"/>
              </a:rPr>
              <a:t/>
            </a:r>
            <a:br>
              <a:rPr lang="en-US" sz="2000" b="1" dirty="0" smtClean="0">
                <a:effectLst/>
                <a:latin typeface="Times New Roman" pitchFamily="18" charset="0"/>
                <a:cs typeface="Times New Roman" pitchFamily="18" charset="0"/>
              </a:rPr>
            </a:br>
            <a:endParaRPr lang="en-US" sz="16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1033533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24719895-AF7B-45BE-891E-C52E444421A2}" type="slidenum">
              <a:rPr lang="en-US"/>
              <a:pPr/>
              <a:t>3</a:t>
            </a:fld>
            <a:endParaRPr lang="en-US" dirty="0"/>
          </a:p>
        </p:txBody>
      </p:sp>
      <p:sp>
        <p:nvSpPr>
          <p:cNvPr id="152578" name="Rectangle 2"/>
          <p:cNvSpPr>
            <a:spLocks noGrp="1" noChangeArrowheads="1"/>
          </p:cNvSpPr>
          <p:nvPr>
            <p:ph type="title" idx="4294967295"/>
          </p:nvPr>
        </p:nvSpPr>
        <p:spPr>
          <a:xfrm>
            <a:off x="2703513" y="386201"/>
            <a:ext cx="4297362" cy="723900"/>
          </a:xfrm>
        </p:spPr>
        <p:txBody>
          <a:bodyPr/>
          <a:lstStyle/>
          <a:p>
            <a:r>
              <a:rPr lang="en-US" b="1" dirty="0">
                <a:effectLst/>
                <a:latin typeface="Times New Roman" pitchFamily="18" charset="0"/>
                <a:cs typeface="Times New Roman" pitchFamily="18" charset="0"/>
              </a:rPr>
              <a:t>Charge Questions</a:t>
            </a:r>
          </a:p>
        </p:txBody>
      </p:sp>
      <p:sp>
        <p:nvSpPr>
          <p:cNvPr id="4" name="Rectangle 3"/>
          <p:cNvSpPr txBox="1">
            <a:spLocks noChangeArrowheads="1"/>
          </p:cNvSpPr>
          <p:nvPr/>
        </p:nvSpPr>
        <p:spPr>
          <a:xfrm>
            <a:off x="258739" y="1337481"/>
            <a:ext cx="8298407" cy="5254388"/>
          </a:xfrm>
          <a:prstGeom prst="rect">
            <a:avLst/>
          </a:prstGeom>
        </p:spPr>
        <p:txBody>
          <a:bodyPr/>
          <a:lstStyle/>
          <a:p>
            <a:pPr marL="342900" indent="-342900" algn="l">
              <a:buFont typeface="+mj-lt"/>
              <a:buAutoNum type="arabicPeriod"/>
            </a:pPr>
            <a:r>
              <a:rPr lang="en-US" sz="1800" b="0" dirty="0" smtClean="0">
                <a:latin typeface="Times New Roman" pitchFamily="18" charset="0"/>
                <a:cs typeface="Times New Roman" pitchFamily="18" charset="0"/>
              </a:rPr>
              <a:t>Construction Efforts:  Are construction efforts being executed safely? Does the project have adequate resources and the appropriate skills mix to execute the project per the plan?</a:t>
            </a:r>
          </a:p>
          <a:p>
            <a:pPr marL="342900" indent="-342900" algn="l">
              <a:buFont typeface="+mj-lt"/>
              <a:buAutoNum type="arabicPeriod"/>
            </a:pPr>
            <a:endParaRPr lang="en-US" sz="1800" b="0" dirty="0" smtClean="0">
              <a:latin typeface="Times New Roman" pitchFamily="18" charset="0"/>
              <a:cs typeface="Times New Roman" pitchFamily="18" charset="0"/>
            </a:endParaRPr>
          </a:p>
          <a:p>
            <a:pPr marL="342900" indent="-342900" algn="l">
              <a:buFont typeface="+mj-lt"/>
              <a:buAutoNum type="arabicPeriod"/>
            </a:pPr>
            <a:r>
              <a:rPr lang="en-US" sz="1800" b="0" dirty="0" smtClean="0">
                <a:latin typeface="Times New Roman" pitchFamily="18" charset="0"/>
                <a:cs typeface="Times New Roman" pitchFamily="18" charset="0"/>
              </a:rPr>
              <a:t>Baseline Cost and Schedule:  Are the current project cost and schedule projections consistent with the approved baseline cost and schedule?  Is the contingency remaining adequate for the risks that remain?</a:t>
            </a:r>
          </a:p>
          <a:p>
            <a:pPr marL="342900" indent="-342900" algn="l"/>
            <a:r>
              <a:rPr lang="en-US" sz="1800" b="0" dirty="0" smtClean="0">
                <a:latin typeface="Times New Roman" pitchFamily="18" charset="0"/>
                <a:cs typeface="Times New Roman" pitchFamily="18" charset="0"/>
              </a:rPr>
              <a:t> </a:t>
            </a:r>
          </a:p>
          <a:p>
            <a:pPr marL="342900" indent="-342900" algn="l">
              <a:buFont typeface="+mj-lt"/>
              <a:buAutoNum type="arabicPeriod" startAt="3"/>
            </a:pPr>
            <a:r>
              <a:rPr lang="en-US" sz="1800" b="0" dirty="0" smtClean="0">
                <a:latin typeface="Times New Roman" pitchFamily="18" charset="0"/>
                <a:cs typeface="Times New Roman" pitchFamily="18" charset="0"/>
              </a:rPr>
              <a:t>Management:  Evaluate the management structure as to its adequacy to deliver the scope within budget and schedule.  Are risks being actively managed? Has the project responded satisfactorily to the recommendations from the previous SC project review?</a:t>
            </a:r>
          </a:p>
          <a:p>
            <a:pPr marL="342900" indent="-342900" algn="l">
              <a:buFont typeface="+mj-lt"/>
              <a:buAutoNum type="arabicPeriod" startAt="3"/>
            </a:pPr>
            <a:endParaRPr lang="en-US" sz="1800" b="0" dirty="0" smtClean="0">
              <a:latin typeface="Times New Roman" pitchFamily="18" charset="0"/>
              <a:cs typeface="Times New Roman" pitchFamily="18" charset="0"/>
            </a:endParaRPr>
          </a:p>
          <a:p>
            <a:pPr marL="342900" indent="-342900" algn="l">
              <a:buFont typeface="+mj-lt"/>
              <a:buAutoNum type="arabicPeriod" startAt="3"/>
            </a:pPr>
            <a:r>
              <a:rPr lang="en-US" sz="1800" b="0" dirty="0" smtClean="0">
                <a:latin typeface="Times New Roman" pitchFamily="18" charset="0"/>
                <a:cs typeface="Times New Roman" pitchFamily="18" charset="0"/>
              </a:rPr>
              <a:t>Earned Value Management (EVM):  Has Princeton University/ PPPL implemented all required actions in the Corrective Action Plan that was developed following the EVM System certification review from October 2011?</a:t>
            </a:r>
            <a:endParaRPr lang="en-US" sz="1800" b="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C186B88-E113-429B-9F8F-7E5A1CEE08C1}" type="slidenum">
              <a:rPr lang="en-US"/>
              <a:pPr/>
              <a:t>4</a:t>
            </a:fld>
            <a:endParaRPr lang="en-US" dirty="0"/>
          </a:p>
        </p:txBody>
      </p:sp>
      <p:sp>
        <p:nvSpPr>
          <p:cNvPr id="169986" name="Rectangle 2"/>
          <p:cNvSpPr>
            <a:spLocks noGrp="1" noChangeArrowheads="1"/>
          </p:cNvSpPr>
          <p:nvPr>
            <p:ph type="title"/>
          </p:nvPr>
        </p:nvSpPr>
        <p:spPr>
          <a:xfrm>
            <a:off x="2740025" y="161925"/>
            <a:ext cx="4278313" cy="723900"/>
          </a:xfrm>
        </p:spPr>
        <p:txBody>
          <a:bodyPr/>
          <a:lstStyle/>
          <a:p>
            <a:r>
              <a:rPr lang="en-US" b="1" dirty="0">
                <a:effectLst/>
                <a:latin typeface="Times New Roman" pitchFamily="18" charset="0"/>
                <a:cs typeface="Times New Roman" pitchFamily="18" charset="0"/>
              </a:rPr>
              <a:t>Report Outline/Writing Assignments</a:t>
            </a:r>
          </a:p>
        </p:txBody>
      </p:sp>
      <p:sp>
        <p:nvSpPr>
          <p:cNvPr id="6" name="TextBox 5"/>
          <p:cNvSpPr txBox="1"/>
          <p:nvPr/>
        </p:nvSpPr>
        <p:spPr>
          <a:xfrm>
            <a:off x="204952" y="1387366"/>
            <a:ext cx="8718331" cy="4247317"/>
          </a:xfrm>
          <a:prstGeom prst="rect">
            <a:avLst/>
          </a:prstGeom>
          <a:noFill/>
        </p:spPr>
        <p:txBody>
          <a:bodyPr wrap="square" rtlCol="0">
            <a:spAutoFit/>
          </a:bodyPr>
          <a:lstStyle/>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Executive Summary</a:t>
            </a:r>
            <a:r>
              <a:rPr lang="en-US" sz="2000" b="0" u="dotted"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Meador</a:t>
            </a:r>
          </a:p>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	1.		Introduction</a:t>
            </a:r>
            <a:r>
              <a:rPr lang="en-US" sz="2000" b="0" u="dotted"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Sullivan</a:t>
            </a:r>
          </a:p>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	2.		Technical Status (Charge Questions 1, 3) </a:t>
            </a:r>
            <a:r>
              <a:rPr lang="en-US" sz="2000" b="0" u="dotted"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Kellman</a:t>
            </a:r>
            <a:r>
              <a:rPr lang="en-US" sz="2000" b="0" dirty="0" smtClean="0">
                <a:latin typeface="Times New Roman" pitchFamily="18" charset="0"/>
                <a:cs typeface="Times New Roman" pitchFamily="18" charset="0"/>
              </a:rPr>
              <a:t>*/</a:t>
            </a:r>
            <a:r>
              <a:rPr lang="en-US" sz="2000" b="0" dirty="0" err="1" smtClean="0">
                <a:latin typeface="Times New Roman" pitchFamily="18" charset="0"/>
                <a:cs typeface="Times New Roman" pitchFamily="18" charset="0"/>
              </a:rPr>
              <a:t>Lissauer</a:t>
            </a:r>
            <a:endParaRPr lang="en-US" sz="2000" b="0" dirty="0" smtClean="0">
              <a:latin typeface="Times New Roman" pitchFamily="18" charset="0"/>
              <a:cs typeface="Times New Roman" pitchFamily="18" charset="0"/>
            </a:endParaRPr>
          </a:p>
          <a:p>
            <a:pPr algn="l">
              <a:lnSpc>
                <a:spcPct val="125000"/>
              </a:lnSpc>
              <a:tabLst>
                <a:tab pos="233363" algn="l"/>
                <a:tab pos="457200" algn="l"/>
                <a:tab pos="690563" algn="l"/>
                <a:tab pos="914400" algn="l"/>
                <a:tab pos="1087438" algn="l"/>
                <a:tab pos="8462963" algn="r"/>
              </a:tabLst>
            </a:pPr>
            <a:r>
              <a:rPr lang="en-US" sz="2000" b="0" dirty="0" smtClean="0">
                <a:latin typeface="Times New Roman" pitchFamily="18" charset="0"/>
                <a:cs typeface="Times New Roman" pitchFamily="18" charset="0"/>
              </a:rPr>
              <a:t>			2.1	Findings</a:t>
            </a:r>
          </a:p>
          <a:p>
            <a:pPr algn="l">
              <a:lnSpc>
                <a:spcPct val="125000"/>
              </a:lnSpc>
              <a:tabLst>
                <a:tab pos="233363" algn="l"/>
                <a:tab pos="457200" algn="l"/>
                <a:tab pos="690563" algn="l"/>
                <a:tab pos="1087438" algn="l"/>
                <a:tab pos="1604963" algn="l"/>
                <a:tab pos="8462963" algn="r"/>
              </a:tabLst>
            </a:pPr>
            <a:r>
              <a:rPr lang="en-US" sz="2000" b="0" dirty="0" smtClean="0">
                <a:latin typeface="Times New Roman" pitchFamily="18" charset="0"/>
                <a:cs typeface="Times New Roman" pitchFamily="18" charset="0"/>
              </a:rPr>
              <a:t>			2.2	Comments</a:t>
            </a:r>
          </a:p>
          <a:p>
            <a:pPr algn="l">
              <a:lnSpc>
                <a:spcPct val="125000"/>
              </a:lnSpc>
              <a:tabLst>
                <a:tab pos="233363" algn="l"/>
                <a:tab pos="457200" algn="l"/>
                <a:tab pos="690563" algn="l"/>
                <a:tab pos="1087438" algn="l"/>
                <a:tab pos="1604963" algn="l"/>
                <a:tab pos="8462963" algn="r"/>
              </a:tabLst>
            </a:pPr>
            <a:r>
              <a:rPr lang="en-US" sz="2000" b="0" dirty="0" smtClean="0">
                <a:latin typeface="Times New Roman" pitchFamily="18" charset="0"/>
                <a:cs typeface="Times New Roman" pitchFamily="18" charset="0"/>
              </a:rPr>
              <a:t>			2.3	Recommendations</a:t>
            </a:r>
          </a:p>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	3.		Cost and Schedule (Charge Question 2, 3, 4)</a:t>
            </a:r>
            <a:r>
              <a:rPr lang="en-US" sz="2000" b="0" u="dotted"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Won*/Maier/Merrill</a:t>
            </a:r>
          </a:p>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	4.		Management and ES&amp;H (Charge Questions 1, 3, 4)</a:t>
            </a:r>
            <a:r>
              <a:rPr lang="en-US" sz="2000" b="0" u="dotted"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Crescenzo*/Epps</a:t>
            </a:r>
          </a:p>
          <a:p>
            <a:pPr algn="l">
              <a:lnSpc>
                <a:spcPct val="125000"/>
              </a:lnSpc>
              <a:tabLst>
                <a:tab pos="233363" algn="l"/>
                <a:tab pos="457200" algn="l"/>
                <a:tab pos="690563" algn="l"/>
                <a:tab pos="8462963" algn="r"/>
              </a:tabLst>
            </a:pPr>
            <a:endParaRPr lang="en-US" sz="2000" b="0" dirty="0" smtClean="0">
              <a:latin typeface="Times New Roman" pitchFamily="18" charset="0"/>
              <a:cs typeface="Times New Roman" pitchFamily="18" charset="0"/>
            </a:endParaRPr>
          </a:p>
          <a:p>
            <a:pPr algn="l">
              <a:lnSpc>
                <a:spcPct val="125000"/>
              </a:lnSpc>
              <a:tabLst>
                <a:tab pos="233363" algn="l"/>
                <a:tab pos="457200" algn="l"/>
                <a:tab pos="690563" algn="l"/>
                <a:tab pos="8462963" algn="r"/>
              </a:tabLst>
            </a:pPr>
            <a:r>
              <a:rPr lang="en-US" sz="2000" dirty="0" smtClean="0">
                <a:latin typeface="Times New Roman" pitchFamily="18" charset="0"/>
                <a:cs typeface="Times New Roman" pitchFamily="18" charset="0"/>
              </a:rPr>
              <a:t>*Lead</a:t>
            </a:r>
          </a:p>
          <a:p>
            <a:pPr algn="l">
              <a:tabLst>
                <a:tab pos="233363" algn="l"/>
                <a:tab pos="457200" algn="l"/>
                <a:tab pos="690563" algn="l"/>
                <a:tab pos="8462963" algn="r"/>
              </a:tabLst>
            </a:pPr>
            <a:endParaRPr lang="en-US" sz="2000" b="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5</a:t>
            </a:fld>
            <a:endParaRPr lang="en-US" dirty="0"/>
          </a:p>
        </p:txBody>
      </p:sp>
      <p:sp>
        <p:nvSpPr>
          <p:cNvPr id="233474" name="Rectangle 2"/>
          <p:cNvSpPr>
            <a:spLocks noGrp="1" noChangeArrowheads="1"/>
          </p:cNvSpPr>
          <p:nvPr>
            <p:ph type="title"/>
          </p:nvPr>
        </p:nvSpPr>
        <p:spPr>
          <a:xfrm>
            <a:off x="2443794" y="23686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Kellman, GA; Lissauer, BNL</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337481"/>
            <a:ext cx="8298407" cy="5254388"/>
          </a:xfrm>
          <a:prstGeom prst="rect">
            <a:avLst/>
          </a:prstGeom>
        </p:spPr>
        <p:txBody>
          <a:bodyPr/>
          <a:lstStyle/>
          <a:p>
            <a:pPr marL="457200" indent="-457200" algn="l">
              <a:buFont typeface="+mj-lt"/>
              <a:buAutoNum type="arabicPeriod"/>
            </a:pPr>
            <a:r>
              <a:rPr lang="en-US" sz="2000" b="0" dirty="0" smtClean="0">
                <a:latin typeface="Times New Roman" pitchFamily="18" charset="0"/>
                <a:cs typeface="Times New Roman" pitchFamily="18" charset="0"/>
              </a:rPr>
              <a:t>Construction Efforts:  Are construction efforts being executed safely? Does the project have adequate resources and the appropriate skills mix to execute the project per the plan?</a:t>
            </a:r>
            <a:endParaRPr lang="en-US" sz="2000" b="0" dirty="0">
              <a:latin typeface="Times New Roman" pitchFamily="18" charset="0"/>
              <a:cs typeface="Times New Roman" pitchFamily="18" charset="0"/>
            </a:endParaRPr>
          </a:p>
          <a:p>
            <a:pPr algn="l"/>
            <a:r>
              <a:rPr lang="en-US" sz="2000" b="0" i="1" dirty="0" smtClean="0">
                <a:latin typeface="Times New Roman" pitchFamily="18" charset="0"/>
                <a:cs typeface="Times New Roman" pitchFamily="18" charset="0"/>
              </a:rPr>
              <a:t>Yes. The construction efforts are being executed safely. The project appears to have adequate resources and the necessary skill mix to execute both the baseline and the 6 month “accelerated” schedule.  Potential conflicts with other lab projects for analysts have been resolved and the project has addressed a predicted need for additional welders.  </a:t>
            </a:r>
          </a:p>
          <a:p>
            <a:pPr algn="l"/>
            <a:endParaRPr lang="en-US" sz="2000" b="0" kern="0" dirty="0" smtClean="0">
              <a:latin typeface="Times New Roman" pitchFamily="18" charset="0"/>
              <a:cs typeface="Times New Roman" pitchFamily="18" charset="0"/>
            </a:endParaRPr>
          </a:p>
          <a:p>
            <a:pPr marL="457200" indent="-457200" algn="l">
              <a:buFont typeface="+mj-lt"/>
              <a:buAutoNum type="arabicPeriod" startAt="3"/>
            </a:pPr>
            <a:r>
              <a:rPr lang="en-US" sz="2000" b="0" dirty="0" smtClean="0">
                <a:latin typeface="Times New Roman" pitchFamily="18" charset="0"/>
                <a:cs typeface="Times New Roman" pitchFamily="18" charset="0"/>
              </a:rPr>
              <a:t>Management:  Evaluate the management structure as to its adequacy to deliver the scope within budget and schedule.  Are risks being actively managed? Has the project responded satisfactorily to the recommendations from the previous SC project review?</a:t>
            </a:r>
          </a:p>
          <a:p>
            <a:pPr algn="l"/>
            <a:r>
              <a:rPr lang="en-US" sz="2000" b="0" i="1" dirty="0" smtClean="0">
                <a:latin typeface="Times New Roman" pitchFamily="18" charset="0"/>
                <a:cs typeface="Times New Roman" pitchFamily="18" charset="0"/>
              </a:rPr>
              <a:t>The project management is well structured to deliver the scope within budget and schedule. Risks are being actively managed and the project has responded satisfactorily to all of the technical recommendations of the previous SC review.  There are no significant outstanding technical issues that need to be resolved. </a:t>
            </a:r>
          </a:p>
          <a:p>
            <a:pPr marL="457200" indent="-457200" algn="l">
              <a:buFont typeface="+mj-lt"/>
              <a:buAutoNum type="arabicPeriod" startAt="3"/>
            </a:pPr>
            <a:endParaRPr lang="en-US" sz="2000" b="0" kern="0" baseline="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231033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6</a:t>
            </a:fld>
            <a:endParaRPr lang="en-US" dirty="0"/>
          </a:p>
        </p:txBody>
      </p:sp>
      <p:sp>
        <p:nvSpPr>
          <p:cNvPr id="233474" name="Rectangle 2"/>
          <p:cNvSpPr>
            <a:spLocks noGrp="1" noChangeArrowheads="1"/>
          </p:cNvSpPr>
          <p:nvPr>
            <p:ph type="title"/>
          </p:nvPr>
        </p:nvSpPr>
        <p:spPr>
          <a:xfrm>
            <a:off x="2443794" y="23686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Kellman, GA; Lissauer, BNL</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337481"/>
            <a:ext cx="8298407" cy="5254388"/>
          </a:xfrm>
          <a:prstGeom prst="rect">
            <a:avLst/>
          </a:prstGeom>
        </p:spPr>
        <p:txBody>
          <a:bodyPr/>
          <a:lstStyle/>
          <a:p>
            <a:pPr marL="342900" marR="0" lvl="0" indent="-342900" algn="l" defTabSz="914400" rtl="0" eaLnBrk="1" fontAlgn="base" latinLnBrk="0" hangingPunct="1">
              <a:lnSpc>
                <a:spcPct val="100000"/>
              </a:lnSpc>
              <a:spcBef>
                <a:spcPts val="0"/>
              </a:spcBef>
              <a:spcAft>
                <a:spcPts val="1000"/>
              </a:spcAft>
              <a:buClrTx/>
              <a:buSzTx/>
              <a:buFont typeface="Arial"/>
              <a:buChar char="•"/>
              <a:tabLst/>
              <a:defRPr/>
            </a:pPr>
            <a:r>
              <a:rPr lang="en-US" sz="2000" kern="0" baseline="0" dirty="0" smtClean="0">
                <a:latin typeface="Times New Roman" pitchFamily="18" charset="0"/>
                <a:cs typeface="Times New Roman" pitchFamily="18" charset="0"/>
              </a:rPr>
              <a:t>Findings</a:t>
            </a:r>
          </a:p>
          <a:p>
            <a:pPr marL="914400" lvl="1" indent="-457200" algn="l" eaLnBrk="1" hangingPunct="1">
              <a:spcBef>
                <a:spcPts val="0"/>
              </a:spcBef>
              <a:spcAft>
                <a:spcPts val="1000"/>
              </a:spcAft>
              <a:buFont typeface="+mj-lt"/>
              <a:buAutoNum type="arabicPeriod"/>
              <a:defRPr/>
            </a:pPr>
            <a:r>
              <a:rPr lang="en-US" sz="2000" kern="0" dirty="0" smtClean="0">
                <a:latin typeface="Times New Roman" pitchFamily="18" charset="0"/>
                <a:cs typeface="Times New Roman" pitchFamily="18" charset="0"/>
              </a:rPr>
              <a:t>There have been no reportable accidents on the NSTX-U project. </a:t>
            </a:r>
          </a:p>
          <a:p>
            <a:pPr marL="914400" lvl="1" indent="-457200" algn="l" eaLnBrk="1" hangingPunct="1">
              <a:spcBef>
                <a:spcPts val="0"/>
              </a:spcBef>
              <a:spcAft>
                <a:spcPts val="1000"/>
              </a:spcAft>
              <a:buFont typeface="+mj-lt"/>
              <a:buAutoNum type="arabicPeriod"/>
              <a:defRPr/>
            </a:pPr>
            <a:r>
              <a:rPr lang="en-US" sz="2000" kern="0" dirty="0" smtClean="0">
                <a:latin typeface="Times New Roman" pitchFamily="18" charset="0"/>
                <a:cs typeface="Times New Roman" pitchFamily="18" charset="0"/>
              </a:rPr>
              <a:t>A safety incident with serious injury at PPPL is being thoroughly investigated by the lab and lessons learned are being transferred to the NSTX-U project. </a:t>
            </a:r>
          </a:p>
          <a:p>
            <a:pPr marL="914400" lvl="1" indent="-457200" algn="l" eaLnBrk="1" hangingPunct="1">
              <a:spcBef>
                <a:spcPts val="0"/>
              </a:spcBef>
              <a:spcAft>
                <a:spcPts val="1000"/>
              </a:spcAft>
              <a:buFont typeface="+mj-lt"/>
              <a:buAutoNum type="arabicPeriod"/>
              <a:defRPr/>
            </a:pPr>
            <a:r>
              <a:rPr lang="en-US" sz="2000" kern="0" dirty="0">
                <a:latin typeface="Times New Roman" pitchFamily="18" charset="0"/>
                <a:cs typeface="Times New Roman" pitchFamily="18" charset="0"/>
              </a:rPr>
              <a:t>A fully </a:t>
            </a:r>
            <a:r>
              <a:rPr lang="en-US" sz="2000" kern="0" dirty="0" smtClean="0">
                <a:latin typeface="Times New Roman" pitchFamily="18" charset="0"/>
                <a:cs typeface="Times New Roman" pitchFamily="18" charset="0"/>
              </a:rPr>
              <a:t>resource- </a:t>
            </a:r>
            <a:r>
              <a:rPr lang="en-US" sz="2000" kern="0" dirty="0">
                <a:latin typeface="Times New Roman" pitchFamily="18" charset="0"/>
                <a:cs typeface="Times New Roman" pitchFamily="18" charset="0"/>
              </a:rPr>
              <a:t>loaded schedule for both the baseline and 6-month accelerated schedule has been prepared.  Analysis for all necessary skill mixes are reviewed by management.  Past and predicted resource conflicts have been addressed and with present funding profile, adequate staff is available to complete the project on the accelerated schedule.</a:t>
            </a:r>
          </a:p>
          <a:p>
            <a:pPr marL="914400" lvl="1" indent="-457200" algn="l" eaLnBrk="1" hangingPunct="1">
              <a:spcBef>
                <a:spcPts val="0"/>
              </a:spcBef>
              <a:spcAft>
                <a:spcPts val="1000"/>
              </a:spcAft>
              <a:buFont typeface="+mj-lt"/>
              <a:buAutoNum type="arabicPeriod"/>
              <a:defRPr/>
            </a:pPr>
            <a:r>
              <a:rPr lang="en-US" sz="2000" kern="0" dirty="0">
                <a:latin typeface="Times New Roman" pitchFamily="18" charset="0"/>
                <a:cs typeface="Times New Roman" pitchFamily="18" charset="0"/>
              </a:rPr>
              <a:t>Risks are actively managed and updated monthly by the CAMs.</a:t>
            </a:r>
          </a:p>
          <a:p>
            <a:pPr marL="914400" lvl="1" indent="-457200" algn="l" eaLnBrk="1" hangingPunct="1">
              <a:spcBef>
                <a:spcPts val="0"/>
              </a:spcBef>
              <a:spcAft>
                <a:spcPts val="1000"/>
              </a:spcAft>
              <a:buFont typeface="Arial" pitchFamily="34" charset="0"/>
              <a:buChar char="•"/>
              <a:defRPr/>
            </a:pPr>
            <a:endParaRPr lang="en-US" sz="2000" kern="0" dirty="0">
              <a:latin typeface="Times New Roman" pitchFamily="18" charset="0"/>
              <a:cs typeface="Times New Roman" pitchFamily="18" charset="0"/>
            </a:endParaRPr>
          </a:p>
          <a:p>
            <a:pPr marL="457200" marR="0" lvl="0" indent="-457200" algn="l" defTabSz="914400" rtl="0" eaLnBrk="1" fontAlgn="base" latinLnBrk="0" hangingPunct="1">
              <a:lnSpc>
                <a:spcPct val="100000"/>
              </a:lnSpc>
              <a:spcBef>
                <a:spcPts val="0"/>
              </a:spcBef>
              <a:spcAft>
                <a:spcPts val="1000"/>
              </a:spcAft>
              <a:buClrTx/>
              <a:buSzTx/>
              <a:buFont typeface="Arial" pitchFamily="34" charset="0"/>
              <a:buChar char="•"/>
              <a:tabLst/>
              <a:defRPr/>
            </a:pPr>
            <a:endParaRPr lang="en-US" sz="2000" kern="0" baseline="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772913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7</a:t>
            </a:fld>
            <a:endParaRPr lang="en-US" dirty="0"/>
          </a:p>
        </p:txBody>
      </p:sp>
      <p:sp>
        <p:nvSpPr>
          <p:cNvPr id="233474" name="Rectangle 2"/>
          <p:cNvSpPr>
            <a:spLocks noGrp="1" noChangeArrowheads="1"/>
          </p:cNvSpPr>
          <p:nvPr>
            <p:ph type="title"/>
          </p:nvPr>
        </p:nvSpPr>
        <p:spPr>
          <a:xfrm>
            <a:off x="2443794" y="23686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Kellman, GA; Lissauer, BNL</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756905"/>
            <a:ext cx="8522404" cy="5901524"/>
          </a:xfrm>
          <a:prstGeom prst="rect">
            <a:avLst/>
          </a:prstGeom>
        </p:spPr>
        <p:txBody>
          <a:bodyPr/>
          <a:lstStyle/>
          <a:p>
            <a:pPr marR="0" lvl="0" algn="l" defTabSz="914400" rtl="0" eaLnBrk="1" fontAlgn="base" latinLnBrk="0" hangingPunct="1">
              <a:lnSpc>
                <a:spcPct val="100000"/>
              </a:lnSpc>
              <a:spcBef>
                <a:spcPts val="0"/>
              </a:spcBef>
              <a:spcAft>
                <a:spcPts val="1000"/>
              </a:spcAft>
              <a:buClrTx/>
              <a:buSzTx/>
              <a:tabLst/>
              <a:defRPr/>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914400" lvl="1" indent="-457200" algn="l" eaLnBrk="1" hangingPunct="1">
              <a:spcBef>
                <a:spcPts val="0"/>
              </a:spcBef>
              <a:spcAft>
                <a:spcPts val="1000"/>
              </a:spcAft>
              <a:buFont typeface="+mj-lt"/>
              <a:buAutoNum type="arabicPeriod" startAt="5"/>
              <a:defRPr/>
            </a:pPr>
            <a:r>
              <a:rPr lang="en-US" sz="2000" kern="0" dirty="0" smtClean="0">
                <a:latin typeface="Times New Roman" pitchFamily="18" charset="0"/>
                <a:cs typeface="Times New Roman" pitchFamily="18" charset="0"/>
              </a:rPr>
              <a:t>Recommendations of CD-3 and earlier reviews have been adopted:</a:t>
            </a:r>
          </a:p>
          <a:p>
            <a:pPr marL="1371600" lvl="2" indent="-457200" algn="l" eaLnBrk="1" hangingPunct="1">
              <a:spcBef>
                <a:spcPts val="0"/>
              </a:spcBef>
              <a:spcAft>
                <a:spcPts val="1000"/>
              </a:spcAft>
              <a:buFont typeface="+mj-lt"/>
              <a:buAutoNum type="alphaLcPeriod"/>
              <a:defRPr/>
            </a:pPr>
            <a:r>
              <a:rPr lang="en-US" sz="2000" kern="0" dirty="0" smtClean="0">
                <a:latin typeface="Times New Roman" pitchFamily="18" charset="0"/>
                <a:cs typeface="Times New Roman" pitchFamily="18" charset="0"/>
              </a:rPr>
              <a:t>A plan has been developed to measure halo currents and VV displacements. Implementation is well underway with parts on-hand or delivery expected well before the need date. </a:t>
            </a:r>
          </a:p>
          <a:p>
            <a:pPr marL="1371600" lvl="2" indent="-457200" algn="l" eaLnBrk="1" hangingPunct="1">
              <a:spcBef>
                <a:spcPts val="0"/>
              </a:spcBef>
              <a:spcAft>
                <a:spcPts val="1000"/>
              </a:spcAft>
              <a:buFont typeface="+mj-lt"/>
              <a:buAutoNum type="alphaLcPeriod"/>
              <a:defRPr/>
            </a:pPr>
            <a:r>
              <a:rPr lang="en-US" sz="2000" kern="0" dirty="0" smtClean="0">
                <a:latin typeface="Times New Roman" pitchFamily="18" charset="0"/>
                <a:cs typeface="Times New Roman" pitchFamily="18" charset="0"/>
              </a:rPr>
              <a:t>Evaluation of spare key fabrication tools (e.g. induction welder or VPI oven heaters) was performed. It was determined that expected vendor repair times and readily available spare parts eliminated the need to purchase spare units.</a:t>
            </a:r>
          </a:p>
          <a:p>
            <a:pPr marL="1371600" lvl="2" indent="-457200" algn="l" eaLnBrk="1" hangingPunct="1">
              <a:spcBef>
                <a:spcPts val="0"/>
              </a:spcBef>
              <a:spcAft>
                <a:spcPts val="1000"/>
              </a:spcAft>
              <a:buFont typeface="+mj-lt"/>
              <a:buAutoNum type="alphaLcPeriod"/>
              <a:defRPr/>
            </a:pPr>
            <a:r>
              <a:rPr lang="en-US" sz="2000" kern="0" dirty="0">
                <a:latin typeface="Times New Roman" pitchFamily="18" charset="0"/>
                <a:cs typeface="Times New Roman" pitchFamily="18" charset="0"/>
              </a:rPr>
              <a:t>CAMAC hardware on the NB LCC is being replaced by more modern National Instruments hardware using LABVIEW. </a:t>
            </a:r>
            <a:endParaRPr lang="en-US" sz="2000" kern="0" dirty="0" smtClean="0">
              <a:latin typeface="Times New Roman" pitchFamily="18" charset="0"/>
              <a:cs typeface="Times New Roman" pitchFamily="18" charset="0"/>
            </a:endParaRPr>
          </a:p>
          <a:p>
            <a:pPr marL="1371600" lvl="2" indent="-457200" algn="l" eaLnBrk="1" hangingPunct="1">
              <a:spcBef>
                <a:spcPts val="0"/>
              </a:spcBef>
              <a:spcAft>
                <a:spcPts val="1000"/>
              </a:spcAft>
              <a:buFont typeface="+mj-lt"/>
              <a:buAutoNum type="alphaLcPeriod"/>
              <a:defRPr/>
            </a:pPr>
            <a:r>
              <a:rPr lang="en-US" sz="2000" kern="0" dirty="0">
                <a:latin typeface="Times New Roman" pitchFamily="18" charset="0"/>
                <a:cs typeface="Times New Roman" pitchFamily="18" charset="0"/>
              </a:rPr>
              <a:t>A large scale test of the </a:t>
            </a:r>
            <a:r>
              <a:rPr lang="en-US" sz="2000" kern="0" dirty="0" err="1">
                <a:latin typeface="Times New Roman" pitchFamily="18" charset="0"/>
                <a:cs typeface="Times New Roman" pitchFamily="18" charset="0"/>
              </a:rPr>
              <a:t>Aquapour</a:t>
            </a:r>
            <a:r>
              <a:rPr lang="en-US" sz="2000" kern="0" dirty="0">
                <a:latin typeface="Times New Roman" pitchFamily="18" charset="0"/>
                <a:cs typeface="Times New Roman" pitchFamily="18" charset="0"/>
              </a:rPr>
              <a:t> removal in the CS is scheduled for this </a:t>
            </a:r>
            <a:r>
              <a:rPr lang="en-US" sz="2000" kern="0" dirty="0" smtClean="0">
                <a:latin typeface="Times New Roman" pitchFamily="18" charset="0"/>
                <a:cs typeface="Times New Roman" pitchFamily="18" charset="0"/>
              </a:rPr>
              <a:t>summer.</a:t>
            </a:r>
          </a:p>
          <a:p>
            <a:pPr marL="914400" lvl="1" indent="-457200" algn="l" eaLnBrk="1" hangingPunct="1">
              <a:spcBef>
                <a:spcPts val="0"/>
              </a:spcBef>
              <a:spcAft>
                <a:spcPts val="1000"/>
              </a:spcAft>
              <a:buFont typeface="+mj-lt"/>
              <a:buAutoNum type="arabicPeriod" startAt="5"/>
              <a:defRPr/>
            </a:pPr>
            <a:r>
              <a:rPr lang="en-US" sz="2000" kern="0" dirty="0" smtClean="0">
                <a:latin typeface="Times New Roman" pitchFamily="18" charset="0"/>
                <a:cs typeface="Times New Roman" pitchFamily="18" charset="0"/>
              </a:rPr>
              <a:t>The </a:t>
            </a:r>
            <a:r>
              <a:rPr lang="en-US" sz="2000" kern="0" dirty="0">
                <a:latin typeface="Times New Roman" pitchFamily="18" charset="0"/>
                <a:cs typeface="Times New Roman" pitchFamily="18" charset="0"/>
              </a:rPr>
              <a:t>NBI project is technically sound and is progressing well.  The task is under cost and ahead </a:t>
            </a:r>
            <a:r>
              <a:rPr lang="en-US" sz="2000" kern="0" dirty="0" smtClean="0">
                <a:latin typeface="Times New Roman" pitchFamily="18" charset="0"/>
                <a:cs typeface="Times New Roman" pitchFamily="18" charset="0"/>
              </a:rPr>
              <a:t>of </a:t>
            </a:r>
            <a:r>
              <a:rPr lang="en-US" sz="2000" kern="0" dirty="0">
                <a:latin typeface="Times New Roman" pitchFamily="18" charset="0"/>
                <a:cs typeface="Times New Roman" pitchFamily="18" charset="0"/>
              </a:rPr>
              <a:t>the accelerated </a:t>
            </a:r>
            <a:r>
              <a:rPr lang="en-US" sz="2000" kern="0" dirty="0" smtClean="0">
                <a:latin typeface="Times New Roman" pitchFamily="18" charset="0"/>
                <a:cs typeface="Times New Roman" pitchFamily="18" charset="0"/>
              </a:rPr>
              <a:t>schedule. Task </a:t>
            </a:r>
            <a:r>
              <a:rPr lang="en-US" sz="2000" kern="0" dirty="0">
                <a:latin typeface="Times New Roman" pitchFamily="18" charset="0"/>
                <a:cs typeface="Times New Roman" pitchFamily="18" charset="0"/>
              </a:rPr>
              <a:t>is not critical path. </a:t>
            </a:r>
          </a:p>
        </p:txBody>
      </p:sp>
    </p:spTree>
    <p:extLst>
      <p:ext uri="{BB962C8B-B14F-4D97-AF65-F5344CB8AC3E}">
        <p14:creationId xmlns:p14="http://schemas.microsoft.com/office/powerpoint/2010/main" val="41209287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8</a:t>
            </a:fld>
            <a:endParaRPr lang="en-US" dirty="0"/>
          </a:p>
        </p:txBody>
      </p:sp>
      <p:sp>
        <p:nvSpPr>
          <p:cNvPr id="233474" name="Rectangle 2"/>
          <p:cNvSpPr>
            <a:spLocks noGrp="1" noChangeArrowheads="1"/>
          </p:cNvSpPr>
          <p:nvPr>
            <p:ph type="title"/>
          </p:nvPr>
        </p:nvSpPr>
        <p:spPr>
          <a:xfrm>
            <a:off x="2443794" y="23686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Kellman, GA; Lissauer, BNL</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101622"/>
            <a:ext cx="8449832" cy="5593094"/>
          </a:xfrm>
          <a:prstGeom prst="rect">
            <a:avLst/>
          </a:prstGeom>
        </p:spPr>
        <p:txBody>
          <a:bodyPr/>
          <a:lstStyle/>
          <a:p>
            <a:pPr lvl="1" algn="l" eaLnBrk="1" hangingPunct="1">
              <a:spcBef>
                <a:spcPts val="0"/>
              </a:spcBef>
              <a:spcAft>
                <a:spcPts val="1000"/>
              </a:spcAft>
              <a:defRPr/>
            </a:pPr>
            <a:endParaRPr lang="en-US" sz="2000" kern="0" dirty="0" smtClean="0">
              <a:latin typeface="Times New Roman" pitchFamily="18" charset="0"/>
              <a:cs typeface="Times New Roman" pitchFamily="18" charset="0"/>
            </a:endParaRPr>
          </a:p>
          <a:p>
            <a:pPr marL="914400" lvl="1" indent="-457200" algn="l" eaLnBrk="1" hangingPunct="1">
              <a:spcBef>
                <a:spcPts val="0"/>
              </a:spcBef>
              <a:spcAft>
                <a:spcPts val="1000"/>
              </a:spcAft>
              <a:buFont typeface="+mj-lt"/>
              <a:buAutoNum type="arabicPeriod" startAt="9"/>
              <a:defRPr/>
            </a:pPr>
            <a:r>
              <a:rPr lang="en-US" sz="2000" kern="0" baseline="0" dirty="0" smtClean="0">
                <a:latin typeface="Times New Roman" pitchFamily="18" charset="0"/>
                <a:cs typeface="Times New Roman" pitchFamily="18" charset="0"/>
              </a:rPr>
              <a:t>Development of the friction stir welding procedures and Non-Destructive Testing have been completed with 4 conductors delivered. Excellent progress has been made on the technique for soldering the cooling tube into</a:t>
            </a:r>
            <a:r>
              <a:rPr lang="en-US" sz="2000" kern="0" dirty="0" smtClean="0">
                <a:latin typeface="Times New Roman" pitchFamily="18" charset="0"/>
                <a:cs typeface="Times New Roman" pitchFamily="18" charset="0"/>
              </a:rPr>
              <a:t> the TF conductor </a:t>
            </a:r>
            <a:r>
              <a:rPr lang="en-US" sz="2000" kern="0" baseline="0" dirty="0" smtClean="0">
                <a:latin typeface="Times New Roman" pitchFamily="18" charset="0"/>
                <a:cs typeface="Times New Roman" pitchFamily="18" charset="0"/>
              </a:rPr>
              <a:t>and the first conductor has been soldered. </a:t>
            </a:r>
          </a:p>
          <a:p>
            <a:pPr marL="914400" lvl="1" indent="-457200" algn="l" eaLnBrk="1" hangingPunct="1">
              <a:spcBef>
                <a:spcPts val="0"/>
              </a:spcBef>
              <a:spcAft>
                <a:spcPts val="1000"/>
              </a:spcAft>
              <a:buFont typeface="+mj-lt"/>
              <a:buAutoNum type="arabicPeriod" startAt="9"/>
              <a:defRPr/>
            </a:pPr>
            <a:r>
              <a:rPr lang="en-US" sz="2000" kern="0" dirty="0">
                <a:latin typeface="Times New Roman" pitchFamily="18" charset="0"/>
                <a:cs typeface="Times New Roman" pitchFamily="18" charset="0"/>
              </a:rPr>
              <a:t>The Digital Coil Protection System (DCPS) algorithm has been significantly simplified and software FDR is schedule for July 2012. Analysis of all 96 disruption cases have qualified the TF torsional shear.  </a:t>
            </a:r>
          </a:p>
          <a:p>
            <a:pPr marL="914400" lvl="1" indent="-457200" algn="l" eaLnBrk="1" hangingPunct="1">
              <a:spcBef>
                <a:spcPts val="0"/>
              </a:spcBef>
              <a:spcAft>
                <a:spcPts val="1000"/>
              </a:spcAft>
              <a:buFont typeface="+mj-lt"/>
              <a:buAutoNum type="arabicPeriod" startAt="9"/>
              <a:defRPr/>
            </a:pPr>
            <a:r>
              <a:rPr lang="en-US" sz="2000" kern="0" dirty="0">
                <a:latin typeface="Times New Roman" pitchFamily="18" charset="0"/>
                <a:cs typeface="Times New Roman" pitchFamily="18" charset="0"/>
              </a:rPr>
              <a:t>All ancillary systems are on schedule, with no technical or procurement </a:t>
            </a:r>
            <a:r>
              <a:rPr lang="en-US" sz="2000" kern="0" dirty="0" smtClean="0">
                <a:latin typeface="Times New Roman" pitchFamily="18" charset="0"/>
                <a:cs typeface="Times New Roman" pitchFamily="18" charset="0"/>
              </a:rPr>
              <a:t>problems.</a:t>
            </a:r>
            <a:endParaRPr lang="en-US" sz="2000" kern="0" dirty="0">
              <a:latin typeface="Times New Roman" pitchFamily="18" charset="0"/>
              <a:cs typeface="Times New Roman" pitchFamily="18" charset="0"/>
            </a:endParaRPr>
          </a:p>
          <a:p>
            <a:pPr lvl="1" algn="l" eaLnBrk="1" hangingPunct="1">
              <a:spcBef>
                <a:spcPts val="0"/>
              </a:spcBef>
              <a:spcAft>
                <a:spcPts val="1000"/>
              </a:spcAft>
              <a:defRPr/>
            </a:pPr>
            <a:endParaRPr lang="en-US" sz="2000" kern="0" baseline="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64023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9</a:t>
            </a:fld>
            <a:endParaRPr lang="en-US" dirty="0"/>
          </a:p>
        </p:txBody>
      </p:sp>
      <p:sp>
        <p:nvSpPr>
          <p:cNvPr id="233474" name="Rectangle 2"/>
          <p:cNvSpPr>
            <a:spLocks noGrp="1" noChangeArrowheads="1"/>
          </p:cNvSpPr>
          <p:nvPr>
            <p:ph type="title"/>
          </p:nvPr>
        </p:nvSpPr>
        <p:spPr>
          <a:xfrm>
            <a:off x="2443794" y="23686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Kellman, GA; Lissauer, BNL</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137907"/>
            <a:ext cx="8298407" cy="5484235"/>
          </a:xfrm>
          <a:prstGeom prst="rect">
            <a:avLst/>
          </a:prstGeom>
        </p:spPr>
        <p:txBody>
          <a:bodyPr/>
          <a:lstStyle/>
          <a:p>
            <a:pPr marL="342900" marR="0" lvl="0" indent="-342900" algn="l" defTabSz="914400" rtl="0" eaLnBrk="1" fontAlgn="base" latinLnBrk="0" hangingPunct="1">
              <a:lnSpc>
                <a:spcPct val="100000"/>
              </a:lnSpc>
              <a:spcBef>
                <a:spcPts val="0"/>
              </a:spcBef>
              <a:spcAft>
                <a:spcPts val="1000"/>
              </a:spcAft>
              <a:buClrTx/>
              <a:buSzTx/>
              <a:buFont typeface="Arial"/>
              <a:buChar char="•"/>
              <a:tabLst/>
              <a:defRPr/>
            </a:pPr>
            <a:r>
              <a:rPr lang="en-US" sz="2000" kern="0" dirty="0" smtClean="0">
                <a:latin typeface="Times New Roman" pitchFamily="18" charset="0"/>
                <a:cs typeface="Times New Roman" pitchFamily="18" charset="0"/>
              </a:rPr>
              <a:t>Comments</a:t>
            </a:r>
            <a:endParaRPr lang="en-US" sz="2000" kern="0" baseline="0" dirty="0" smtClean="0">
              <a:latin typeface="Times New Roman" pitchFamily="18" charset="0"/>
              <a:cs typeface="Times New Roman" pitchFamily="18" charset="0"/>
            </a:endParaRPr>
          </a:p>
          <a:p>
            <a:pPr marL="914400" lvl="1" indent="-457200" algn="l" eaLnBrk="1" hangingPunct="1">
              <a:spcBef>
                <a:spcPts val="0"/>
              </a:spcBef>
              <a:spcAft>
                <a:spcPts val="1000"/>
              </a:spcAft>
              <a:buFont typeface="+mj-lt"/>
              <a:buAutoNum type="arabicPeriod"/>
              <a:defRPr/>
            </a:pPr>
            <a:r>
              <a:rPr lang="en-US" sz="2000" kern="0" dirty="0" smtClean="0">
                <a:latin typeface="Times New Roman" pitchFamily="18" charset="0"/>
                <a:cs typeface="Times New Roman" pitchFamily="18" charset="0"/>
              </a:rPr>
              <a:t>The safety culture on the NSTX-U project is excellent and a serious concern for safety is evident at all levels of the project team from upper lab management to the field technicians. The safety organization, personnel, training and procedures appear well suited to being able to perform the NSTX-U project with minimum risk to staff. </a:t>
            </a:r>
          </a:p>
          <a:p>
            <a:pPr marL="914400" lvl="1" indent="-457200" algn="l" eaLnBrk="1" hangingPunct="1">
              <a:spcBef>
                <a:spcPts val="0"/>
              </a:spcBef>
              <a:spcAft>
                <a:spcPts val="1000"/>
              </a:spcAft>
              <a:buFont typeface="+mj-lt"/>
              <a:buAutoNum type="arabicPeriod"/>
              <a:defRPr/>
            </a:pPr>
            <a:r>
              <a:rPr lang="en-US" sz="2000" kern="0" baseline="0" dirty="0" smtClean="0">
                <a:latin typeface="Times New Roman" pitchFamily="18" charset="0"/>
                <a:cs typeface="Times New Roman" pitchFamily="18" charset="0"/>
              </a:rPr>
              <a:t>The safety incident on the Skid</a:t>
            </a:r>
            <a:r>
              <a:rPr lang="en-US" sz="2000" kern="0" dirty="0" smtClean="0">
                <a:latin typeface="Times New Roman" pitchFamily="18" charset="0"/>
                <a:cs typeface="Times New Roman" pitchFamily="18" charset="0"/>
              </a:rPr>
              <a:t> steer at PPPL is prompting the lab to review many of its procedures and practices.  In that spirit, we suggest that they consider expanding their stationary power tool training and qualification program to other more portable, but also potentially dangerous tools, e.g. portable power tools and hand-held hydraulic tools (punch, crimpers).  </a:t>
            </a:r>
          </a:p>
          <a:p>
            <a:pPr marL="914400" lvl="1" indent="-457200" algn="l" eaLnBrk="1" hangingPunct="1">
              <a:spcBef>
                <a:spcPts val="0"/>
              </a:spcBef>
              <a:spcAft>
                <a:spcPts val="1000"/>
              </a:spcAft>
              <a:buFont typeface="+mj-lt"/>
              <a:buAutoNum type="arabicPeriod"/>
              <a:defRPr/>
            </a:pPr>
            <a:r>
              <a:rPr lang="en-US" sz="2000" kern="0" dirty="0" smtClean="0">
                <a:latin typeface="Times New Roman" pitchFamily="18" charset="0"/>
                <a:cs typeface="Times New Roman" pitchFamily="18" charset="0"/>
              </a:rPr>
              <a:t>Continue to examine equipment tooling needs for critical path fabrication and assembly tasks and consider purchasing sufficient in-house spare to minimize down-time.  </a:t>
            </a:r>
          </a:p>
          <a:p>
            <a:pPr lvl="1" algn="l" eaLnBrk="1" hangingPunct="1">
              <a:spcBef>
                <a:spcPts val="0"/>
              </a:spcBef>
              <a:spcAft>
                <a:spcPts val="1000"/>
              </a:spcAft>
              <a:defRPr/>
            </a:pPr>
            <a:endParaRPr lang="en-US" sz="2000" kern="0" baseline="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334706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2D2D8A"/>
      </a:hlink>
      <a:folHlink>
        <a:srgbClr val="333399"/>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6523</TotalTime>
  <Words>2299</Words>
  <Application>Microsoft Macintosh PowerPoint</Application>
  <PresentationFormat>Letter Paper (8.5x11 in)</PresentationFormat>
  <Paragraphs>411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1_Default Design</vt:lpstr>
      <vt:lpstr>PowerPoint Presentation</vt:lpstr>
      <vt:lpstr>Review Committee Participants</vt:lpstr>
      <vt:lpstr>Charge Questions</vt:lpstr>
      <vt:lpstr>Report Outline/Writing Assignments</vt:lpstr>
      <vt:lpstr>2.  Technical Status Kellman, GA; Lissauer, BNL</vt:lpstr>
      <vt:lpstr>2.  Technical Status Kellman, GA; Lissauer, BNL</vt:lpstr>
      <vt:lpstr>2.  Technical Status Kellman, GA; Lissauer, BNL</vt:lpstr>
      <vt:lpstr>2.  Technical Status Kellman, GA; Lissauer, BNL</vt:lpstr>
      <vt:lpstr>2.  Technical Status Kellman, GA; Lissauer, BNL</vt:lpstr>
      <vt:lpstr>2.  Technical Status Kellman, GA; Lissauer, BNL</vt:lpstr>
      <vt:lpstr>2.  Technical Status Kellman, GA; Lissauer, BNL</vt:lpstr>
      <vt:lpstr>2.  Technical Status Kellman, GA; Lissauer, BNL</vt:lpstr>
      <vt:lpstr>3. Cost and Schedule Won, DOE/SC; Maier, DOE/BHSO;  Merrill, DOE/SC</vt:lpstr>
      <vt:lpstr>3. Cost and Schedule Won, DOE/SC; Maier, DOE/BHSO;  Merrill, DOE/SC</vt:lpstr>
      <vt:lpstr>3. Cost and Schedule Won, DOE/SC; Maier, DOE/BHSO;  Merrill, DOE/SC</vt:lpstr>
      <vt:lpstr>3. Cost and Schedule Won, DOE/SC; Maier, DOE/BHSO;  Merrill, DOE/SC</vt:lpstr>
      <vt:lpstr>3. Cost and Schedule Won, DOE/SC; Maier, DOE/BHSO;  Merrill, DOE/SC</vt:lpstr>
      <vt:lpstr>3. Cost and Schedule Won, DOE/SC; Maier, DOE/BHSO;  Merrill, DOE/SC</vt:lpstr>
      <vt:lpstr>Project Status  Won, DOE/SC; Maier, DOE/BHSO;  Merrill, DOE/SC</vt:lpstr>
      <vt:lpstr>4. Management and ES&amp;H Crescenzo, DOE/BHSO; Epps, DOE/TJSO </vt:lpstr>
      <vt:lpstr> </vt:lpstr>
      <vt:lpstr> </vt:lpstr>
      <vt:lpstr>PowerPoint Presentation</vt:lpstr>
      <vt:lpstr>PowerPoint Presentation</vt:lpstr>
      <vt:lpstr>4. Management and ES&amp;H Crescenzo, DOE/BHSO; Epps, DOE/TJSO </vt:lpstr>
    </vt:vector>
  </TitlesOfParts>
  <Company>Pacific Northwest National Laboratory--Battelle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U.S. Department of Energy’s                             Office of Science</dc:title>
  <dc:creator>Sallie Ortiz</dc:creator>
  <cp:lastModifiedBy>Stephen Meador</cp:lastModifiedBy>
  <cp:revision>581</cp:revision>
  <dcterms:created xsi:type="dcterms:W3CDTF">2002-04-16T19:13:24Z</dcterms:created>
  <dcterms:modified xsi:type="dcterms:W3CDTF">2012-05-03T15:08:18Z</dcterms:modified>
</cp:coreProperties>
</file>