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</p:sldMasterIdLst>
  <p:notesMasterIdLst>
    <p:notesMasterId r:id="rId37"/>
  </p:notesMasterIdLst>
  <p:handoutMasterIdLst>
    <p:handoutMasterId r:id="rId38"/>
  </p:handoutMasterIdLst>
  <p:sldIdLst>
    <p:sldId id="1230" r:id="rId2"/>
    <p:sldId id="1282" r:id="rId3"/>
    <p:sldId id="1232" r:id="rId4"/>
    <p:sldId id="1251" r:id="rId5"/>
    <p:sldId id="1233" r:id="rId6"/>
    <p:sldId id="1237" r:id="rId7"/>
    <p:sldId id="1266" r:id="rId8"/>
    <p:sldId id="1234" r:id="rId9"/>
    <p:sldId id="1255" r:id="rId10"/>
    <p:sldId id="1240" r:id="rId11"/>
    <p:sldId id="1267" r:id="rId12"/>
    <p:sldId id="1262" r:id="rId13"/>
    <p:sldId id="1265" r:id="rId14"/>
    <p:sldId id="1278" r:id="rId15"/>
    <p:sldId id="1245" r:id="rId16"/>
    <p:sldId id="1263" r:id="rId17"/>
    <p:sldId id="1268" r:id="rId18"/>
    <p:sldId id="1259" r:id="rId19"/>
    <p:sldId id="1280" r:id="rId20"/>
    <p:sldId id="1285" r:id="rId21"/>
    <p:sldId id="1281" r:id="rId22"/>
    <p:sldId id="1284" r:id="rId23"/>
    <p:sldId id="1283" r:id="rId24"/>
    <p:sldId id="1249" r:id="rId25"/>
    <p:sldId id="1250" r:id="rId26"/>
    <p:sldId id="1269" r:id="rId27"/>
    <p:sldId id="1252" r:id="rId28"/>
    <p:sldId id="1253" r:id="rId29"/>
    <p:sldId id="1275" r:id="rId30"/>
    <p:sldId id="1277" r:id="rId31"/>
    <p:sldId id="1271" r:id="rId32"/>
    <p:sldId id="1272" r:id="rId33"/>
    <p:sldId id="1273" r:id="rId34"/>
    <p:sldId id="1276" r:id="rId35"/>
    <p:sldId id="1254" r:id="rId36"/>
  </p:sldIdLst>
  <p:sldSz cx="9144000" cy="6858000" type="screen4x3"/>
  <p:notesSz cx="69342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5pPr>
    <a:lvl6pPr marL="2286000" algn="l" defTabSz="914400" rtl="0" eaLnBrk="1" latinLnBrk="0" hangingPunct="1"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6pPr>
    <a:lvl7pPr marL="2743200" algn="l" defTabSz="914400" rtl="0" eaLnBrk="1" latinLnBrk="0" hangingPunct="1"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7pPr>
    <a:lvl8pPr marL="3200400" algn="l" defTabSz="914400" rtl="0" eaLnBrk="1" latinLnBrk="0" hangingPunct="1"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8pPr>
    <a:lvl9pPr marL="3657600" algn="l" defTabSz="914400" rtl="0" eaLnBrk="1" latinLnBrk="0" hangingPunct="1"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00FF"/>
    <a:srgbClr val="FFE5FF"/>
    <a:srgbClr val="66FF66"/>
    <a:srgbClr val="66FFFF"/>
    <a:srgbClr val="0066FF"/>
    <a:srgbClr val="00FF0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93" autoAdjust="0"/>
    <p:restoredTop sz="95509" autoAdjust="0"/>
  </p:normalViewPr>
  <p:slideViewPr>
    <p:cSldViewPr>
      <p:cViewPr>
        <p:scale>
          <a:sx n="77" d="100"/>
          <a:sy n="77" d="100"/>
        </p:scale>
        <p:origin x="-365" y="-77"/>
      </p:cViewPr>
      <p:guideLst>
        <p:guide orient="horz" pos="422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8" d="100"/>
          <a:sy n="98" d="100"/>
        </p:scale>
        <p:origin x="-3420" y="-114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04924" cy="462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29" tIns="46165" rIns="92329" bIns="46165" numCol="1" anchor="t" anchorCtr="0" compatLnSpc="1">
            <a:prstTxWarp prst="textNoShape">
              <a:avLst/>
            </a:prstTxWarp>
          </a:bodyPr>
          <a:lstStyle>
            <a:lvl1pPr defTabSz="923594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9276" y="1"/>
            <a:ext cx="3004924" cy="462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29" tIns="46165" rIns="92329" bIns="46165" numCol="1" anchor="t" anchorCtr="0" compatLnSpc="1">
            <a:prstTxWarp prst="textNoShape">
              <a:avLst/>
            </a:prstTxWarp>
          </a:bodyPr>
          <a:lstStyle>
            <a:lvl1pPr algn="r" defTabSz="923594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758090"/>
            <a:ext cx="3004924" cy="462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29" tIns="46165" rIns="92329" bIns="46165" numCol="1" anchor="b" anchorCtr="0" compatLnSpc="1">
            <a:prstTxWarp prst="textNoShape">
              <a:avLst/>
            </a:prstTxWarp>
          </a:bodyPr>
          <a:lstStyle>
            <a:lvl1pPr defTabSz="923594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9276" y="8758090"/>
            <a:ext cx="3004924" cy="462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29" tIns="46165" rIns="92329" bIns="46165" numCol="1" anchor="b" anchorCtr="0" compatLnSpc="1">
            <a:prstTxWarp prst="textNoShape">
              <a:avLst/>
            </a:prstTxWarp>
          </a:bodyPr>
          <a:lstStyle>
            <a:lvl1pPr algn="r" defTabSz="923594">
              <a:defRPr b="0" i="0">
                <a:solidFill>
                  <a:schemeClr val="tx1"/>
                </a:solidFill>
                <a:latin typeface="Times New Roman" charset="0"/>
                <a:cs typeface="Arial" charset="0"/>
              </a:defRPr>
            </a:lvl1pPr>
          </a:lstStyle>
          <a:p>
            <a:pPr>
              <a:defRPr/>
            </a:pPr>
            <a:fld id="{9E5CFC1D-838A-4ECC-9437-610AEA508E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4344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72024" cy="457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6" tIns="45695" rIns="91386" bIns="45695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177" y="1"/>
            <a:ext cx="2972023" cy="457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6" tIns="45695" rIns="91386" bIns="45695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3475" y="684213"/>
            <a:ext cx="4667250" cy="35004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6518" y="4413625"/>
            <a:ext cx="5101165" cy="4110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6" tIns="45695" rIns="91386" bIns="456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0231"/>
            <a:ext cx="2972024" cy="457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6" tIns="45695" rIns="91386" bIns="45695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177" y="8750231"/>
            <a:ext cx="2972023" cy="457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6" tIns="45695" rIns="91386" bIns="45695" numCol="1" anchor="b" anchorCtr="0" compatLnSpc="1">
            <a:prstTxWarp prst="textNoShape">
              <a:avLst/>
            </a:prstTxWarp>
          </a:bodyPr>
          <a:lstStyle>
            <a:lvl1pPr algn="r">
              <a:defRPr b="0" i="0">
                <a:solidFill>
                  <a:schemeClr val="tx1"/>
                </a:solidFill>
                <a:latin typeface="Times New Roman" charset="0"/>
                <a:cs typeface="Arial" charset="0"/>
              </a:defRPr>
            </a:lvl1pPr>
          </a:lstStyle>
          <a:p>
            <a:pPr>
              <a:defRPr/>
            </a:pPr>
            <a:fld id="{008F9A19-27E5-4AC3-A6A3-194922CD3E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6282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1" charset="-128"/>
        <a:cs typeface="ＭＳ Ｐゴシック" pitchFamily="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403" indent="-28566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2641" indent="-227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599383" indent="-227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6125" indent="-227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08159" indent="-227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60193" indent="-227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12226" indent="-227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64260" indent="-227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97AA81ED-19C8-4009-A09B-75270BF1545B}" type="slidenum">
              <a:rPr lang="en-US" altLang="en-US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243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710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091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5F3A0-2D04-4AB4-830B-A967B50F28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908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884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9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8600"/>
            <a:ext cx="9144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1028" name="Picture 13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05415" name="Text Box 199"/>
          <p:cNvSpPr txBox="1">
            <a:spLocks noChangeArrowheads="1"/>
          </p:cNvSpPr>
          <p:nvPr/>
        </p:nvSpPr>
        <p:spPr bwMode="auto">
          <a:xfrm>
            <a:off x="273050" y="6635750"/>
            <a:ext cx="793750" cy="1841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cs typeface="+mn-cs"/>
              </a:rPr>
              <a:t>NSTX-U</a:t>
            </a:r>
          </a:p>
        </p:txBody>
      </p:sp>
      <p:sp>
        <p:nvSpPr>
          <p:cNvPr id="1031" name="TextBox 7"/>
          <p:cNvSpPr txBox="1">
            <a:spLocks noChangeArrowheads="1"/>
          </p:cNvSpPr>
          <p:nvPr userDrawn="1"/>
        </p:nvSpPr>
        <p:spPr bwMode="auto">
          <a:xfrm>
            <a:off x="1828800" y="6629400"/>
            <a:ext cx="54864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800" i="0" smtClean="0"/>
              <a:t>NSTX Upgrade Project – Office of Science Review – October 2-3</a:t>
            </a:r>
            <a:r>
              <a:rPr lang="en-US" altLang="en-US" sz="800" i="0" baseline="30000" smtClean="0"/>
              <a:t>,</a:t>
            </a:r>
            <a:r>
              <a:rPr lang="en-US" altLang="en-US" sz="800" i="0" smtClean="0"/>
              <a:t>, 2013</a:t>
            </a:r>
          </a:p>
        </p:txBody>
      </p:sp>
      <p:sp>
        <p:nvSpPr>
          <p:cNvPr id="1032" name="TextBox 10"/>
          <p:cNvSpPr txBox="1">
            <a:spLocks noChangeArrowheads="1"/>
          </p:cNvSpPr>
          <p:nvPr userDrawn="1"/>
        </p:nvSpPr>
        <p:spPr bwMode="auto">
          <a:xfrm>
            <a:off x="8458200" y="6553200"/>
            <a:ext cx="381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fld id="{55191FA1-188B-476F-8F9B-C744966E4C09}" type="slidenum">
              <a:rPr lang="en-US" altLang="en-US" smtClean="0"/>
              <a:pPr eaLnBrk="1" hangingPunct="1">
                <a:defRPr/>
              </a:pPr>
              <a:t>‹#›</a:t>
            </a:fld>
            <a:endParaRPr lang="en-US" alt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ＭＳ Ｐゴシック" pitchFamily="1" charset="-128"/>
          <a:cs typeface="ＭＳ Ｐゴシック" pitchFamily="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ＭＳ Ｐゴシック" pitchFamily="1" charset="-128"/>
          <a:cs typeface="ＭＳ Ｐゴシック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ＭＳ Ｐゴシック" pitchFamily="1" charset="-128"/>
          <a:cs typeface="ＭＳ Ｐゴシック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ＭＳ Ｐゴシック" pitchFamily="1" charset="-128"/>
          <a:cs typeface="ＭＳ Ｐゴシック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ＭＳ Ｐゴシック" pitchFamily="1" charset="-128"/>
          <a:cs typeface="ＭＳ Ｐゴシック" pitchFamily="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1" charset="-128"/>
          <a:cs typeface="ＭＳ Ｐゴシック" pitchFamily="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  <a:ea typeface="ＭＳ Ｐゴシック" pitchFamily="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  <a:ea typeface="ＭＳ Ｐゴシック" pitchFamily="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  <a:ea typeface="ＭＳ Ｐゴシック" pitchFamily="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4" name="Straight Connector 58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5" name="Straight Connector 2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6" name="Line 150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3077" name="Straight Connector 2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8" name="Line 131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3079" name="Straight Connector 2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25762" name="Rectangle 2"/>
          <p:cNvSpPr>
            <a:spLocks noChangeArrowheads="1"/>
          </p:cNvSpPr>
          <p:nvPr/>
        </p:nvSpPr>
        <p:spPr bwMode="auto">
          <a:xfrm>
            <a:off x="152400" y="873539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3200" i="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-128" charset="-128"/>
                <a:cs typeface="+mn-cs"/>
              </a:rPr>
              <a:t>NSTX Centerstack Fabrication Status</a:t>
            </a:r>
          </a:p>
        </p:txBody>
      </p:sp>
      <p:cxnSp>
        <p:nvCxnSpPr>
          <p:cNvPr id="3081" name="Straight Connector 2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82" name="Line 132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3083" name="Straight Connector 2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84" name="Text Box 9"/>
          <p:cNvSpPr txBox="1">
            <a:spLocks noChangeArrowheads="1"/>
          </p:cNvSpPr>
          <p:nvPr/>
        </p:nvSpPr>
        <p:spPr bwMode="auto">
          <a:xfrm>
            <a:off x="1524000" y="1734930"/>
            <a:ext cx="6019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009999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0" dirty="0"/>
              <a:t>James H. Chrzanowski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0" dirty="0"/>
              <a:t>and the NSTX Upgrade Team</a:t>
            </a:r>
          </a:p>
        </p:txBody>
      </p:sp>
      <p:cxnSp>
        <p:nvCxnSpPr>
          <p:cNvPr id="3085" name="Straight Connector 3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86" name="Line 13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3087" name="Straight Connector 3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88" name="Text Box 10"/>
          <p:cNvSpPr txBox="1">
            <a:spLocks noChangeArrowheads="1"/>
          </p:cNvSpPr>
          <p:nvPr/>
        </p:nvSpPr>
        <p:spPr bwMode="auto">
          <a:xfrm>
            <a:off x="1600200" y="2590800"/>
            <a:ext cx="5715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009999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ts val="538"/>
              </a:spcBef>
              <a:buFontTx/>
              <a:buNone/>
            </a:pPr>
            <a:r>
              <a:rPr lang="en-US" altLang="en-US" sz="1800" i="0" dirty="0">
                <a:solidFill>
                  <a:srgbClr val="FF0000"/>
                </a:solidFill>
                <a:latin typeface="Helvetica" charset="0"/>
                <a:sym typeface="Helvetica" charset="0"/>
              </a:rPr>
              <a:t>Princeton Plasma Physics Laboratory</a:t>
            </a:r>
          </a:p>
          <a:p>
            <a:pPr algn="ctr" eaLnBrk="1" hangingPunct="1">
              <a:lnSpc>
                <a:spcPct val="70000"/>
              </a:lnSpc>
              <a:spcBef>
                <a:spcPts val="538"/>
              </a:spcBef>
              <a:buFontTx/>
              <a:buNone/>
            </a:pPr>
            <a:r>
              <a:rPr lang="en-US" altLang="en-US" sz="1800" i="0" dirty="0">
                <a:solidFill>
                  <a:srgbClr val="FF0000"/>
                </a:solidFill>
                <a:latin typeface="Helvetica" charset="0"/>
                <a:sym typeface="Helvetica" charset="0"/>
              </a:rPr>
              <a:t>NSTX Upgrade Project</a:t>
            </a:r>
          </a:p>
          <a:p>
            <a:pPr algn="ctr" eaLnBrk="1" hangingPunct="1">
              <a:lnSpc>
                <a:spcPct val="70000"/>
              </a:lnSpc>
              <a:buFontTx/>
              <a:buNone/>
            </a:pPr>
            <a:r>
              <a:rPr lang="en-US" altLang="en-US" sz="1800" i="0" dirty="0">
                <a:solidFill>
                  <a:srgbClr val="FF0000"/>
                </a:solidFill>
                <a:latin typeface="Helvetica" charset="0"/>
              </a:rPr>
              <a:t>Office of Science Review</a:t>
            </a:r>
          </a:p>
          <a:p>
            <a:pPr algn="ctr" eaLnBrk="1" hangingPunct="1">
              <a:lnSpc>
                <a:spcPct val="70000"/>
              </a:lnSpc>
              <a:buFontTx/>
              <a:buNone/>
            </a:pPr>
            <a:r>
              <a:rPr lang="en-US" altLang="en-US" sz="1800" i="0" dirty="0">
                <a:solidFill>
                  <a:srgbClr val="FF0000"/>
                </a:solidFill>
                <a:latin typeface="Helvetica" charset="0"/>
              </a:rPr>
              <a:t>LSB B318</a:t>
            </a:r>
          </a:p>
          <a:p>
            <a:pPr algn="ctr" eaLnBrk="1" hangingPunct="1">
              <a:lnSpc>
                <a:spcPct val="70000"/>
              </a:lnSpc>
              <a:buFontTx/>
              <a:buNone/>
            </a:pPr>
            <a:r>
              <a:rPr lang="en-US" altLang="en-US" sz="1800" i="0" dirty="0">
                <a:solidFill>
                  <a:srgbClr val="FF0000"/>
                </a:solidFill>
                <a:latin typeface="Helvetica" charset="0"/>
              </a:rPr>
              <a:t>October 2-3, 2013</a:t>
            </a:r>
          </a:p>
        </p:txBody>
      </p:sp>
      <p:cxnSp>
        <p:nvCxnSpPr>
          <p:cNvPr id="3089" name="Straight Connector 3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90" name="Line 13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3091" name="Straight Connector 3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92" name="Line 13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3093" name="Straight Connector 3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94" name="Line 139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3095" name="Straight Connector 3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96" name="Line 14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3097" name="Straight Connector 3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98" name="Line 14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3099" name="Straight Connector 3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00" name="Line 14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3101" name="Straight Connector 3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02" name="Line 14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3103" name="Straight Connector 3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104" name="Picture 1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05" name="Straight Connector 4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06" name="Line 147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3107" name="Straight Connector 4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25888" name="Text Box 128"/>
          <p:cNvSpPr txBox="1">
            <a:spLocks noChangeArrowheads="1"/>
          </p:cNvSpPr>
          <p:nvPr/>
        </p:nvSpPr>
        <p:spPr bwMode="auto">
          <a:xfrm>
            <a:off x="838200" y="109538"/>
            <a:ext cx="1905000" cy="554037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600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NSTX-U</a:t>
            </a:r>
          </a:p>
        </p:txBody>
      </p:sp>
      <p:cxnSp>
        <p:nvCxnSpPr>
          <p:cNvPr id="3109" name="Straight Connector 4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10" name="Line 14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3111" name="Straight Connector 4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12" name="Rectangle 129"/>
          <p:cNvSpPr>
            <a:spLocks noChangeArrowheads="1"/>
          </p:cNvSpPr>
          <p:nvPr/>
        </p:nvSpPr>
        <p:spPr bwMode="auto">
          <a:xfrm>
            <a:off x="3651250" y="228600"/>
            <a:ext cx="15303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009999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Supported by   </a:t>
            </a:r>
          </a:p>
        </p:txBody>
      </p:sp>
      <p:cxnSp>
        <p:nvCxnSpPr>
          <p:cNvPr id="3113" name="Straight Connector 4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14" name="Line 149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3115" name="Straight Connector 4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16" name="Straight Connector 4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17" name="Straight Connector 5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118" name="Picture 53" descr="ppi224.tmp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828800"/>
            <a:ext cx="1295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19" name="Straight Connector 5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20" name="Text Box 153"/>
          <p:cNvSpPr txBox="1">
            <a:spLocks noChangeArrowheads="1"/>
          </p:cNvSpPr>
          <p:nvPr/>
        </p:nvSpPr>
        <p:spPr bwMode="auto">
          <a:xfrm>
            <a:off x="7669696" y="1651000"/>
            <a:ext cx="129540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b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009999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 dirty="0" err="1">
                <a:solidFill>
                  <a:srgbClr val="FF0000"/>
                </a:solidFill>
              </a:rPr>
              <a:t>Culham</a:t>
            </a:r>
            <a:r>
              <a:rPr lang="en-US" altLang="en-US" sz="900" dirty="0">
                <a:solidFill>
                  <a:srgbClr val="FF0000"/>
                </a:solidFill>
              </a:rPr>
              <a:t> </a:t>
            </a:r>
            <a:r>
              <a:rPr lang="en-US" altLang="en-US" sz="900" dirty="0" err="1">
                <a:solidFill>
                  <a:srgbClr val="FF0000"/>
                </a:solidFill>
              </a:rPr>
              <a:t>Sci</a:t>
            </a:r>
            <a:r>
              <a:rPr lang="en-US" altLang="en-US" sz="900" dirty="0">
                <a:solidFill>
                  <a:srgbClr val="FF0000"/>
                </a:solidFill>
              </a:rPr>
              <a:t> </a:t>
            </a:r>
            <a:r>
              <a:rPr lang="en-US" altLang="en-US" sz="900" dirty="0" err="1">
                <a:solidFill>
                  <a:srgbClr val="FF0000"/>
                </a:solidFill>
              </a:rPr>
              <a:t>Ctr</a:t>
            </a:r>
            <a:endParaRPr lang="en-US" altLang="en-US" sz="900" dirty="0">
              <a:solidFill>
                <a:srgbClr val="FF0000"/>
              </a:solidFill>
            </a:endParaRP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 dirty="0">
                <a:solidFill>
                  <a:srgbClr val="FF0000"/>
                </a:solidFill>
              </a:rPr>
              <a:t>York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 dirty="0">
                <a:solidFill>
                  <a:srgbClr val="FF0000"/>
                </a:solidFill>
              </a:rPr>
              <a:t>Chubu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 dirty="0">
                <a:solidFill>
                  <a:srgbClr val="FF0000"/>
                </a:solidFill>
              </a:rPr>
              <a:t>Fukui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 dirty="0">
                <a:solidFill>
                  <a:srgbClr val="FF0000"/>
                </a:solidFill>
              </a:rPr>
              <a:t>Hiroshima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 dirty="0">
                <a:solidFill>
                  <a:srgbClr val="FF0000"/>
                </a:solidFill>
              </a:rPr>
              <a:t>Hyogo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 dirty="0">
                <a:solidFill>
                  <a:srgbClr val="FF0000"/>
                </a:solidFill>
              </a:rPr>
              <a:t>Kyoto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 dirty="0">
                <a:solidFill>
                  <a:srgbClr val="FF0000"/>
                </a:solidFill>
              </a:rPr>
              <a:t>Kyushu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 dirty="0">
                <a:solidFill>
                  <a:srgbClr val="FF0000"/>
                </a:solidFill>
              </a:rPr>
              <a:t>Kyushu Tokai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 dirty="0">
                <a:solidFill>
                  <a:srgbClr val="FF0000"/>
                </a:solidFill>
              </a:rPr>
              <a:t>NIFS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 dirty="0">
                <a:solidFill>
                  <a:srgbClr val="FF0000"/>
                </a:solidFill>
              </a:rPr>
              <a:t>Niigata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 dirty="0">
                <a:solidFill>
                  <a:srgbClr val="FF0000"/>
                </a:solidFill>
              </a:rPr>
              <a:t>U Tokyo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 dirty="0">
                <a:solidFill>
                  <a:srgbClr val="FF0000"/>
                </a:solidFill>
              </a:rPr>
              <a:t>JAEA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800" dirty="0" err="1">
                <a:solidFill>
                  <a:srgbClr val="FF0000"/>
                </a:solidFill>
              </a:rPr>
              <a:t>Inst</a:t>
            </a:r>
            <a:r>
              <a:rPr lang="en-US" altLang="en-US" sz="800" dirty="0">
                <a:solidFill>
                  <a:srgbClr val="FF0000"/>
                </a:solidFill>
              </a:rPr>
              <a:t> for </a:t>
            </a:r>
            <a:r>
              <a:rPr lang="en-US" altLang="en-US" sz="800" dirty="0" err="1">
                <a:solidFill>
                  <a:srgbClr val="FF0000"/>
                </a:solidFill>
              </a:rPr>
              <a:t>Nucl</a:t>
            </a:r>
            <a:r>
              <a:rPr lang="en-US" altLang="en-US" sz="800" dirty="0">
                <a:solidFill>
                  <a:srgbClr val="FF0000"/>
                </a:solidFill>
              </a:rPr>
              <a:t> Res, Kiev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 dirty="0" err="1">
                <a:solidFill>
                  <a:srgbClr val="FF0000"/>
                </a:solidFill>
              </a:rPr>
              <a:t>Ioffe</a:t>
            </a:r>
            <a:r>
              <a:rPr lang="en-US" altLang="en-US" sz="900" dirty="0">
                <a:solidFill>
                  <a:srgbClr val="FF0000"/>
                </a:solidFill>
              </a:rPr>
              <a:t> </a:t>
            </a:r>
            <a:r>
              <a:rPr lang="en-US" altLang="en-US" sz="900" dirty="0" err="1">
                <a:solidFill>
                  <a:srgbClr val="FF0000"/>
                </a:solidFill>
              </a:rPr>
              <a:t>Inst</a:t>
            </a:r>
            <a:endParaRPr lang="en-US" altLang="en-US" sz="900" dirty="0">
              <a:solidFill>
                <a:srgbClr val="FF0000"/>
              </a:solidFill>
            </a:endParaRP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 dirty="0">
                <a:solidFill>
                  <a:srgbClr val="FF0000"/>
                </a:solidFill>
              </a:rPr>
              <a:t>TRINITI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 dirty="0" err="1">
                <a:solidFill>
                  <a:srgbClr val="FF0000"/>
                </a:solidFill>
              </a:rPr>
              <a:t>Chonbuk</a:t>
            </a:r>
            <a:r>
              <a:rPr lang="en-US" altLang="en-US" sz="900" dirty="0">
                <a:solidFill>
                  <a:srgbClr val="FF0000"/>
                </a:solidFill>
              </a:rPr>
              <a:t> </a:t>
            </a:r>
            <a:r>
              <a:rPr lang="en-US" altLang="en-US" sz="900" dirty="0" err="1">
                <a:solidFill>
                  <a:srgbClr val="FF0000"/>
                </a:solidFill>
              </a:rPr>
              <a:t>Natl</a:t>
            </a:r>
            <a:r>
              <a:rPr lang="en-US" altLang="en-US" sz="900" dirty="0">
                <a:solidFill>
                  <a:srgbClr val="FF0000"/>
                </a:solidFill>
              </a:rPr>
              <a:t>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 dirty="0">
                <a:solidFill>
                  <a:srgbClr val="FF0000"/>
                </a:solidFill>
              </a:rPr>
              <a:t>NFRI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 dirty="0">
                <a:solidFill>
                  <a:srgbClr val="FF0000"/>
                </a:solidFill>
              </a:rPr>
              <a:t>KAIST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 dirty="0">
                <a:solidFill>
                  <a:srgbClr val="FF0000"/>
                </a:solidFill>
              </a:rPr>
              <a:t>POSTECH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 dirty="0">
                <a:solidFill>
                  <a:srgbClr val="FF0000"/>
                </a:solidFill>
              </a:rPr>
              <a:t>Seoul </a:t>
            </a:r>
            <a:r>
              <a:rPr lang="en-US" altLang="en-US" sz="900" dirty="0" err="1">
                <a:solidFill>
                  <a:srgbClr val="FF0000"/>
                </a:solidFill>
              </a:rPr>
              <a:t>Natl</a:t>
            </a:r>
            <a:r>
              <a:rPr lang="en-US" altLang="en-US" sz="900" dirty="0">
                <a:solidFill>
                  <a:srgbClr val="FF0000"/>
                </a:solidFill>
              </a:rPr>
              <a:t>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 dirty="0">
                <a:solidFill>
                  <a:srgbClr val="FF0000"/>
                </a:solidFill>
              </a:rPr>
              <a:t>ASIPP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 dirty="0">
                <a:solidFill>
                  <a:srgbClr val="FF0000"/>
                </a:solidFill>
              </a:rPr>
              <a:t>CIEMAT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 dirty="0">
                <a:solidFill>
                  <a:srgbClr val="FF0000"/>
                </a:solidFill>
              </a:rPr>
              <a:t>FOM </a:t>
            </a:r>
            <a:r>
              <a:rPr lang="en-US" altLang="en-US" sz="900" dirty="0" err="1">
                <a:solidFill>
                  <a:srgbClr val="FF0000"/>
                </a:solidFill>
              </a:rPr>
              <a:t>Inst</a:t>
            </a:r>
            <a:r>
              <a:rPr lang="en-US" altLang="en-US" sz="900" dirty="0">
                <a:solidFill>
                  <a:srgbClr val="FF0000"/>
                </a:solidFill>
              </a:rPr>
              <a:t> DIFFER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 dirty="0">
                <a:solidFill>
                  <a:srgbClr val="FF0000"/>
                </a:solidFill>
              </a:rPr>
              <a:t>ENEA, </a:t>
            </a:r>
            <a:r>
              <a:rPr lang="en-US" altLang="en-US" sz="900" dirty="0" err="1">
                <a:solidFill>
                  <a:srgbClr val="FF0000"/>
                </a:solidFill>
              </a:rPr>
              <a:t>Frascati</a:t>
            </a:r>
            <a:endParaRPr lang="en-US" altLang="en-US" sz="900" dirty="0">
              <a:solidFill>
                <a:srgbClr val="FF0000"/>
              </a:solidFill>
            </a:endParaRP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 dirty="0">
                <a:solidFill>
                  <a:srgbClr val="FF0000"/>
                </a:solidFill>
              </a:rPr>
              <a:t>CEA, Cadarache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 dirty="0">
                <a:solidFill>
                  <a:srgbClr val="FF0000"/>
                </a:solidFill>
              </a:rPr>
              <a:t>IPP, </a:t>
            </a:r>
            <a:r>
              <a:rPr lang="en-US" altLang="en-US" sz="900" dirty="0" err="1">
                <a:solidFill>
                  <a:srgbClr val="FF0000"/>
                </a:solidFill>
              </a:rPr>
              <a:t>Jülich</a:t>
            </a:r>
            <a:endParaRPr lang="en-US" altLang="en-US" sz="900" dirty="0">
              <a:solidFill>
                <a:srgbClr val="FF0000"/>
              </a:solidFill>
            </a:endParaRP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 dirty="0">
                <a:solidFill>
                  <a:srgbClr val="FF0000"/>
                </a:solidFill>
              </a:rPr>
              <a:t>IPP, </a:t>
            </a:r>
            <a:r>
              <a:rPr lang="en-US" altLang="en-US" sz="900" dirty="0" err="1">
                <a:solidFill>
                  <a:srgbClr val="FF0000"/>
                </a:solidFill>
              </a:rPr>
              <a:t>Garching</a:t>
            </a:r>
            <a:endParaRPr lang="en-US" altLang="en-US" sz="900" dirty="0">
              <a:solidFill>
                <a:srgbClr val="FF0000"/>
              </a:solidFill>
            </a:endParaRPr>
          </a:p>
          <a:p>
            <a:pPr algn="r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 dirty="0">
                <a:solidFill>
                  <a:srgbClr val="FF0000"/>
                </a:solidFill>
              </a:rPr>
              <a:t>ASCR, Czech Rep</a:t>
            </a:r>
          </a:p>
        </p:txBody>
      </p:sp>
      <p:cxnSp>
        <p:nvCxnSpPr>
          <p:cNvPr id="3121" name="Straight Connector 5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22" name="Straight Connector 5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23" name="Straight Connector 57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124" name="Picture 3" descr="C:\Users\jmenard\Desktop\Picture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664" y="4076700"/>
            <a:ext cx="3078162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5" name="Picture 48" descr="ppi221.tmp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12954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6" name="Text Box 152"/>
          <p:cNvSpPr txBox="1">
            <a:spLocks noChangeArrowheads="1"/>
          </p:cNvSpPr>
          <p:nvPr/>
        </p:nvSpPr>
        <p:spPr bwMode="auto">
          <a:xfrm>
            <a:off x="152400" y="1524000"/>
            <a:ext cx="12573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009999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Coll of Wm &amp; Mary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Columbia U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CompX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General Atomics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FIU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INL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Johns Hopkins U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LANL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LLNL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Lodestar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MIT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Lehigh U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Nova Photonics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Old Dominion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ORNL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PPPL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Princeton U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Purdue U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SNL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Think Tank, Inc.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UC Davis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UC Irvine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UCLA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UCSD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U Colorado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U Illinois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U Maryland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U Rochester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U Tennessee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U Tulsa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U Washington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U Wisconsin</a:t>
            </a:r>
          </a:p>
          <a:p>
            <a:pPr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X Science LLC</a:t>
            </a:r>
          </a:p>
        </p:txBody>
      </p:sp>
      <p:pic>
        <p:nvPicPr>
          <p:cNvPr id="3127" name="Picture 5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886200"/>
            <a:ext cx="227488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Step 2- Fabrication of Inner TF Bundle</a:t>
            </a:r>
          </a:p>
        </p:txBody>
      </p:sp>
      <p:pic>
        <p:nvPicPr>
          <p:cNvPr id="13315" name="Picture 3" descr="photo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86200"/>
            <a:ext cx="32004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IMG_104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photo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754438"/>
            <a:ext cx="3581400" cy="267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 descr="IMG_105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914400"/>
            <a:ext cx="3759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Box 11"/>
          <p:cNvSpPr txBox="1">
            <a:spLocks noChangeArrowheads="1"/>
          </p:cNvSpPr>
          <p:nvPr/>
        </p:nvSpPr>
        <p:spPr bwMode="auto">
          <a:xfrm>
            <a:off x="314325" y="3240088"/>
            <a:ext cx="4114800" cy="585787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009999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accent2"/>
                </a:solidFill>
                <a:latin typeface="Helvetica" charset="0"/>
              </a:rPr>
              <a:t>Assemble individual conductors into Quadrant mold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Step 3- Fabrication of Inner TF Bundle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763000" cy="1295400"/>
          </a:xfrm>
        </p:spPr>
        <p:txBody>
          <a:bodyPr/>
          <a:lstStyle/>
          <a:p>
            <a:r>
              <a:rPr lang="en-US" altLang="en-US" sz="2000" b="1" dirty="0" smtClean="0">
                <a:ea typeface="ＭＳ Ｐゴシック" pitchFamily="34" charset="-128"/>
              </a:rPr>
              <a:t>The (4) TF Quadrants have been </a:t>
            </a:r>
            <a:r>
              <a:rPr lang="en-US" altLang="en-US" sz="2000" b="1" dirty="0" smtClean="0">
                <a:solidFill>
                  <a:srgbClr val="FF0000"/>
                </a:solidFill>
                <a:ea typeface="ＭＳ Ｐゴシック" pitchFamily="34" charset="-128"/>
              </a:rPr>
              <a:t>successfully</a:t>
            </a:r>
            <a:r>
              <a:rPr lang="en-US" altLang="en-US" sz="2000" b="1" dirty="0" smtClean="0">
                <a:ea typeface="ＭＳ Ｐゴシック" pitchFamily="34" charset="-128"/>
              </a:rPr>
              <a:t> VPI’d and electrically tested </a:t>
            </a:r>
          </a:p>
          <a:p>
            <a:r>
              <a:rPr lang="en-US" altLang="en-US" sz="2000" b="1" dirty="0" smtClean="0">
                <a:ea typeface="ＭＳ Ｐゴシック" pitchFamily="34" charset="-128"/>
              </a:rPr>
              <a:t>Each Quadrant has</a:t>
            </a:r>
            <a:r>
              <a:rPr lang="en-US" altLang="en-US" sz="2000" b="1" dirty="0">
                <a:ea typeface="ＭＳ Ｐゴシック" pitchFamily="34" charset="-128"/>
              </a:rPr>
              <a:t> </a:t>
            </a:r>
            <a:r>
              <a:rPr lang="en-US" altLang="en-US" sz="2000" b="1" dirty="0" smtClean="0">
                <a:ea typeface="ＭＳ Ｐゴシック" pitchFamily="34" charset="-128"/>
              </a:rPr>
              <a:t>9 conductors </a:t>
            </a:r>
          </a:p>
        </p:txBody>
      </p:sp>
      <p:pic>
        <p:nvPicPr>
          <p:cNvPr id="1434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9" y="2590800"/>
            <a:ext cx="4882162" cy="364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991138"/>
            <a:ext cx="3017838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Step 4- Full TF Assembly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119063" y="838200"/>
            <a:ext cx="8763000" cy="5711825"/>
          </a:xfrm>
        </p:spPr>
        <p:txBody>
          <a:bodyPr/>
          <a:lstStyle/>
          <a:p>
            <a:r>
              <a:rPr lang="en-US" altLang="en-US" sz="2000" b="1" dirty="0" smtClean="0">
                <a:ea typeface="ＭＳ Ｐゴシック" pitchFamily="34" charset="-128"/>
              </a:rPr>
              <a:t>The four VPI’s quadrants were then assembled together to complete the full bundle.</a:t>
            </a:r>
          </a:p>
        </p:txBody>
      </p:sp>
      <p:sp>
        <p:nvSpPr>
          <p:cNvPr id="15365" name="Down Arrow 13"/>
          <p:cNvSpPr>
            <a:spLocks noChangeArrowheads="1"/>
          </p:cNvSpPr>
          <p:nvPr/>
        </p:nvSpPr>
        <p:spPr bwMode="auto">
          <a:xfrm rot="10800000">
            <a:off x="8424863" y="3276600"/>
            <a:ext cx="457200" cy="1143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rIns="116994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009999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1822CD"/>
              </a:solidFill>
              <a:latin typeface="Helvetica" charset="0"/>
            </a:endParaRPr>
          </a:p>
        </p:txBody>
      </p:sp>
      <p:cxnSp>
        <p:nvCxnSpPr>
          <p:cNvPr id="15366" name="Straight Arrow Connector 19"/>
          <p:cNvCxnSpPr>
            <a:cxnSpLocks noChangeShapeType="1"/>
          </p:cNvCxnSpPr>
          <p:nvPr/>
        </p:nvCxnSpPr>
        <p:spPr bwMode="auto">
          <a:xfrm rot="5400000">
            <a:off x="2438400" y="2971800"/>
            <a:ext cx="762000" cy="6096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67" name="TextBox 14"/>
          <p:cNvSpPr txBox="1">
            <a:spLocks noChangeArrowheads="1"/>
          </p:cNvSpPr>
          <p:nvPr/>
        </p:nvSpPr>
        <p:spPr bwMode="auto">
          <a:xfrm>
            <a:off x="5321300" y="5802313"/>
            <a:ext cx="3276600" cy="5238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009999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Helvetica" charset="0"/>
              </a:rPr>
              <a:t>Quadrants are ground wrapped with layers of S-2 glass tape</a:t>
            </a:r>
          </a:p>
        </p:txBody>
      </p:sp>
      <p:pic>
        <p:nvPicPr>
          <p:cNvPr id="1536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0" y="1322388"/>
            <a:ext cx="3543300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TextBox 15"/>
          <p:cNvSpPr txBox="1">
            <a:spLocks noChangeArrowheads="1"/>
          </p:cNvSpPr>
          <p:nvPr/>
        </p:nvSpPr>
        <p:spPr bwMode="auto">
          <a:xfrm>
            <a:off x="4637088" y="3195638"/>
            <a:ext cx="3679825" cy="585787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009999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accent2"/>
                </a:solidFill>
                <a:latin typeface="Helvetica" charset="0"/>
              </a:rPr>
              <a:t>The full TF bundle is placed into a mold and VPI’d</a:t>
            </a:r>
          </a:p>
        </p:txBody>
      </p:sp>
      <p:pic>
        <p:nvPicPr>
          <p:cNvPr id="1537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" y="1641475"/>
            <a:ext cx="3244850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3521075"/>
            <a:ext cx="3286125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TextBox 9"/>
          <p:cNvSpPr txBox="1">
            <a:spLocks noChangeArrowheads="1"/>
          </p:cNvSpPr>
          <p:nvPr/>
        </p:nvSpPr>
        <p:spPr bwMode="auto">
          <a:xfrm>
            <a:off x="228600" y="5849938"/>
            <a:ext cx="4408488" cy="584775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009999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accent2"/>
                </a:solidFill>
                <a:latin typeface="Helvetica" charset="0"/>
              </a:rPr>
              <a:t>The quadrants will be assembled  w/ S-2 between layers &amp; pre-insulated  G-10 core</a:t>
            </a:r>
          </a:p>
        </p:txBody>
      </p:sp>
      <p:pic>
        <p:nvPicPr>
          <p:cNvPr id="15373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768725"/>
            <a:ext cx="35687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4" name="TextBox 15"/>
          <p:cNvSpPr txBox="1">
            <a:spLocks noChangeArrowheads="1"/>
          </p:cNvSpPr>
          <p:nvPr/>
        </p:nvSpPr>
        <p:spPr bwMode="auto">
          <a:xfrm>
            <a:off x="4800600" y="5849938"/>
            <a:ext cx="3797300" cy="584200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009999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accent2"/>
                </a:solidFill>
                <a:latin typeface="Helvetica" charset="0"/>
              </a:rPr>
              <a:t>The full TF bundle is Ground wrapped with S-2 glass tape</a:t>
            </a:r>
          </a:p>
        </p:txBody>
      </p:sp>
      <p:sp>
        <p:nvSpPr>
          <p:cNvPr id="15375" name="Right Arrow 12"/>
          <p:cNvSpPr>
            <a:spLocks noChangeArrowheads="1"/>
          </p:cNvSpPr>
          <p:nvPr/>
        </p:nvSpPr>
        <p:spPr bwMode="auto">
          <a:xfrm>
            <a:off x="3989388" y="3848100"/>
            <a:ext cx="1295400" cy="495300"/>
          </a:xfrm>
          <a:prstGeom prst="rightArrow">
            <a:avLst>
              <a:gd name="adj1" fmla="val 50000"/>
              <a:gd name="adj2" fmla="val 49993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rIns="116994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009999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1822CD"/>
              </a:solidFill>
              <a:latin typeface="Helvetica" charset="0"/>
            </a:endParaRPr>
          </a:p>
        </p:txBody>
      </p:sp>
      <p:sp>
        <p:nvSpPr>
          <p:cNvPr id="15376" name="Down Arrow 13"/>
          <p:cNvSpPr>
            <a:spLocks noChangeArrowheads="1"/>
          </p:cNvSpPr>
          <p:nvPr/>
        </p:nvSpPr>
        <p:spPr bwMode="auto">
          <a:xfrm>
            <a:off x="331788" y="2922588"/>
            <a:ext cx="457200" cy="1143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rIns="116994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009999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1822CD"/>
              </a:solidFill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Step 5- Full TF Bundle Assembly</a:t>
            </a:r>
          </a:p>
        </p:txBody>
      </p:sp>
      <p:pic>
        <p:nvPicPr>
          <p:cNvPr id="1638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3643313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5791200"/>
            <a:ext cx="3352800" cy="646331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Full TF Bundle in oven and ready for VPI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4724400" y="5029200"/>
            <a:ext cx="3352800" cy="36933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Full TF Bundle </a:t>
            </a:r>
            <a:r>
              <a:rPr lang="en-US" sz="1800" dirty="0" smtClean="0"/>
              <a:t>after VPI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700" y="1219200"/>
            <a:ext cx="4982599" cy="3721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Step 6- Post VPI</a:t>
            </a:r>
          </a:p>
        </p:txBody>
      </p:sp>
      <p:sp>
        <p:nvSpPr>
          <p:cNvPr id="17411" name="Content Placeholder 4"/>
          <p:cNvSpPr>
            <a:spLocks noGrp="1"/>
          </p:cNvSpPr>
          <p:nvPr>
            <p:ph idx="1"/>
          </p:nvPr>
        </p:nvSpPr>
        <p:spPr>
          <a:xfrm>
            <a:off x="152400" y="838200"/>
            <a:ext cx="6400800" cy="5638800"/>
          </a:xfrm>
        </p:spPr>
        <p:txBody>
          <a:bodyPr/>
          <a:lstStyle/>
          <a:p>
            <a:r>
              <a:rPr lang="en-US" altLang="en-US" sz="2000" b="1" dirty="0" smtClean="0">
                <a:ea typeface="ＭＳ Ｐゴシック" pitchFamily="34" charset="-128"/>
              </a:rPr>
              <a:t>Complete the electrical tests on TF bundle</a:t>
            </a:r>
          </a:p>
          <a:p>
            <a:r>
              <a:rPr lang="en-US" altLang="en-US" sz="2000" b="1" dirty="0" smtClean="0">
                <a:ea typeface="ＭＳ Ｐゴシック" pitchFamily="34" charset="-128"/>
              </a:rPr>
              <a:t>Install the “Aquapour” filler over the TF bundle surface</a:t>
            </a:r>
          </a:p>
          <a:p>
            <a:pPr lvl="1"/>
            <a:r>
              <a:rPr lang="en-US" altLang="en-US" sz="1600" b="1" dirty="0" smtClean="0">
                <a:ea typeface="ＭＳ Ｐゴシック" pitchFamily="34" charset="-128"/>
              </a:rPr>
              <a:t>“Aquapour” is used as a temporary spacer that will be used to maintain 0.100 inch gap between the TF OD and OH ID surfaces.  It is removed post VPI of OH coil</a:t>
            </a:r>
          </a:p>
          <a:p>
            <a:r>
              <a:rPr lang="en-US" altLang="en-US" sz="2000" b="1" dirty="0" smtClean="0">
                <a:ea typeface="ＭＳ Ｐゴシック" pitchFamily="34" charset="-128"/>
              </a:rPr>
              <a:t>Mount TF Bundle into winding station</a:t>
            </a:r>
          </a:p>
          <a:p>
            <a:r>
              <a:rPr lang="en-US" altLang="en-US" sz="2000" b="1" dirty="0" smtClean="0">
                <a:ea typeface="ＭＳ Ｐゴシック" pitchFamily="34" charset="-128"/>
              </a:rPr>
              <a:t>Begin winding operations</a:t>
            </a:r>
          </a:p>
        </p:txBody>
      </p:sp>
      <p:pic>
        <p:nvPicPr>
          <p:cNvPr id="1741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429000"/>
            <a:ext cx="3886200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9" descr="IMG_095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455504"/>
            <a:ext cx="2057400" cy="275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8" descr="P100050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762000"/>
            <a:ext cx="2057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OH Solenoid Preparations</a:t>
            </a:r>
          </a:p>
        </p:txBody>
      </p:sp>
      <p:sp>
        <p:nvSpPr>
          <p:cNvPr id="18435" name="Content Placeholder 4"/>
          <p:cNvSpPr>
            <a:spLocks noGrp="1"/>
          </p:cNvSpPr>
          <p:nvPr>
            <p:ph idx="1"/>
          </p:nvPr>
        </p:nvSpPr>
        <p:spPr>
          <a:xfrm>
            <a:off x="152400" y="990600"/>
            <a:ext cx="8686800" cy="4191000"/>
          </a:xfrm>
        </p:spPr>
        <p:txBody>
          <a:bodyPr/>
          <a:lstStyle/>
          <a:p>
            <a:r>
              <a:rPr lang="en-US" altLang="en-US" b="1" dirty="0" smtClean="0">
                <a:ea typeface="ＭＳ Ｐゴシック" pitchFamily="34" charset="-128"/>
              </a:rPr>
              <a:t>Preparations are underway for winding the OH solenoid</a:t>
            </a:r>
          </a:p>
          <a:p>
            <a:pPr lvl="1"/>
            <a:r>
              <a:rPr lang="en-US" altLang="en-US" b="1" dirty="0" smtClean="0">
                <a:ea typeface="ＭＳ Ｐゴシック" pitchFamily="34" charset="-128"/>
              </a:rPr>
              <a:t>OH conductor has been received, grit-blasted &amp; primed </a:t>
            </a:r>
            <a:r>
              <a:rPr lang="en-US" altLang="en-US" b="1" dirty="0" smtClean="0">
                <a:solidFill>
                  <a:schemeClr val="tx1"/>
                </a:solidFill>
                <a:ea typeface="ＭＳ Ｐゴシック" pitchFamily="34" charset="-128"/>
              </a:rPr>
              <a:t>√</a:t>
            </a:r>
          </a:p>
          <a:p>
            <a:pPr lvl="1"/>
            <a:r>
              <a:rPr lang="en-US" altLang="en-US" b="1" dirty="0" smtClean="0">
                <a:solidFill>
                  <a:schemeClr val="tx1"/>
                </a:solidFill>
                <a:ea typeface="ＭＳ Ｐゴシック" pitchFamily="34" charset="-128"/>
              </a:rPr>
              <a:t>Insulation and epoxy has been received </a:t>
            </a:r>
            <a:r>
              <a:rPr lang="en-US" altLang="en-US" b="1" dirty="0">
                <a:solidFill>
                  <a:schemeClr val="tx1"/>
                </a:solidFill>
                <a:ea typeface="ＭＳ Ｐゴシック" pitchFamily="34" charset="-128"/>
              </a:rPr>
              <a:t>√</a:t>
            </a:r>
            <a:endParaRPr lang="en-US" altLang="en-US" b="1" dirty="0" smtClean="0">
              <a:solidFill>
                <a:schemeClr val="tx1"/>
              </a:solidFill>
              <a:ea typeface="ＭＳ Ｐゴシック" pitchFamily="34" charset="-128"/>
            </a:endParaRPr>
          </a:p>
          <a:p>
            <a:pPr lvl="1"/>
            <a:r>
              <a:rPr lang="en-US" altLang="en-US" b="1" dirty="0" smtClean="0">
                <a:ea typeface="ＭＳ Ｐゴシック" pitchFamily="34" charset="-128"/>
              </a:rPr>
              <a:t>Induction braze station for in line OH braze joints- has being commissioned </a:t>
            </a:r>
            <a:r>
              <a:rPr lang="en-US" altLang="en-US" b="1" dirty="0">
                <a:solidFill>
                  <a:schemeClr val="tx1"/>
                </a:solidFill>
                <a:ea typeface="ＭＳ Ｐゴシック" pitchFamily="34" charset="-128"/>
              </a:rPr>
              <a:t>√</a:t>
            </a:r>
            <a:endParaRPr lang="en-US" altLang="en-US" b="1" dirty="0" smtClean="0">
              <a:solidFill>
                <a:schemeClr val="tx1"/>
              </a:solidFill>
              <a:ea typeface="ＭＳ Ｐゴシック" pitchFamily="34" charset="-128"/>
            </a:endParaRPr>
          </a:p>
          <a:p>
            <a:pPr lvl="1"/>
            <a:r>
              <a:rPr lang="en-US" altLang="en-US" b="1" dirty="0" smtClean="0">
                <a:solidFill>
                  <a:schemeClr val="tx1"/>
                </a:solidFill>
                <a:ea typeface="ＭＳ Ｐゴシック" pitchFamily="34" charset="-128"/>
              </a:rPr>
              <a:t>Pivot -beam (Conductor tension unit &amp; taping machines) has been fabricated </a:t>
            </a:r>
            <a:r>
              <a:rPr lang="en-US" altLang="en-US" b="1" dirty="0">
                <a:solidFill>
                  <a:schemeClr val="tx1"/>
                </a:solidFill>
                <a:ea typeface="ＭＳ Ｐゴシック" pitchFamily="34" charset="-128"/>
              </a:rPr>
              <a:t>√</a:t>
            </a:r>
            <a:endParaRPr lang="en-US" altLang="en-US" b="1" dirty="0" smtClean="0">
              <a:solidFill>
                <a:schemeClr val="tx1"/>
              </a:solidFill>
              <a:ea typeface="ＭＳ Ｐゴシック" pitchFamily="34" charset="-128"/>
            </a:endParaRPr>
          </a:p>
          <a:p>
            <a:pPr lvl="1"/>
            <a:r>
              <a:rPr lang="en-US" altLang="en-US" b="1" dirty="0" smtClean="0">
                <a:ea typeface="ＭＳ Ｐゴシック" pitchFamily="34" charset="-128"/>
              </a:rPr>
              <a:t>OH Mold has been delivered </a:t>
            </a:r>
            <a:r>
              <a:rPr lang="en-US" altLang="en-US" b="1" dirty="0">
                <a:solidFill>
                  <a:schemeClr val="tx1"/>
                </a:solidFill>
                <a:ea typeface="ＭＳ Ｐゴシック" pitchFamily="34" charset="-128"/>
              </a:rPr>
              <a:t>√</a:t>
            </a:r>
            <a:endParaRPr lang="en-US" altLang="en-US" b="1" dirty="0" smtClean="0">
              <a:solidFill>
                <a:schemeClr val="tx1"/>
              </a:solidFill>
              <a:ea typeface="ＭＳ Ｐゴシック" pitchFamily="34" charset="-128"/>
            </a:endParaRPr>
          </a:p>
          <a:p>
            <a:pPr lvl="1"/>
            <a:r>
              <a:rPr lang="en-US" altLang="en-US" b="1" dirty="0" smtClean="0">
                <a:solidFill>
                  <a:schemeClr val="tx1"/>
                </a:solidFill>
                <a:ea typeface="ＭＳ Ｐゴシック" pitchFamily="34" charset="-128"/>
              </a:rPr>
              <a:t>Area is being setup for fabrication </a:t>
            </a:r>
            <a:r>
              <a:rPr lang="en-US" altLang="en-US" b="1" dirty="0">
                <a:solidFill>
                  <a:schemeClr val="tx1"/>
                </a:solidFill>
                <a:ea typeface="ＭＳ Ｐゴシック" pitchFamily="34" charset="-128"/>
              </a:rPr>
              <a:t>√</a:t>
            </a:r>
            <a:endParaRPr lang="en-US" altLang="en-US" b="1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Fabrication of OH Solenoid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304800" y="828675"/>
            <a:ext cx="8763000" cy="838200"/>
          </a:xfrm>
        </p:spPr>
        <p:txBody>
          <a:bodyPr/>
          <a:lstStyle/>
          <a:p>
            <a:r>
              <a:rPr lang="en-US" altLang="en-US" sz="2000" b="1" dirty="0" smtClean="0">
                <a:ea typeface="ＭＳ Ｐゴシック" pitchFamily="34" charset="-128"/>
              </a:rPr>
              <a:t>The OH Solenoid will be wound onto the Inner TF Bundle</a:t>
            </a:r>
          </a:p>
          <a:p>
            <a:r>
              <a:rPr lang="en-US" altLang="en-US" sz="2000" b="1" dirty="0" smtClean="0">
                <a:ea typeface="ＭＳ Ｐゴシック" pitchFamily="34" charset="-128"/>
              </a:rPr>
              <a:t>The CS High Bay area is being reconfigured to wind the OH coil</a:t>
            </a:r>
          </a:p>
        </p:txBody>
      </p:sp>
      <p:pic>
        <p:nvPicPr>
          <p:cNvPr id="19461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66875"/>
            <a:ext cx="6475413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752600"/>
            <a:ext cx="3246438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463" name="Straight Arrow Connector 3"/>
          <p:cNvCxnSpPr>
            <a:cxnSpLocks noChangeShapeType="1"/>
          </p:cNvCxnSpPr>
          <p:nvPr/>
        </p:nvCxnSpPr>
        <p:spPr bwMode="auto">
          <a:xfrm flipH="1">
            <a:off x="1981200" y="2438400"/>
            <a:ext cx="3886200" cy="762000"/>
          </a:xfrm>
          <a:prstGeom prst="straightConnector1">
            <a:avLst/>
          </a:prstGeom>
          <a:noFill/>
          <a:ln w="28575" algn="ctr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9464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086225"/>
            <a:ext cx="3100388" cy="231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465" name="Straight Arrow Connector 5"/>
          <p:cNvCxnSpPr>
            <a:cxnSpLocks noChangeShapeType="1"/>
          </p:cNvCxnSpPr>
          <p:nvPr/>
        </p:nvCxnSpPr>
        <p:spPr bwMode="auto">
          <a:xfrm flipH="1" flipV="1">
            <a:off x="2514600" y="4572000"/>
            <a:ext cx="3352800" cy="457200"/>
          </a:xfrm>
          <a:prstGeom prst="straightConnector1">
            <a:avLst/>
          </a:prstGeom>
          <a:noFill/>
          <a:ln w="28575" algn="ctr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OH/TF Bundle Tooling</a:t>
            </a:r>
          </a:p>
        </p:txBody>
      </p:sp>
      <p:pic>
        <p:nvPicPr>
          <p:cNvPr id="9220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7" t="13293" r="35415" b="13293"/>
          <a:stretch/>
        </p:blipFill>
        <p:spPr bwMode="auto">
          <a:xfrm>
            <a:off x="6858000" y="831572"/>
            <a:ext cx="2037521" cy="503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Box 5"/>
          <p:cNvSpPr txBox="1">
            <a:spLocks noChangeArrowheads="1"/>
          </p:cNvSpPr>
          <p:nvPr/>
        </p:nvSpPr>
        <p:spPr bwMode="auto">
          <a:xfrm>
            <a:off x="192157" y="838199"/>
            <a:ext cx="6248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009999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 i="0" dirty="0">
                <a:latin typeface="Helvetica" charset="0"/>
              </a:rPr>
              <a:t>A new </a:t>
            </a:r>
            <a:r>
              <a:rPr lang="en-US" altLang="en-US" sz="2000" i="0" dirty="0" smtClean="0">
                <a:latin typeface="Helvetica" charset="0"/>
              </a:rPr>
              <a:t>CS “Tilt Fixture” </a:t>
            </a:r>
            <a:r>
              <a:rPr lang="en-US" altLang="en-US" sz="2000" i="0" dirty="0">
                <a:latin typeface="Helvetica" charset="0"/>
              </a:rPr>
              <a:t>has been fabricated by </a:t>
            </a:r>
            <a:r>
              <a:rPr lang="en-US" altLang="en-US" sz="2000" i="0" dirty="0">
                <a:solidFill>
                  <a:srgbClr val="FF0000"/>
                </a:solidFill>
                <a:latin typeface="Helvetica" charset="0"/>
              </a:rPr>
              <a:t>Astro </a:t>
            </a:r>
            <a:r>
              <a:rPr lang="en-US" altLang="en-US" sz="2000" i="0" dirty="0" smtClean="0">
                <a:solidFill>
                  <a:srgbClr val="FF0000"/>
                </a:solidFill>
                <a:latin typeface="Helvetica" charset="0"/>
              </a:rPr>
              <a:t>Machine Works Inc.</a:t>
            </a:r>
            <a:endParaRPr lang="en-US" altLang="en-US" sz="2000" i="0" dirty="0">
              <a:solidFill>
                <a:srgbClr val="FF0000"/>
              </a:solidFill>
              <a:latin typeface="Helvetica" charset="0"/>
            </a:endParaRP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altLang="en-US" i="0" dirty="0">
                <a:solidFill>
                  <a:schemeClr val="tx1"/>
                </a:solidFill>
                <a:latin typeface="Helvetica" charset="0"/>
              </a:rPr>
              <a:t>Fixture will be used for </a:t>
            </a:r>
            <a:r>
              <a:rPr lang="en-US" altLang="en-US" i="0" dirty="0" smtClean="0">
                <a:solidFill>
                  <a:schemeClr val="tx1"/>
                </a:solidFill>
                <a:latin typeface="Helvetica" charset="0"/>
              </a:rPr>
              <a:t>up-righting </a:t>
            </a:r>
            <a:r>
              <a:rPr lang="en-US" altLang="en-US" i="0" dirty="0">
                <a:solidFill>
                  <a:schemeClr val="tx1"/>
                </a:solidFill>
                <a:latin typeface="Helvetica" charset="0"/>
              </a:rPr>
              <a:t>the CS to the vertical position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568" y="2182052"/>
            <a:ext cx="5257800" cy="39271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92" y="4267200"/>
            <a:ext cx="2771539" cy="2070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371600" y="76200"/>
            <a:ext cx="7772400" cy="6096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Tooling- OH Winding Station Pivot Beam</a:t>
            </a:r>
          </a:p>
        </p:txBody>
      </p:sp>
      <p:sp>
        <p:nvSpPr>
          <p:cNvPr id="10254" name="Rectangle 20"/>
          <p:cNvSpPr>
            <a:spLocks noChangeArrowheads="1"/>
          </p:cNvSpPr>
          <p:nvPr/>
        </p:nvSpPr>
        <p:spPr bwMode="auto">
          <a:xfrm>
            <a:off x="6823075" y="2722563"/>
            <a:ext cx="1482725" cy="401637"/>
          </a:xfrm>
          <a:prstGeom prst="rect">
            <a:avLst/>
          </a:prstGeom>
          <a:solidFill>
            <a:schemeClr val="bg1"/>
          </a:solidFill>
          <a:ln w="15875" algn="ctr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009999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 sz="1200">
              <a:solidFill>
                <a:srgbClr val="1822CD"/>
              </a:solidFill>
              <a:latin typeface="Helvetica" charset="0"/>
            </a:endParaRPr>
          </a:p>
        </p:txBody>
      </p:sp>
      <p:cxnSp>
        <p:nvCxnSpPr>
          <p:cNvPr id="10255" name="Straight Connector 22"/>
          <p:cNvCxnSpPr>
            <a:cxnSpLocks noChangeShapeType="1"/>
          </p:cNvCxnSpPr>
          <p:nvPr/>
        </p:nvCxnSpPr>
        <p:spPr bwMode="auto">
          <a:xfrm flipH="1">
            <a:off x="4610100" y="2790825"/>
            <a:ext cx="495300" cy="485775"/>
          </a:xfrm>
          <a:prstGeom prst="line">
            <a:avLst/>
          </a:prstGeom>
          <a:noFill/>
          <a:ln w="5715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56" name="Rectangle 25"/>
          <p:cNvSpPr>
            <a:spLocks noChangeArrowheads="1"/>
          </p:cNvSpPr>
          <p:nvPr/>
        </p:nvSpPr>
        <p:spPr bwMode="auto">
          <a:xfrm>
            <a:off x="1371600" y="4038600"/>
            <a:ext cx="1447800" cy="1676400"/>
          </a:xfrm>
          <a:prstGeom prst="rect">
            <a:avLst/>
          </a:prstGeom>
          <a:solidFill>
            <a:schemeClr val="bg1"/>
          </a:solidFill>
          <a:ln w="15875" algn="ctr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009999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 sz="1200">
              <a:solidFill>
                <a:srgbClr val="1822CD"/>
              </a:solidFill>
              <a:latin typeface="Helvetica" charset="0"/>
            </a:endParaRPr>
          </a:p>
        </p:txBody>
      </p:sp>
      <p:sp>
        <p:nvSpPr>
          <p:cNvPr id="10257" name="Rectangle 26"/>
          <p:cNvSpPr>
            <a:spLocks noChangeArrowheads="1"/>
          </p:cNvSpPr>
          <p:nvPr/>
        </p:nvSpPr>
        <p:spPr bwMode="auto">
          <a:xfrm>
            <a:off x="5410200" y="5853113"/>
            <a:ext cx="685800" cy="471487"/>
          </a:xfrm>
          <a:prstGeom prst="rect">
            <a:avLst/>
          </a:prstGeom>
          <a:solidFill>
            <a:schemeClr val="bg1"/>
          </a:solidFill>
          <a:ln w="15875" algn="ctr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009999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 sz="1200">
              <a:solidFill>
                <a:srgbClr val="1822CD"/>
              </a:solidFill>
              <a:latin typeface="Helvetica" charset="0"/>
            </a:endParaRPr>
          </a:p>
        </p:txBody>
      </p:sp>
      <p:cxnSp>
        <p:nvCxnSpPr>
          <p:cNvPr id="10258" name="Straight Connector 28"/>
          <p:cNvCxnSpPr>
            <a:cxnSpLocks noChangeShapeType="1"/>
          </p:cNvCxnSpPr>
          <p:nvPr/>
        </p:nvCxnSpPr>
        <p:spPr bwMode="auto">
          <a:xfrm flipV="1">
            <a:off x="6400800" y="3033713"/>
            <a:ext cx="498475" cy="928687"/>
          </a:xfrm>
          <a:prstGeom prst="line">
            <a:avLst/>
          </a:prstGeom>
          <a:noFill/>
          <a:ln w="5715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59" name="Straight Connector 30"/>
          <p:cNvCxnSpPr>
            <a:cxnSpLocks noChangeShapeType="1"/>
          </p:cNvCxnSpPr>
          <p:nvPr/>
        </p:nvCxnSpPr>
        <p:spPr bwMode="auto">
          <a:xfrm flipH="1">
            <a:off x="2819400" y="4876800"/>
            <a:ext cx="1295400" cy="228600"/>
          </a:xfrm>
          <a:prstGeom prst="line">
            <a:avLst/>
          </a:prstGeom>
          <a:noFill/>
          <a:ln w="57150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60" name="Straight Connector 32"/>
          <p:cNvCxnSpPr>
            <a:cxnSpLocks noChangeShapeType="1"/>
          </p:cNvCxnSpPr>
          <p:nvPr/>
        </p:nvCxnSpPr>
        <p:spPr bwMode="auto">
          <a:xfrm flipH="1" flipV="1">
            <a:off x="2819400" y="5219700"/>
            <a:ext cx="2209800" cy="342900"/>
          </a:xfrm>
          <a:prstGeom prst="line">
            <a:avLst/>
          </a:prstGeom>
          <a:noFill/>
          <a:ln w="7620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63" name="Rectangle 1"/>
          <p:cNvSpPr>
            <a:spLocks noChangeArrowheads="1"/>
          </p:cNvSpPr>
          <p:nvPr/>
        </p:nvSpPr>
        <p:spPr bwMode="auto">
          <a:xfrm>
            <a:off x="2781300" y="773112"/>
            <a:ext cx="5257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800" i="0" dirty="0">
                <a:solidFill>
                  <a:schemeClr val="tx1"/>
                </a:solidFill>
                <a:ea typeface="ＭＳ Ｐゴシック" pitchFamily="34" charset="-128"/>
              </a:rPr>
              <a:t>OH Winding station complete-manufactured </a:t>
            </a:r>
            <a:r>
              <a:rPr lang="en-US" altLang="en-US" sz="1800" i="0" dirty="0">
                <a:solidFill>
                  <a:srgbClr val="FF0000"/>
                </a:solidFill>
                <a:ea typeface="ＭＳ Ｐゴシック" pitchFamily="34" charset="-128"/>
              </a:rPr>
              <a:t>by PPPL Shops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50825" y="1143000"/>
            <a:ext cx="7596188" cy="5287963"/>
            <a:chOff x="533400" y="1143000"/>
            <a:chExt cx="7596188" cy="5287963"/>
          </a:xfrm>
        </p:grpSpPr>
        <p:pic>
          <p:nvPicPr>
            <p:cNvPr id="1024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143000"/>
              <a:ext cx="7596188" cy="5287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4" name="TextBox 3"/>
            <p:cNvSpPr txBox="1">
              <a:spLocks noChangeArrowheads="1"/>
            </p:cNvSpPr>
            <p:nvPr/>
          </p:nvSpPr>
          <p:spPr bwMode="auto">
            <a:xfrm>
              <a:off x="2394640" y="1158116"/>
              <a:ext cx="1524000" cy="276225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rgbClr val="FF0000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rgbClr val="009999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solidFill>
                    <a:srgbClr val="1822CD"/>
                  </a:solidFill>
                  <a:latin typeface="Helvetica" charset="0"/>
                </a:rPr>
                <a:t>Copper Spools</a:t>
              </a:r>
            </a:p>
          </p:txBody>
        </p:sp>
        <p:sp>
          <p:nvSpPr>
            <p:cNvPr id="10245" name="TextBox 4"/>
            <p:cNvSpPr txBox="1">
              <a:spLocks noChangeArrowheads="1"/>
            </p:cNvSpPr>
            <p:nvPr/>
          </p:nvSpPr>
          <p:spPr bwMode="auto">
            <a:xfrm>
              <a:off x="3810000" y="1828800"/>
              <a:ext cx="1600200" cy="461963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rgbClr val="FF0000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rgbClr val="009999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solidFill>
                    <a:srgbClr val="1822CD"/>
                  </a:solidFill>
                  <a:latin typeface="Helvetica" charset="0"/>
                </a:rPr>
                <a:t>Cut-off saw &amp; Braze Station</a:t>
              </a:r>
            </a:p>
          </p:txBody>
        </p:sp>
        <p:sp>
          <p:nvSpPr>
            <p:cNvPr id="10246" name="TextBox 5"/>
            <p:cNvSpPr txBox="1">
              <a:spLocks noChangeArrowheads="1"/>
            </p:cNvSpPr>
            <p:nvPr/>
          </p:nvSpPr>
          <p:spPr bwMode="auto">
            <a:xfrm>
              <a:off x="4669735" y="2514600"/>
              <a:ext cx="2133600" cy="276225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rgbClr val="FF0000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rgbClr val="009999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solidFill>
                    <a:srgbClr val="1822CD"/>
                  </a:solidFill>
                  <a:latin typeface="Helvetica" charset="0"/>
                </a:rPr>
                <a:t>Hydraulic Tension Unit</a:t>
              </a:r>
            </a:p>
          </p:txBody>
        </p:sp>
        <p:sp>
          <p:nvSpPr>
            <p:cNvPr id="10247" name="TextBox 6"/>
            <p:cNvSpPr txBox="1">
              <a:spLocks noChangeArrowheads="1"/>
            </p:cNvSpPr>
            <p:nvPr/>
          </p:nvSpPr>
          <p:spPr bwMode="auto">
            <a:xfrm>
              <a:off x="6324600" y="5715000"/>
              <a:ext cx="1676400" cy="276225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rgbClr val="FF0000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rgbClr val="009999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solidFill>
                    <a:srgbClr val="1822CD"/>
                  </a:solidFill>
                  <a:latin typeface="Helvetica" charset="0"/>
                </a:rPr>
                <a:t>Dual Taping Heads</a:t>
              </a:r>
            </a:p>
          </p:txBody>
        </p:sp>
        <p:cxnSp>
          <p:nvCxnSpPr>
            <p:cNvPr id="10248" name="Straight Arrow Connector 7"/>
            <p:cNvCxnSpPr>
              <a:cxnSpLocks noChangeShapeType="1"/>
              <a:stCxn id="10246" idx="1"/>
            </p:cNvCxnSpPr>
            <p:nvPr/>
          </p:nvCxnSpPr>
          <p:spPr bwMode="auto">
            <a:xfrm flipH="1">
              <a:off x="3241675" y="2652713"/>
              <a:ext cx="1428060" cy="138112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49" name="Straight Arrow Connector 9"/>
            <p:cNvCxnSpPr>
              <a:cxnSpLocks noChangeShapeType="1"/>
            </p:cNvCxnSpPr>
            <p:nvPr/>
          </p:nvCxnSpPr>
          <p:spPr bwMode="auto">
            <a:xfrm flipH="1">
              <a:off x="3048000" y="1981200"/>
              <a:ext cx="762000" cy="457200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50" name="Straight Arrow Connector 11"/>
            <p:cNvCxnSpPr>
              <a:cxnSpLocks noChangeShapeType="1"/>
            </p:cNvCxnSpPr>
            <p:nvPr/>
          </p:nvCxnSpPr>
          <p:spPr bwMode="auto">
            <a:xfrm flipH="1">
              <a:off x="2209800" y="1419225"/>
              <a:ext cx="533400" cy="333375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51" name="Straight Arrow Connector 13"/>
            <p:cNvCxnSpPr>
              <a:cxnSpLocks noChangeShapeType="1"/>
            </p:cNvCxnSpPr>
            <p:nvPr/>
          </p:nvCxnSpPr>
          <p:spPr bwMode="auto">
            <a:xfrm flipH="1" flipV="1">
              <a:off x="6746875" y="4724400"/>
              <a:ext cx="152400" cy="990600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52" name="Straight Arrow Connector 15"/>
            <p:cNvCxnSpPr>
              <a:cxnSpLocks noChangeShapeType="1"/>
            </p:cNvCxnSpPr>
            <p:nvPr/>
          </p:nvCxnSpPr>
          <p:spPr bwMode="auto">
            <a:xfrm flipH="1" flipV="1">
              <a:off x="6213475" y="4876800"/>
              <a:ext cx="685800" cy="838200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53" name="Straight Arrow Connector 19"/>
            <p:cNvCxnSpPr>
              <a:cxnSpLocks noChangeShapeType="1"/>
            </p:cNvCxnSpPr>
            <p:nvPr/>
          </p:nvCxnSpPr>
          <p:spPr bwMode="auto">
            <a:xfrm>
              <a:off x="6096000" y="2790825"/>
              <a:ext cx="228600" cy="1323975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2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208411"/>
            <a:ext cx="1825832" cy="1364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Straight Connector 3"/>
          <p:cNvCxnSpPr>
            <a:cxnSpLocks noChangeShapeType="1"/>
          </p:cNvCxnSpPr>
          <p:nvPr/>
        </p:nvCxnSpPr>
        <p:spPr bwMode="auto">
          <a:xfrm flipH="1">
            <a:off x="4800842" y="1585912"/>
            <a:ext cx="1941271" cy="395288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0" name="Picture 22" descr="IMG_107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825" y="1170126"/>
            <a:ext cx="19812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Straight Arrow Connector 3"/>
          <p:cNvCxnSpPr>
            <a:cxnSpLocks noChangeShapeType="1"/>
          </p:cNvCxnSpPr>
          <p:nvPr/>
        </p:nvCxnSpPr>
        <p:spPr bwMode="auto">
          <a:xfrm>
            <a:off x="1066800" y="1419225"/>
            <a:ext cx="327025" cy="40957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9"/>
          <a:stretch/>
        </p:blipFill>
        <p:spPr>
          <a:xfrm>
            <a:off x="131901" y="4407695"/>
            <a:ext cx="3276600" cy="20597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7" t="11491" r="15851" b="11893"/>
          <a:stretch>
            <a:fillRect/>
          </a:stretch>
        </p:blipFill>
        <p:spPr bwMode="auto">
          <a:xfrm>
            <a:off x="457200" y="838200"/>
            <a:ext cx="36004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19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487363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ea typeface="ＭＳ Ｐゴシック" pitchFamily="34" charset="-128"/>
              </a:rPr>
              <a:t>OH Solenoid Fabrication- 1</a:t>
            </a:r>
          </a:p>
        </p:txBody>
      </p:sp>
      <p:sp>
        <p:nvSpPr>
          <p:cNvPr id="20485" name="Text Box 21"/>
          <p:cNvSpPr txBox="1">
            <a:spLocks noChangeArrowheads="1"/>
          </p:cNvSpPr>
          <p:nvPr/>
        </p:nvSpPr>
        <p:spPr bwMode="auto">
          <a:xfrm>
            <a:off x="4184374" y="1447800"/>
            <a:ext cx="4572000" cy="3554819"/>
          </a:xfrm>
          <a:prstGeom prst="rect">
            <a:avLst/>
          </a:prstGeom>
          <a:noFill/>
          <a:ln w="47625">
            <a:noFill/>
            <a:miter lim="800000"/>
            <a:headEnd/>
            <a:tailEnd type="none" w="med" len="lg"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009999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285750" indent="-28575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en-US" sz="1800" i="0" dirty="0" smtClean="0"/>
              <a:t>Wind the OH solenoid using approved drawings and procedure   </a:t>
            </a:r>
            <a:r>
              <a:rPr lang="en-US" altLang="en-US" sz="1800" i="0" dirty="0" smtClean="0">
                <a:solidFill>
                  <a:srgbClr val="0000FF"/>
                </a:solidFill>
              </a:rPr>
              <a:t>D-NSTX-IP-3385</a:t>
            </a:r>
          </a:p>
          <a:p>
            <a:pPr marL="285750" indent="-28575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en-US" sz="1800" i="0" dirty="0" smtClean="0"/>
              <a:t>Four layers/ 880 turns/</a:t>
            </a:r>
            <a:r>
              <a:rPr lang="en-US" altLang="en-US" sz="1800" i="0" dirty="0"/>
              <a:t> </a:t>
            </a:r>
            <a:r>
              <a:rPr lang="en-US" altLang="en-US" sz="1800" i="0" dirty="0" smtClean="0"/>
              <a:t>(</a:t>
            </a:r>
            <a:r>
              <a:rPr lang="en-US" altLang="en-US" sz="1800" i="0" dirty="0"/>
              <a:t>2) conductors </a:t>
            </a:r>
            <a:r>
              <a:rPr lang="en-US" altLang="en-US" sz="1800" i="0" dirty="0" smtClean="0"/>
              <a:t>in-hand</a:t>
            </a:r>
          </a:p>
          <a:p>
            <a:pPr marL="285750" indent="-28575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en-US" sz="1800" i="0" dirty="0" smtClean="0"/>
              <a:t>Co-wound turn to turn insulation (Kapton/glass)</a:t>
            </a:r>
          </a:p>
          <a:p>
            <a:pPr marL="285750" indent="-28575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en-US" sz="1800" i="0" dirty="0" smtClean="0"/>
              <a:t>In-line braze joints</a:t>
            </a:r>
          </a:p>
          <a:p>
            <a:pPr marL="285750" indent="-28575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en-US" sz="1800" i="0" dirty="0" smtClean="0"/>
              <a:t>Layer to layer TIG Braze joints</a:t>
            </a:r>
          </a:p>
          <a:p>
            <a:pPr marL="285750" indent="-28575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en-US" sz="1800" i="0" dirty="0" smtClean="0"/>
              <a:t>Tension wound conductor</a:t>
            </a:r>
            <a:endParaRPr lang="en-US" altLang="en-US" sz="1800" i="0" dirty="0"/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7" t="7388" r="12090" b="7648"/>
          <a:stretch>
            <a:fillRect/>
          </a:stretch>
        </p:blipFill>
        <p:spPr bwMode="auto">
          <a:xfrm>
            <a:off x="762000" y="3657600"/>
            <a:ext cx="3581400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General Arrangement</a:t>
            </a:r>
          </a:p>
        </p:txBody>
      </p:sp>
      <p:pic>
        <p:nvPicPr>
          <p:cNvPr id="4100" name="Picture 7" descr="bp-2010-nstx-upgrade-erik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990600"/>
            <a:ext cx="5105400" cy="5249863"/>
          </a:xfrm>
          <a:noFill/>
        </p:spPr>
      </p:pic>
      <p:sp>
        <p:nvSpPr>
          <p:cNvPr id="4101" name="TextBox 4"/>
          <p:cNvSpPr txBox="1">
            <a:spLocks noChangeArrowheads="1"/>
          </p:cNvSpPr>
          <p:nvPr/>
        </p:nvSpPr>
        <p:spPr bwMode="auto">
          <a:xfrm>
            <a:off x="6629400" y="1219200"/>
            <a:ext cx="2209800" cy="58420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accent2"/>
                </a:solidFill>
              </a:rPr>
              <a:t>TF Flex Bus and Support Structure</a:t>
            </a:r>
          </a:p>
        </p:txBody>
      </p:sp>
      <p:cxnSp>
        <p:nvCxnSpPr>
          <p:cNvPr id="4102" name="Straight Arrow Connector 6"/>
          <p:cNvCxnSpPr>
            <a:cxnSpLocks noChangeShapeType="1"/>
            <a:stCxn id="4101" idx="1"/>
          </p:cNvCxnSpPr>
          <p:nvPr/>
        </p:nvCxnSpPr>
        <p:spPr bwMode="auto">
          <a:xfrm rot="10800000" flipV="1">
            <a:off x="5029200" y="1511300"/>
            <a:ext cx="1600200" cy="9271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03" name="Straight Arrow Connector 8"/>
          <p:cNvCxnSpPr>
            <a:cxnSpLocks noChangeShapeType="1"/>
            <a:stCxn id="4101" idx="1"/>
          </p:cNvCxnSpPr>
          <p:nvPr/>
        </p:nvCxnSpPr>
        <p:spPr bwMode="auto">
          <a:xfrm rot="10800000" flipV="1">
            <a:off x="6019800" y="1511300"/>
            <a:ext cx="609600" cy="8509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04" name="TextBox 9"/>
          <p:cNvSpPr txBox="1">
            <a:spLocks noChangeArrowheads="1"/>
          </p:cNvSpPr>
          <p:nvPr/>
        </p:nvSpPr>
        <p:spPr bwMode="auto">
          <a:xfrm>
            <a:off x="152400" y="1981200"/>
            <a:ext cx="1752600" cy="58420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accent2"/>
                </a:solidFill>
              </a:rPr>
              <a:t>Centerstack Assembly</a:t>
            </a:r>
          </a:p>
        </p:txBody>
      </p:sp>
      <p:cxnSp>
        <p:nvCxnSpPr>
          <p:cNvPr id="4105" name="Straight Arrow Connector 11"/>
          <p:cNvCxnSpPr>
            <a:cxnSpLocks noChangeShapeType="1"/>
            <a:stCxn id="4104" idx="3"/>
          </p:cNvCxnSpPr>
          <p:nvPr/>
        </p:nvCxnSpPr>
        <p:spPr bwMode="auto">
          <a:xfrm>
            <a:off x="1905000" y="2273300"/>
            <a:ext cx="1828800" cy="4699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06" name="TextBox 12"/>
          <p:cNvSpPr txBox="1">
            <a:spLocks noChangeArrowheads="1"/>
          </p:cNvSpPr>
          <p:nvPr/>
        </p:nvSpPr>
        <p:spPr bwMode="auto">
          <a:xfrm>
            <a:off x="7162800" y="3352800"/>
            <a:ext cx="1828800" cy="338138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accent2"/>
                </a:solidFill>
              </a:rPr>
              <a:t>Outer TF Coils</a:t>
            </a:r>
          </a:p>
        </p:txBody>
      </p:sp>
      <p:cxnSp>
        <p:nvCxnSpPr>
          <p:cNvPr id="4107" name="Straight Arrow Connector 14"/>
          <p:cNvCxnSpPr>
            <a:cxnSpLocks noChangeShapeType="1"/>
          </p:cNvCxnSpPr>
          <p:nvPr/>
        </p:nvCxnSpPr>
        <p:spPr bwMode="auto">
          <a:xfrm flipH="1">
            <a:off x="6248400" y="3690938"/>
            <a:ext cx="1066800" cy="957262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08" name="Oval 15"/>
          <p:cNvSpPr>
            <a:spLocks noChangeArrowheads="1"/>
          </p:cNvSpPr>
          <p:nvPr/>
        </p:nvSpPr>
        <p:spPr bwMode="auto">
          <a:xfrm>
            <a:off x="2667000" y="1752600"/>
            <a:ext cx="2362200" cy="4419600"/>
          </a:xfrm>
          <a:prstGeom prst="ellips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Ins="116994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9" name="TextBox 16"/>
          <p:cNvSpPr txBox="1">
            <a:spLocks noChangeArrowheads="1"/>
          </p:cNvSpPr>
          <p:nvPr/>
        </p:nvSpPr>
        <p:spPr bwMode="auto">
          <a:xfrm>
            <a:off x="304800" y="3124200"/>
            <a:ext cx="1905000" cy="830263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accent2"/>
                </a:solidFill>
              </a:rPr>
              <a:t>Major Centerstack Components</a:t>
            </a:r>
          </a:p>
        </p:txBody>
      </p:sp>
      <p:cxnSp>
        <p:nvCxnSpPr>
          <p:cNvPr id="4110" name="Straight Arrow Connector 18"/>
          <p:cNvCxnSpPr>
            <a:cxnSpLocks noChangeShapeType="1"/>
          </p:cNvCxnSpPr>
          <p:nvPr/>
        </p:nvCxnSpPr>
        <p:spPr bwMode="auto">
          <a:xfrm>
            <a:off x="1676400" y="3981450"/>
            <a:ext cx="990600" cy="17145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11" name="TextBox 20"/>
          <p:cNvSpPr txBox="1">
            <a:spLocks noChangeArrowheads="1"/>
          </p:cNvSpPr>
          <p:nvPr/>
        </p:nvSpPr>
        <p:spPr bwMode="auto">
          <a:xfrm>
            <a:off x="304800" y="1066800"/>
            <a:ext cx="1371600" cy="58420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chemeClr val="accent2"/>
                </a:solidFill>
              </a:rPr>
              <a:t>Umbrella Structure</a:t>
            </a:r>
          </a:p>
        </p:txBody>
      </p:sp>
      <p:cxnSp>
        <p:nvCxnSpPr>
          <p:cNvPr id="4112" name="Straight Arrow Connector 22"/>
          <p:cNvCxnSpPr>
            <a:cxnSpLocks noChangeShapeType="1"/>
          </p:cNvCxnSpPr>
          <p:nvPr/>
        </p:nvCxnSpPr>
        <p:spPr bwMode="auto">
          <a:xfrm>
            <a:off x="1676400" y="1219200"/>
            <a:ext cx="1447800" cy="762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13" name="TextBox 25"/>
          <p:cNvSpPr txBox="1">
            <a:spLocks noChangeArrowheads="1"/>
          </p:cNvSpPr>
          <p:nvPr/>
        </p:nvSpPr>
        <p:spPr bwMode="auto">
          <a:xfrm>
            <a:off x="152400" y="5410200"/>
            <a:ext cx="1752600" cy="338138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-8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accent2"/>
                </a:solidFill>
              </a:rPr>
              <a:t>Vacuum Vessel</a:t>
            </a:r>
          </a:p>
        </p:txBody>
      </p:sp>
      <p:cxnSp>
        <p:nvCxnSpPr>
          <p:cNvPr id="4114" name="Straight Arrow Connector 27"/>
          <p:cNvCxnSpPr>
            <a:cxnSpLocks noChangeShapeType="1"/>
          </p:cNvCxnSpPr>
          <p:nvPr/>
        </p:nvCxnSpPr>
        <p:spPr bwMode="auto">
          <a:xfrm rot="5400000" flipH="1" flipV="1">
            <a:off x="1295400" y="4495800"/>
            <a:ext cx="990600" cy="8382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8142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53213"/>
            <a:ext cx="762000" cy="152400"/>
          </a:xfrm>
          <a:prstGeom prst="rect">
            <a:avLst/>
          </a:prstGeom>
        </p:spPr>
        <p:txBody>
          <a:bodyPr/>
          <a:lstStyle/>
          <a:p>
            <a:pPr defTabSz="642332">
              <a:defRPr/>
            </a:pPr>
            <a:fld id="{6B4AA0ED-AE2D-4889-AECA-1FD0E3003239}" type="slidenum">
              <a:rPr lang="en-US">
                <a:latin typeface="+mn-lt"/>
                <a:ea typeface="ＭＳ Ｐゴシック" pitchFamily="34" charset="-128"/>
              </a:rPr>
              <a:pPr defTabSz="642332">
                <a:defRPr/>
              </a:pPr>
              <a:t>20</a:t>
            </a:fld>
            <a:endParaRPr lang="en-US" dirty="0">
              <a:latin typeface="+mn-lt"/>
              <a:ea typeface="ＭＳ Ｐゴシック" pitchFamily="34" charset="-128"/>
            </a:endParaRPr>
          </a:p>
        </p:txBody>
      </p:sp>
      <p:pic>
        <p:nvPicPr>
          <p:cNvPr id="15363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3"/>
            <a:ext cx="914400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80188"/>
            <a:ext cx="9144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Rectangle 4"/>
          <p:cNvSpPr>
            <a:spLocks/>
          </p:cNvSpPr>
          <p:nvPr/>
        </p:nvSpPr>
        <p:spPr bwMode="auto">
          <a:xfrm>
            <a:off x="273050" y="6635750"/>
            <a:ext cx="552450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642332">
              <a:spcBef>
                <a:spcPts val="267"/>
              </a:spcBef>
              <a:defRPr/>
            </a:pPr>
            <a:r>
              <a:rPr lang="en-US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charset="0"/>
                <a:ea typeface="ＭＳ Ｐゴシック" pitchFamily="34" charset="-128"/>
                <a:cs typeface="Helvetica" charset="0"/>
                <a:sym typeface="Helvetica" charset="0"/>
              </a:rPr>
              <a:t>NSTX</a:t>
            </a:r>
          </a:p>
        </p:txBody>
      </p:sp>
      <p:sp>
        <p:nvSpPr>
          <p:cNvPr id="15366" name="Rectangle 5"/>
          <p:cNvSpPr>
            <a:spLocks/>
          </p:cNvSpPr>
          <p:nvPr/>
        </p:nvSpPr>
        <p:spPr bwMode="auto">
          <a:xfrm>
            <a:off x="6402388" y="6654800"/>
            <a:ext cx="1990725" cy="12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413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6413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6413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6413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6413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6413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6413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6413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6413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r" eaLnBrk="1" hangingPunct="1"/>
            <a:r>
              <a:rPr lang="en-US" altLang="en-US" sz="800">
                <a:solidFill>
                  <a:srgbClr val="3333CC"/>
                </a:solidFill>
                <a:cs typeface="Arial" pitchFamily="34" charset="0"/>
                <a:sym typeface="Arial" pitchFamily="34" charset="0"/>
              </a:rPr>
              <a:t>April 29, 2010</a:t>
            </a:r>
          </a:p>
        </p:txBody>
      </p:sp>
      <p:sp>
        <p:nvSpPr>
          <p:cNvPr id="15367" name="Rectangle 6"/>
          <p:cNvSpPr>
            <a:spLocks/>
          </p:cNvSpPr>
          <p:nvPr/>
        </p:nvSpPr>
        <p:spPr bwMode="auto">
          <a:xfrm>
            <a:off x="2052638" y="6654800"/>
            <a:ext cx="5046662" cy="12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413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6413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6413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6413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6413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6413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6413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6413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6413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800">
                <a:solidFill>
                  <a:srgbClr val="3333CC"/>
                </a:solidFill>
                <a:cs typeface="Arial" pitchFamily="34" charset="0"/>
                <a:sym typeface="Arial" pitchFamily="34" charset="0"/>
              </a:rPr>
              <a:t>NSTX Center Stack Upgrade Peer Review</a:t>
            </a:r>
          </a:p>
        </p:txBody>
      </p:sp>
      <p:sp>
        <p:nvSpPr>
          <p:cNvPr id="15368" name="Text Box 12"/>
          <p:cNvSpPr txBox="1">
            <a:spLocks noChangeArrowheads="1"/>
          </p:cNvSpPr>
          <p:nvPr/>
        </p:nvSpPr>
        <p:spPr bwMode="auto">
          <a:xfrm>
            <a:off x="990600" y="4495800"/>
            <a:ext cx="4286250" cy="231775"/>
          </a:xfrm>
          <a:prstGeom prst="rect">
            <a:avLst/>
          </a:prstGeom>
          <a:solidFill>
            <a:srgbClr val="FFFFCC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500" dirty="0">
                <a:solidFill>
                  <a:srgbClr val="0000FF"/>
                </a:solidFill>
              </a:rPr>
              <a:t>Layer to layer TIG-Braze joint [Typical]</a:t>
            </a:r>
          </a:p>
        </p:txBody>
      </p:sp>
      <p:sp>
        <p:nvSpPr>
          <p:cNvPr id="14346" name="Text Box 13"/>
          <p:cNvSpPr txBox="1">
            <a:spLocks noChangeArrowheads="1"/>
          </p:cNvSpPr>
          <p:nvPr/>
        </p:nvSpPr>
        <p:spPr bwMode="auto">
          <a:xfrm>
            <a:off x="6172200" y="1725613"/>
            <a:ext cx="2189163" cy="64611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xtLst/>
        </p:spPr>
        <p:txBody>
          <a:bodyPr lIns="0" tIns="0" rIns="0" bIns="0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400" dirty="0" smtClean="0">
                <a:solidFill>
                  <a:srgbClr val="0000FF"/>
                </a:solidFill>
                <a:latin typeface="+mj-lt"/>
              </a:rPr>
              <a:t> OH Cooling fittings- torch brazed to copper conductors</a:t>
            </a:r>
          </a:p>
        </p:txBody>
      </p:sp>
      <p:sp>
        <p:nvSpPr>
          <p:cNvPr id="15370" name="Text Box 15"/>
          <p:cNvSpPr txBox="1">
            <a:spLocks noChangeArrowheads="1"/>
          </p:cNvSpPr>
          <p:nvPr/>
        </p:nvSpPr>
        <p:spPr bwMode="auto">
          <a:xfrm>
            <a:off x="522288" y="4953000"/>
            <a:ext cx="6875462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500">
                <a:solidFill>
                  <a:schemeClr val="accent2"/>
                </a:solidFill>
              </a:rPr>
              <a:t>“TIG-Braze”</a:t>
            </a:r>
          </a:p>
          <a:p>
            <a:pPr lvl="1" eaLnBrk="1" hangingPunct="1">
              <a:spcBef>
                <a:spcPct val="50000"/>
              </a:spcBef>
            </a:pPr>
            <a:r>
              <a:rPr lang="en-US" altLang="en-US" sz="1500">
                <a:solidFill>
                  <a:schemeClr val="tx1"/>
                </a:solidFill>
              </a:rPr>
              <a:t>TIG-Brazing method minimizes annealing of conductors (use Sil-Fos)</a:t>
            </a:r>
          </a:p>
          <a:p>
            <a:pPr lvl="1" eaLnBrk="1" hangingPunct="1">
              <a:spcBef>
                <a:spcPct val="50000"/>
              </a:spcBef>
            </a:pPr>
            <a:r>
              <a:rPr lang="en-US" altLang="en-US" sz="1500">
                <a:solidFill>
                  <a:schemeClr val="tx1"/>
                </a:solidFill>
              </a:rPr>
              <a:t>Provides adequate joint strength</a:t>
            </a:r>
          </a:p>
          <a:p>
            <a:pPr lvl="1" eaLnBrk="1" hangingPunct="1">
              <a:spcBef>
                <a:spcPct val="50000"/>
              </a:spcBef>
            </a:pPr>
            <a:r>
              <a:rPr lang="en-US" altLang="en-US" sz="1500">
                <a:solidFill>
                  <a:schemeClr val="tx1"/>
                </a:solidFill>
              </a:rPr>
              <a:t>Qualified method and procedures used in previous OH solenoids</a:t>
            </a:r>
          </a:p>
        </p:txBody>
      </p:sp>
      <p:sp>
        <p:nvSpPr>
          <p:cNvPr id="15371" name="Rectangle 2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rIns="116967"/>
          <a:lstStyle/>
          <a:p>
            <a:pPr eaLnBrk="1" hangingPunct="1"/>
            <a:r>
              <a:rPr lang="en-US" altLang="en-US" dirty="0" smtClean="0">
                <a:ea typeface="ＭＳ Ｐゴシック" pitchFamily="34" charset="-128"/>
              </a:rPr>
              <a:t>OH Solenoid Fabrication- 2</a:t>
            </a:r>
            <a:endParaRPr lang="en-US" altLang="en-US" dirty="0" smtClean="0"/>
          </a:p>
        </p:txBody>
      </p:sp>
      <p:pic>
        <p:nvPicPr>
          <p:cNvPr id="15372" name="Picture 3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51816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373" name="Straight Arrow Connector 2"/>
          <p:cNvCxnSpPr>
            <a:cxnSpLocks noChangeShapeType="1"/>
          </p:cNvCxnSpPr>
          <p:nvPr/>
        </p:nvCxnSpPr>
        <p:spPr bwMode="auto">
          <a:xfrm flipV="1">
            <a:off x="2362200" y="4038600"/>
            <a:ext cx="762000" cy="4572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4" name="Line 18"/>
          <p:cNvSpPr>
            <a:spLocks noChangeShapeType="1"/>
          </p:cNvSpPr>
          <p:nvPr/>
        </p:nvSpPr>
        <p:spPr bwMode="auto">
          <a:xfrm flipH="1">
            <a:off x="4391025" y="1828800"/>
            <a:ext cx="1781175" cy="10683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15375" name="Straight Arrow Connector 4"/>
          <p:cNvCxnSpPr>
            <a:cxnSpLocks noChangeShapeType="1"/>
            <a:stCxn id="15374" idx="0"/>
          </p:cNvCxnSpPr>
          <p:nvPr/>
        </p:nvCxnSpPr>
        <p:spPr bwMode="auto">
          <a:xfrm flipH="1">
            <a:off x="1905000" y="1828800"/>
            <a:ext cx="4267200" cy="9906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6" name="TextBox 5"/>
          <p:cNvSpPr txBox="1">
            <a:spLocks noChangeArrowheads="1"/>
          </p:cNvSpPr>
          <p:nvPr/>
        </p:nvSpPr>
        <p:spPr bwMode="auto">
          <a:xfrm>
            <a:off x="6172200" y="2971800"/>
            <a:ext cx="2689225" cy="1600438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857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 sz="1400" dirty="0" smtClean="0">
                <a:solidFill>
                  <a:schemeClr val="tx1"/>
                </a:solidFill>
              </a:rPr>
              <a:t>Glass/epoxy laminate </a:t>
            </a:r>
            <a:r>
              <a:rPr lang="en-US" altLang="en-US" sz="1400" dirty="0">
                <a:solidFill>
                  <a:schemeClr val="tx1"/>
                </a:solidFill>
              </a:rPr>
              <a:t>fillers </a:t>
            </a:r>
            <a:r>
              <a:rPr lang="en-US" altLang="en-US" sz="1400" dirty="0">
                <a:solidFill>
                  <a:srgbClr val="0000FF"/>
                </a:solidFill>
              </a:rPr>
              <a:t>between</a:t>
            </a:r>
            <a:r>
              <a:rPr lang="en-US" altLang="en-US" sz="1400" dirty="0">
                <a:solidFill>
                  <a:schemeClr val="tx1"/>
                </a:solidFill>
              </a:rPr>
              <a:t> layers supports turns</a:t>
            </a:r>
          </a:p>
          <a:p>
            <a:pPr eaLnBrk="1" hangingPunct="1">
              <a:buFontTx/>
              <a:buChar char="-"/>
            </a:pPr>
            <a:r>
              <a:rPr lang="en-US" altLang="en-US" sz="1400" dirty="0">
                <a:solidFill>
                  <a:schemeClr val="tx1"/>
                </a:solidFill>
              </a:rPr>
              <a:t>S-2 glass between </a:t>
            </a:r>
            <a:r>
              <a:rPr lang="en-US" altLang="en-US" sz="1400" dirty="0" smtClean="0">
                <a:solidFill>
                  <a:schemeClr val="tx1"/>
                </a:solidFill>
              </a:rPr>
              <a:t>fillers</a:t>
            </a:r>
            <a:endParaRPr lang="en-US" altLang="en-US" sz="1400" dirty="0">
              <a:solidFill>
                <a:schemeClr val="tx1"/>
              </a:solidFill>
            </a:endParaRPr>
          </a:p>
          <a:p>
            <a:pPr eaLnBrk="1" hangingPunct="1">
              <a:buFontTx/>
              <a:buChar char="-"/>
            </a:pPr>
            <a:r>
              <a:rPr lang="en-US" altLang="en-US" sz="1400" dirty="0">
                <a:solidFill>
                  <a:schemeClr val="tx1"/>
                </a:solidFill>
              </a:rPr>
              <a:t>Perforations in </a:t>
            </a:r>
            <a:r>
              <a:rPr lang="en-US" altLang="en-US" sz="1400" dirty="0" smtClean="0">
                <a:solidFill>
                  <a:schemeClr val="tx1"/>
                </a:solidFill>
              </a:rPr>
              <a:t>fillers </a:t>
            </a:r>
            <a:r>
              <a:rPr lang="en-US" altLang="en-US" sz="1400" dirty="0">
                <a:solidFill>
                  <a:schemeClr val="tx1"/>
                </a:solidFill>
              </a:rPr>
              <a:t>will enhance epoxy flow during VPI</a:t>
            </a:r>
          </a:p>
        </p:txBody>
      </p:sp>
      <p:cxnSp>
        <p:nvCxnSpPr>
          <p:cNvPr id="15377" name="Straight Arrow Connector 7"/>
          <p:cNvCxnSpPr>
            <a:cxnSpLocks noChangeShapeType="1"/>
            <a:stCxn id="15376" idx="1"/>
          </p:cNvCxnSpPr>
          <p:nvPr/>
        </p:nvCxnSpPr>
        <p:spPr bwMode="auto">
          <a:xfrm flipH="1" flipV="1">
            <a:off x="3276600" y="3429001"/>
            <a:ext cx="2895600" cy="34301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8" name="Slide Number Placeholder 4"/>
          <p:cNvSpPr txBox="1">
            <a:spLocks/>
          </p:cNvSpPr>
          <p:nvPr/>
        </p:nvSpPr>
        <p:spPr bwMode="auto">
          <a:xfrm>
            <a:off x="8686800" y="6629400"/>
            <a:ext cx="457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fld id="{147F4D90-3B1E-4111-900F-3F28693F74A4}" type="slidenum">
              <a:rPr lang="en-US" altLang="en-US" sz="1000"/>
              <a:pPr eaLnBrk="1" hangingPunct="1"/>
              <a:t>20</a:t>
            </a:fld>
            <a:endParaRPr lang="en-US" altLang="en-US" sz="1000"/>
          </a:p>
        </p:txBody>
      </p:sp>
    </p:spTree>
    <p:extLst>
      <p:ext uri="{BB962C8B-B14F-4D97-AF65-F5344CB8AC3E}">
        <p14:creationId xmlns:p14="http://schemas.microsoft.com/office/powerpoint/2010/main" val="14245790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OH/TF Assembly Fabrication- continued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719680"/>
            <a:ext cx="4855945" cy="4953000"/>
          </a:xfrm>
        </p:spPr>
        <p:txBody>
          <a:bodyPr/>
          <a:lstStyle/>
          <a:p>
            <a:pPr>
              <a:defRPr/>
            </a:pPr>
            <a:r>
              <a:rPr lang="en-US" sz="1800" b="1" dirty="0" smtClean="0"/>
              <a:t>Complete the VPI of OH Solenoid</a:t>
            </a:r>
          </a:p>
          <a:p>
            <a:pPr>
              <a:defRPr/>
            </a:pPr>
            <a:r>
              <a:rPr lang="en-US" sz="1800" b="1" dirty="0" smtClean="0"/>
              <a:t>Remove “Aquapour” filler</a:t>
            </a:r>
          </a:p>
          <a:p>
            <a:pPr>
              <a:defRPr/>
            </a:pPr>
            <a:r>
              <a:rPr lang="en-US" sz="1800" b="1" dirty="0" smtClean="0"/>
              <a:t>Perform final electrical tests on systems</a:t>
            </a:r>
          </a:p>
          <a:p>
            <a:pPr>
              <a:defRPr/>
            </a:pPr>
            <a:r>
              <a:rPr lang="en-US" sz="1800" b="1" dirty="0" smtClean="0"/>
              <a:t>Begin final assembly activities</a:t>
            </a:r>
          </a:p>
          <a:p>
            <a:pPr lvl="1">
              <a:defRPr/>
            </a:pPr>
            <a:r>
              <a:rPr lang="en-US" sz="1800" b="1" dirty="0" smtClean="0"/>
              <a:t>OH ground wall preparations</a:t>
            </a:r>
          </a:p>
          <a:p>
            <a:pPr lvl="1">
              <a:defRPr/>
            </a:pPr>
            <a:r>
              <a:rPr lang="en-US" sz="1800" b="1" dirty="0" smtClean="0"/>
              <a:t>Micro-therm insulation blanket</a:t>
            </a:r>
          </a:p>
          <a:p>
            <a:pPr lvl="1">
              <a:defRPr/>
            </a:pPr>
            <a:r>
              <a:rPr lang="en-US" sz="1800" b="1" dirty="0" smtClean="0"/>
              <a:t>Upper and lower crowns</a:t>
            </a:r>
          </a:p>
          <a:p>
            <a:pPr lvl="1">
              <a:defRPr/>
            </a:pPr>
            <a:r>
              <a:rPr lang="en-US" sz="1800" b="1" dirty="0" smtClean="0"/>
              <a:t>Belleville washer assembly</a:t>
            </a:r>
          </a:p>
          <a:p>
            <a:pPr lvl="1">
              <a:defRPr/>
            </a:pPr>
            <a:r>
              <a:rPr lang="en-US" sz="1800" b="1" dirty="0" smtClean="0"/>
              <a:t>TF fittings completed</a:t>
            </a:r>
          </a:p>
          <a:p>
            <a:pPr>
              <a:defRPr/>
            </a:pPr>
            <a:r>
              <a:rPr lang="en-US" sz="2000" b="1" dirty="0" smtClean="0"/>
              <a:t>Final OH/TF/Casing assembly</a:t>
            </a:r>
          </a:p>
          <a:p>
            <a:pPr marL="0" indent="0">
              <a:buFontTx/>
              <a:buNone/>
              <a:defRPr/>
            </a:pPr>
            <a:endParaRPr lang="en-US" dirty="0" smtClean="0"/>
          </a:p>
        </p:txBody>
      </p:sp>
      <p:grpSp>
        <p:nvGrpSpPr>
          <p:cNvPr id="21509" name="Group 4"/>
          <p:cNvGrpSpPr>
            <a:grpSpLocks/>
          </p:cNvGrpSpPr>
          <p:nvPr/>
        </p:nvGrpSpPr>
        <p:grpSpPr bwMode="auto">
          <a:xfrm>
            <a:off x="6934200" y="927652"/>
            <a:ext cx="1935163" cy="5037138"/>
            <a:chOff x="5303838" y="533400"/>
            <a:chExt cx="2427287" cy="5722938"/>
          </a:xfrm>
        </p:grpSpPr>
        <p:pic>
          <p:nvPicPr>
            <p:cNvPr id="21510" name="Picture 16"/>
            <p:cNvPicPr>
              <a:picLocks noChangeAspect="1" noChangeArrowheads="1"/>
            </p:cNvPicPr>
            <p:nvPr/>
          </p:nvPicPr>
          <p:blipFill>
            <a:blip r:embed="rId2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2" t="19531" r="27090" b="7397"/>
            <a:stretch>
              <a:fillRect/>
            </a:stretch>
          </p:blipFill>
          <p:spPr bwMode="auto">
            <a:xfrm>
              <a:off x="5303838" y="3505200"/>
              <a:ext cx="2427287" cy="2751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1" name="Picture 17"/>
            <p:cNvPicPr>
              <a:picLocks noChangeAspect="1" noChangeArrowheads="1"/>
            </p:cNvPicPr>
            <p:nvPr/>
          </p:nvPicPr>
          <p:blipFill>
            <a:blip r:embed="rId3">
              <a:lum bright="-10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01" t="9784" r="32338" b="17496"/>
            <a:stretch>
              <a:fillRect/>
            </a:stretch>
          </p:blipFill>
          <p:spPr bwMode="auto">
            <a:xfrm>
              <a:off x="5638800" y="533400"/>
              <a:ext cx="1846264" cy="2940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26" descr="IMG_106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945" y="1905000"/>
            <a:ext cx="1936770" cy="258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4038600"/>
            <a:ext cx="4257675" cy="2327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>
            <a:off x="3505200" y="1219200"/>
            <a:ext cx="1143000" cy="76200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Arrow Connector 5"/>
          <p:cNvCxnSpPr/>
          <p:nvPr/>
        </p:nvCxnSpPr>
        <p:spPr bwMode="auto">
          <a:xfrm>
            <a:off x="4648200" y="1295400"/>
            <a:ext cx="533400" cy="60960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1752600"/>
            <a:ext cx="45100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1905000"/>
            <a:ext cx="403383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Box 10"/>
          <p:cNvSpPr txBox="1">
            <a:spLocks noChangeArrowheads="1"/>
          </p:cNvSpPr>
          <p:nvPr/>
        </p:nvSpPr>
        <p:spPr bwMode="auto">
          <a:xfrm>
            <a:off x="4114800" y="2370138"/>
            <a:ext cx="1092200" cy="44926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lIns="27432" tIns="9144" rIns="9144" bIns="9144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400" i="0" dirty="0">
                <a:solidFill>
                  <a:srgbClr val="0000FF"/>
                </a:solidFill>
                <a:latin typeface="Calibri" pitchFamily="34" charset="0"/>
              </a:rPr>
              <a:t>Crown Assembly</a:t>
            </a:r>
          </a:p>
        </p:txBody>
      </p:sp>
      <p:cxnSp>
        <p:nvCxnSpPr>
          <p:cNvPr id="16" name="Straight Arrow Connector 15"/>
          <p:cNvCxnSpPr>
            <a:stCxn id="10244" idx="3"/>
          </p:cNvCxnSpPr>
          <p:nvPr/>
        </p:nvCxnSpPr>
        <p:spPr>
          <a:xfrm>
            <a:off x="5207000" y="2593975"/>
            <a:ext cx="812800" cy="45402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6" name="TextBox 18"/>
          <p:cNvSpPr txBox="1">
            <a:spLocks noChangeArrowheads="1"/>
          </p:cNvSpPr>
          <p:nvPr/>
        </p:nvSpPr>
        <p:spPr bwMode="auto">
          <a:xfrm>
            <a:off x="3886200" y="5080000"/>
            <a:ext cx="1066800" cy="233363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lIns="27432" tIns="9144" rIns="9144" bIns="9144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400" i="0" dirty="0">
                <a:solidFill>
                  <a:srgbClr val="0000FF"/>
                </a:solidFill>
                <a:latin typeface="Calibri" pitchFamily="34" charset="0"/>
              </a:rPr>
              <a:t>TF inner Legs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rot="10800000" flipV="1">
            <a:off x="2743200" y="5196681"/>
            <a:ext cx="1143000" cy="82232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0246" idx="3"/>
          </p:cNvCxnSpPr>
          <p:nvPr/>
        </p:nvCxnSpPr>
        <p:spPr>
          <a:xfrm flipV="1">
            <a:off x="4953000" y="3276600"/>
            <a:ext cx="1066800" cy="192087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9" name="Title 1"/>
          <p:cNvSpPr txBox="1">
            <a:spLocks/>
          </p:cNvSpPr>
          <p:nvPr/>
        </p:nvSpPr>
        <p:spPr bwMode="auto">
          <a:xfrm>
            <a:off x="527049" y="152400"/>
            <a:ext cx="807720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000" i="0" dirty="0" smtClean="0">
                <a:solidFill>
                  <a:schemeClr val="accent2"/>
                </a:solidFill>
              </a:rPr>
              <a:t>Final Assembly Tasks</a:t>
            </a:r>
            <a:endParaRPr lang="en-US" altLang="en-US" sz="2000" i="0" dirty="0">
              <a:solidFill>
                <a:schemeClr val="accent2"/>
              </a:solidFill>
            </a:endParaRPr>
          </a:p>
        </p:txBody>
      </p:sp>
      <p:sp>
        <p:nvSpPr>
          <p:cNvPr id="10250" name="TextBox 3"/>
          <p:cNvSpPr txBox="1">
            <a:spLocks noChangeArrowheads="1"/>
          </p:cNvSpPr>
          <p:nvPr/>
        </p:nvSpPr>
        <p:spPr bwMode="auto">
          <a:xfrm>
            <a:off x="4824067" y="717550"/>
            <a:ext cx="4241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600" dirty="0" smtClean="0">
                <a:solidFill>
                  <a:schemeClr val="accent2"/>
                </a:solidFill>
              </a:rPr>
              <a:t>Purpose</a:t>
            </a:r>
            <a:r>
              <a:rPr lang="en-US" altLang="en-US" sz="1600" dirty="0">
                <a:solidFill>
                  <a:schemeClr val="accent2"/>
                </a:solidFill>
              </a:rPr>
              <a:t> </a:t>
            </a:r>
            <a:r>
              <a:rPr lang="en-US" altLang="en-US" sz="1600" dirty="0" smtClean="0">
                <a:solidFill>
                  <a:schemeClr val="accent2"/>
                </a:solidFill>
              </a:rPr>
              <a:t>of Crowns: </a:t>
            </a:r>
            <a:r>
              <a:rPr lang="en-US" altLang="en-US" sz="1600" dirty="0">
                <a:solidFill>
                  <a:schemeClr val="tx1"/>
                </a:solidFill>
              </a:rPr>
              <a:t>L</a:t>
            </a:r>
            <a:r>
              <a:rPr lang="en-US" altLang="en-US" sz="1600" dirty="0" smtClean="0">
                <a:solidFill>
                  <a:schemeClr val="tx1"/>
                </a:solidFill>
              </a:rPr>
              <a:t>ock </a:t>
            </a:r>
            <a:r>
              <a:rPr lang="en-US" altLang="en-US" sz="1600" dirty="0">
                <a:solidFill>
                  <a:schemeClr val="tx1"/>
                </a:solidFill>
              </a:rPr>
              <a:t>conductors together &amp;  help transfer load from TF bundle through lid structure to umbrella </a:t>
            </a:r>
          </a:p>
        </p:txBody>
      </p:sp>
      <p:sp>
        <p:nvSpPr>
          <p:cNvPr id="10251" name="TextBox 6"/>
          <p:cNvSpPr txBox="1">
            <a:spLocks noChangeArrowheads="1"/>
          </p:cNvSpPr>
          <p:nvPr/>
        </p:nvSpPr>
        <p:spPr bwMode="auto">
          <a:xfrm>
            <a:off x="143288" y="717550"/>
            <a:ext cx="4276312" cy="52322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400" i="0" dirty="0">
                <a:solidFill>
                  <a:srgbClr val="0000FF"/>
                </a:solidFill>
              </a:rPr>
              <a:t>Kapton/G-10 Flash shields between adjacent joint </a:t>
            </a:r>
            <a:r>
              <a:rPr lang="en-US" altLang="en-US" sz="1400" i="0" dirty="0" smtClean="0">
                <a:solidFill>
                  <a:srgbClr val="0000FF"/>
                </a:solidFill>
              </a:rPr>
              <a:t>areas (after CS case is installed)</a:t>
            </a:r>
            <a:endParaRPr lang="en-US" altLang="en-US" sz="1400" i="0" dirty="0">
              <a:solidFill>
                <a:srgbClr val="0000FF"/>
              </a:solidFill>
            </a:endParaRPr>
          </a:p>
        </p:txBody>
      </p:sp>
      <p:cxnSp>
        <p:nvCxnSpPr>
          <p:cNvPr id="10252" name="Straight Arrow Connector 10"/>
          <p:cNvCxnSpPr>
            <a:cxnSpLocks noChangeShapeType="1"/>
          </p:cNvCxnSpPr>
          <p:nvPr/>
        </p:nvCxnSpPr>
        <p:spPr bwMode="auto">
          <a:xfrm>
            <a:off x="815285" y="1240770"/>
            <a:ext cx="307975" cy="157863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53" name="Slide Number Placeholder 4"/>
          <p:cNvSpPr txBox="1">
            <a:spLocks/>
          </p:cNvSpPr>
          <p:nvPr/>
        </p:nvSpPr>
        <p:spPr bwMode="auto">
          <a:xfrm>
            <a:off x="8686800" y="6629400"/>
            <a:ext cx="457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1000" dirty="0"/>
          </a:p>
        </p:txBody>
      </p:sp>
      <p:sp>
        <p:nvSpPr>
          <p:cNvPr id="10254" name="TextBox 17"/>
          <p:cNvSpPr txBox="1">
            <a:spLocks noChangeArrowheads="1"/>
          </p:cNvSpPr>
          <p:nvPr/>
        </p:nvSpPr>
        <p:spPr bwMode="auto">
          <a:xfrm>
            <a:off x="2670313" y="1357266"/>
            <a:ext cx="2123937" cy="30777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400" i="0" dirty="0">
                <a:solidFill>
                  <a:srgbClr val="0000FF"/>
                </a:solidFill>
              </a:rPr>
              <a:t>Cooling connections</a:t>
            </a:r>
          </a:p>
        </p:txBody>
      </p:sp>
      <p:cxnSp>
        <p:nvCxnSpPr>
          <p:cNvPr id="10255" name="Straight Arrow Connector 20"/>
          <p:cNvCxnSpPr>
            <a:cxnSpLocks noChangeShapeType="1"/>
          </p:cNvCxnSpPr>
          <p:nvPr/>
        </p:nvCxnSpPr>
        <p:spPr bwMode="auto">
          <a:xfrm flipH="1">
            <a:off x="2667001" y="1665043"/>
            <a:ext cx="647698" cy="54475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4565649" y="5715000"/>
            <a:ext cx="2277269" cy="23391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lIns="27432" tIns="9144" rIns="9144" bIns="9144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400" i="0" dirty="0" smtClean="0">
                <a:solidFill>
                  <a:srgbClr val="0000FF"/>
                </a:solidFill>
                <a:latin typeface="Calibri" pitchFamily="34" charset="0"/>
              </a:rPr>
              <a:t>Belleville Washer </a:t>
            </a:r>
            <a:r>
              <a:rPr lang="en-US" altLang="en-US" sz="1400" i="0" dirty="0">
                <a:solidFill>
                  <a:srgbClr val="0000FF"/>
                </a:solidFill>
                <a:latin typeface="Calibri" pitchFamily="34" charset="0"/>
              </a:rPr>
              <a:t>Assembly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5880100" y="4754562"/>
            <a:ext cx="1066800" cy="96043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92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079723"/>
            <a:ext cx="3035300" cy="2883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4"/>
          <p:cNvSpPr txBox="1">
            <a:spLocks noChangeArrowheads="1"/>
          </p:cNvSpPr>
          <p:nvPr/>
        </p:nvSpPr>
        <p:spPr bwMode="auto">
          <a:xfrm>
            <a:off x="5880652" y="4628736"/>
            <a:ext cx="1887538" cy="29527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lIns="27432" tIns="9144" rIns="9144" bIns="9144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latin typeface="Calibri" pitchFamily="34" charset="0"/>
              </a:rPr>
              <a:t>Laminate Crown</a:t>
            </a:r>
          </a:p>
        </p:txBody>
      </p:sp>
      <p:sp>
        <p:nvSpPr>
          <p:cNvPr id="11268" name="TextBox 1"/>
          <p:cNvSpPr txBox="1">
            <a:spLocks noChangeArrowheads="1"/>
          </p:cNvSpPr>
          <p:nvPr/>
        </p:nvSpPr>
        <p:spPr bwMode="auto">
          <a:xfrm>
            <a:off x="6172200" y="1360794"/>
            <a:ext cx="2743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accent2"/>
                </a:solidFill>
              </a:rPr>
              <a:t>Epoxy/S-2 glass construction circumferentially wound (jelly-roll)</a:t>
            </a:r>
          </a:p>
        </p:txBody>
      </p:sp>
      <p:sp>
        <p:nvSpPr>
          <p:cNvPr id="11269" name="Title 1"/>
          <p:cNvSpPr txBox="1">
            <a:spLocks/>
          </p:cNvSpPr>
          <p:nvPr/>
        </p:nvSpPr>
        <p:spPr bwMode="auto">
          <a:xfrm>
            <a:off x="527050" y="228600"/>
            <a:ext cx="807720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i="0">
                <a:solidFill>
                  <a:schemeClr val="accent2"/>
                </a:solidFill>
              </a:rPr>
              <a:t>Upper &amp; Lower Crown Assemblies-cont’d</a:t>
            </a:r>
          </a:p>
        </p:txBody>
      </p:sp>
      <p:pic>
        <p:nvPicPr>
          <p:cNvPr id="11270" name="Picture 11" descr="bp-dan-tf-upgra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91632"/>
            <a:ext cx="4729163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Box 12"/>
          <p:cNvSpPr txBox="1">
            <a:spLocks noChangeArrowheads="1"/>
          </p:cNvSpPr>
          <p:nvPr/>
        </p:nvSpPr>
        <p:spPr bwMode="auto">
          <a:xfrm>
            <a:off x="560180" y="6116638"/>
            <a:ext cx="3581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Pinned to Inner TF Conductors 316 SS</a:t>
            </a:r>
          </a:p>
        </p:txBody>
      </p:sp>
      <p:cxnSp>
        <p:nvCxnSpPr>
          <p:cNvPr id="11272" name="Straight Arrow Connector 13"/>
          <p:cNvCxnSpPr>
            <a:cxnSpLocks noChangeShapeType="1"/>
            <a:stCxn id="11271" idx="3"/>
          </p:cNvCxnSpPr>
          <p:nvPr/>
        </p:nvCxnSpPr>
        <p:spPr bwMode="auto">
          <a:xfrm flipH="1" flipV="1">
            <a:off x="2800143" y="4114800"/>
            <a:ext cx="1341437" cy="2139951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74" name="Straight Connector 11"/>
          <p:cNvCxnSpPr>
            <a:cxnSpLocks noChangeShapeType="1"/>
          </p:cNvCxnSpPr>
          <p:nvPr/>
        </p:nvCxnSpPr>
        <p:spPr bwMode="auto">
          <a:xfrm rot="10800000">
            <a:off x="3550458" y="6254474"/>
            <a:ext cx="1371600" cy="0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134631"/>
            <a:ext cx="3581400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458" y="793750"/>
            <a:ext cx="2621742" cy="19582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24600" y="1015616"/>
            <a:ext cx="257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0" dirty="0" smtClean="0">
                <a:solidFill>
                  <a:schemeClr val="tx1"/>
                </a:solidFill>
              </a:rPr>
              <a:t>Fabricate in house</a:t>
            </a:r>
            <a:endParaRPr lang="en-US" sz="1800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27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Centerstack Casing</a:t>
            </a:r>
          </a:p>
        </p:txBody>
      </p:sp>
      <p:sp>
        <p:nvSpPr>
          <p:cNvPr id="22531" name="Content Placeholder 4"/>
          <p:cNvSpPr>
            <a:spLocks noGrp="1"/>
          </p:cNvSpPr>
          <p:nvPr>
            <p:ph idx="1"/>
          </p:nvPr>
        </p:nvSpPr>
        <p:spPr>
          <a:xfrm>
            <a:off x="152400" y="838200"/>
            <a:ext cx="4267200" cy="2057400"/>
          </a:xfrm>
        </p:spPr>
        <p:txBody>
          <a:bodyPr/>
          <a:lstStyle/>
          <a:p>
            <a:r>
              <a:rPr lang="en-US" altLang="en-US" sz="2000" b="1" dirty="0" smtClean="0">
                <a:ea typeface="ＭＳ Ｐゴシック" pitchFamily="34" charset="-128"/>
              </a:rPr>
              <a:t>The Centerstack Inconel casing has been manufactured by </a:t>
            </a:r>
            <a:r>
              <a:rPr lang="en-US" altLang="en-US" sz="2000" b="1" dirty="0" smtClean="0">
                <a:solidFill>
                  <a:srgbClr val="FF0000"/>
                </a:solidFill>
                <a:ea typeface="ＭＳ Ｐゴシック" pitchFamily="34" charset="-128"/>
              </a:rPr>
              <a:t>Martinez &amp; Turek located in California.</a:t>
            </a:r>
          </a:p>
          <a:p>
            <a:r>
              <a:rPr lang="en-US" altLang="en-US" sz="2000" b="1" dirty="0" smtClean="0">
                <a:ea typeface="ＭＳ Ｐゴシック" pitchFamily="34" charset="-128"/>
              </a:rPr>
              <a:t>Inconel studs for supporting the PFC’s have been installed</a:t>
            </a:r>
          </a:p>
        </p:txBody>
      </p:sp>
      <p:pic>
        <p:nvPicPr>
          <p:cNvPr id="22532" name="Picture 5" descr="20121207_1552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3048000"/>
            <a:ext cx="3952875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060450"/>
            <a:ext cx="387032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Centerstack Casing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458200" cy="762000"/>
          </a:xfrm>
        </p:spPr>
        <p:txBody>
          <a:bodyPr/>
          <a:lstStyle/>
          <a:p>
            <a:r>
              <a:rPr lang="en-US" altLang="en-US" sz="2000" b="1" dirty="0" smtClean="0">
                <a:ea typeface="ＭＳ Ｐゴシック" pitchFamily="34" charset="-128"/>
              </a:rPr>
              <a:t>Once the Inner PF1B coils have been installed, the PFC tiles and diagnostics will be mounted.</a:t>
            </a:r>
          </a:p>
        </p:txBody>
      </p:sp>
      <p:grpSp>
        <p:nvGrpSpPr>
          <p:cNvPr id="23556" name="Group 27"/>
          <p:cNvGrpSpPr>
            <a:grpSpLocks/>
          </p:cNvGrpSpPr>
          <p:nvPr/>
        </p:nvGrpSpPr>
        <p:grpSpPr bwMode="auto">
          <a:xfrm>
            <a:off x="1066800" y="1618077"/>
            <a:ext cx="3200400" cy="4278313"/>
            <a:chOff x="152400" y="1981200"/>
            <a:chExt cx="3200400" cy="4278313"/>
          </a:xfrm>
        </p:grpSpPr>
        <p:pic>
          <p:nvPicPr>
            <p:cNvPr id="23559" name="Picture 2"/>
            <p:cNvPicPr>
              <a:picLocks noChangeAspect="1" noChangeArrowheads="1"/>
            </p:cNvPicPr>
            <p:nvPr/>
          </p:nvPicPr>
          <p:blipFill>
            <a:blip r:embed="rId2">
              <a:lum bright="-1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981200"/>
              <a:ext cx="3200400" cy="4278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3560" name="Straight Arrow Connector 8"/>
            <p:cNvCxnSpPr>
              <a:cxnSpLocks noChangeShapeType="1"/>
            </p:cNvCxnSpPr>
            <p:nvPr/>
          </p:nvCxnSpPr>
          <p:spPr bwMode="auto">
            <a:xfrm rot="5400000">
              <a:off x="794" y="4007919"/>
              <a:ext cx="762000" cy="1588"/>
            </a:xfrm>
            <a:prstGeom prst="straightConnector1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56"/>
          <a:stretch>
            <a:fillRect/>
          </a:stretch>
        </p:blipFill>
        <p:spPr bwMode="auto">
          <a:xfrm>
            <a:off x="5257800" y="1608138"/>
            <a:ext cx="3551238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67" t="3400" r="6667" b="56306"/>
          <a:stretch>
            <a:fillRect/>
          </a:stretch>
        </p:blipFill>
        <p:spPr bwMode="auto">
          <a:xfrm>
            <a:off x="5029200" y="4576763"/>
            <a:ext cx="320040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2200" y="3339548"/>
            <a:ext cx="685800" cy="276999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PF1B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267200" y="3991987"/>
            <a:ext cx="1795670" cy="58477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Plasma Facing Component tiles</a:t>
            </a:r>
            <a:endParaRPr lang="en-US" sz="1600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6019800" y="3048000"/>
            <a:ext cx="762000" cy="10668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>
            <a:off x="6019800" y="4114800"/>
            <a:ext cx="914400" cy="10668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Inner PF Coils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763000" cy="4953000"/>
          </a:xfrm>
        </p:spPr>
        <p:txBody>
          <a:bodyPr/>
          <a:lstStyle/>
          <a:p>
            <a:r>
              <a:rPr lang="en-US" altLang="en-US" sz="2000" b="1" dirty="0" smtClean="0">
                <a:ea typeface="ＭＳ Ｐゴシック" pitchFamily="34" charset="-128"/>
              </a:rPr>
              <a:t>Contract for fabricating the Inner PF coils has been awarded to </a:t>
            </a:r>
            <a:r>
              <a:rPr lang="en-US" altLang="en-US" sz="2000" b="1" dirty="0" smtClean="0">
                <a:solidFill>
                  <a:srgbClr val="FF0000"/>
                </a:solidFill>
                <a:ea typeface="ＭＳ Ｐゴシック" pitchFamily="34" charset="-128"/>
              </a:rPr>
              <a:t>Everson-Tesla Inc. (Nazareth, Pa)</a:t>
            </a:r>
          </a:p>
          <a:p>
            <a:r>
              <a:rPr lang="en-US" altLang="en-US" sz="2000" b="1" dirty="0" smtClean="0">
                <a:ea typeface="ＭＳ Ｐゴシック" pitchFamily="34" charset="-128"/>
              </a:rPr>
              <a:t>A delay due to problems with their sub-contractor for fabricating the coil support structures (winding forms) has cause several months of delay.</a:t>
            </a:r>
          </a:p>
          <a:p>
            <a:r>
              <a:rPr lang="en-US" altLang="en-US" sz="2000" b="1" dirty="0" smtClean="0">
                <a:ea typeface="ＭＳ Ｐゴシック" pitchFamily="34" charset="-128"/>
              </a:rPr>
              <a:t>Everson-Tesla has since fired their contractor and has contracted with another with better results.</a:t>
            </a:r>
          </a:p>
          <a:p>
            <a:r>
              <a:rPr lang="en-US" altLang="en-US" sz="2000" b="1" dirty="0" smtClean="0">
                <a:ea typeface="ＭＳ Ｐゴシック" pitchFamily="34" charset="-128"/>
              </a:rPr>
              <a:t>The first Inner PF coil is now scheduled for delivery in November.</a:t>
            </a:r>
          </a:p>
          <a:p>
            <a:r>
              <a:rPr lang="en-US" altLang="en-US" sz="2000" b="1" i="1" dirty="0" smtClean="0">
                <a:solidFill>
                  <a:srgbClr val="FF0000"/>
                </a:solidFill>
                <a:ea typeface="ＭＳ Ｐゴシック" pitchFamily="34" charset="-128"/>
              </a:rPr>
              <a:t>Late delivery has no impact on critical path schedule</a:t>
            </a:r>
          </a:p>
        </p:txBody>
      </p:sp>
      <p:pic>
        <p:nvPicPr>
          <p:cNvPr id="24580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87" y="4187825"/>
            <a:ext cx="1476375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801" y="4377532"/>
            <a:ext cx="1795462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13" y="4377532"/>
            <a:ext cx="2116138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75919" y="5850065"/>
            <a:ext cx="754340" cy="338554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PF1B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531661" y="5979433"/>
            <a:ext cx="754340" cy="338554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PF1A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934200" y="5851033"/>
            <a:ext cx="754340" cy="338554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PF1C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Miscellaneous Procurements</a:t>
            </a:r>
          </a:p>
        </p:txBody>
      </p:sp>
      <p:sp>
        <p:nvSpPr>
          <p:cNvPr id="25603" name="Content Placeholder 5"/>
          <p:cNvSpPr>
            <a:spLocks noGrp="1"/>
          </p:cNvSpPr>
          <p:nvPr>
            <p:ph idx="1"/>
          </p:nvPr>
        </p:nvSpPr>
        <p:spPr>
          <a:xfrm>
            <a:off x="152400" y="914400"/>
            <a:ext cx="8650288" cy="2259634"/>
          </a:xfrm>
        </p:spPr>
        <p:txBody>
          <a:bodyPr/>
          <a:lstStyle/>
          <a:p>
            <a:r>
              <a:rPr lang="en-US" altLang="en-US" sz="2000" b="1" dirty="0" smtClean="0">
                <a:ea typeface="ＭＳ Ｐゴシック" pitchFamily="34" charset="-128"/>
              </a:rPr>
              <a:t>TF flex buss has been completed by </a:t>
            </a:r>
            <a:r>
              <a:rPr lang="en-US" altLang="en-US" sz="2000" b="1" dirty="0" smtClean="0">
                <a:solidFill>
                  <a:srgbClr val="FF0000"/>
                </a:solidFill>
                <a:ea typeface="ＭＳ Ｐゴシック" pitchFamily="34" charset="-128"/>
              </a:rPr>
              <a:t>Zenox Corp.</a:t>
            </a:r>
          </a:p>
          <a:p>
            <a:r>
              <a:rPr lang="en-US" altLang="en-US" sz="2000" b="1" dirty="0" smtClean="0">
                <a:ea typeface="ＭＳ Ｐゴシック" pitchFamily="34" charset="-128"/>
              </a:rPr>
              <a:t>Super nuts and hardware have been delivered</a:t>
            </a:r>
          </a:p>
          <a:p>
            <a:r>
              <a:rPr lang="en-US" altLang="en-US" sz="2000" b="1" dirty="0" smtClean="0">
                <a:ea typeface="ＭＳ Ｐゴシック" pitchFamily="34" charset="-128"/>
              </a:rPr>
              <a:t>Outer TF Lead extensions are in procurement- </a:t>
            </a:r>
          </a:p>
          <a:p>
            <a:pPr lvl="1"/>
            <a:r>
              <a:rPr lang="en-US" altLang="en-US" sz="1600" b="1" dirty="0" smtClean="0">
                <a:ea typeface="ＭＳ Ｐゴシック" pitchFamily="34" charset="-128"/>
              </a:rPr>
              <a:t>A development program was needed to finalize the method for joining these components.</a:t>
            </a:r>
          </a:p>
          <a:p>
            <a:pPr lvl="1"/>
            <a:r>
              <a:rPr lang="en-US" altLang="en-US" sz="1600" b="1" dirty="0" smtClean="0">
                <a:ea typeface="ＭＳ Ｐゴシック" pitchFamily="34" charset="-128"/>
              </a:rPr>
              <a:t>E-beam welding was selected with best results</a:t>
            </a:r>
          </a:p>
        </p:txBody>
      </p:sp>
      <p:pic>
        <p:nvPicPr>
          <p:cNvPr id="25604" name="Picture 2" descr="L:\DCIM\103CANON\IMG_60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3" b="10526"/>
          <a:stretch>
            <a:fillRect/>
          </a:stretch>
        </p:blipFill>
        <p:spPr bwMode="auto">
          <a:xfrm>
            <a:off x="457200" y="3174034"/>
            <a:ext cx="2854325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4"/>
          <a:stretch>
            <a:fillRect/>
          </a:stretch>
        </p:blipFill>
        <p:spPr bwMode="auto">
          <a:xfrm>
            <a:off x="5867400" y="2514600"/>
            <a:ext cx="1868488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9" descr="C:\Users\pheitzen\Pictures\product-home-001-nu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4437684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239000" y="2721665"/>
            <a:ext cx="1447800" cy="27622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MT Torque-nut™</a:t>
            </a:r>
          </a:p>
        </p:txBody>
      </p:sp>
      <p:cxnSp>
        <p:nvCxnSpPr>
          <p:cNvPr id="25609" name="Straight Arrow Connector 11"/>
          <p:cNvCxnSpPr>
            <a:cxnSpLocks noChangeShapeType="1"/>
          </p:cNvCxnSpPr>
          <p:nvPr/>
        </p:nvCxnSpPr>
        <p:spPr bwMode="auto">
          <a:xfrm flipH="1">
            <a:off x="6852996" y="2997890"/>
            <a:ext cx="690804" cy="76572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10" name="Straight Arrow Connector 13"/>
          <p:cNvCxnSpPr>
            <a:cxnSpLocks noChangeShapeType="1"/>
          </p:cNvCxnSpPr>
          <p:nvPr/>
        </p:nvCxnSpPr>
        <p:spPr bwMode="auto">
          <a:xfrm flipH="1">
            <a:off x="7010400" y="2997890"/>
            <a:ext cx="533400" cy="109537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915987" y="6114084"/>
            <a:ext cx="1752600" cy="2762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Flex-Bus (Cu-Cr-</a:t>
            </a:r>
            <a:r>
              <a:rPr lang="en-US" dirty="0" err="1"/>
              <a:t>Zr</a:t>
            </a:r>
            <a:r>
              <a:rPr lang="en-US" dirty="0"/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77100" y="4639296"/>
            <a:ext cx="1447800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/>
              <a:t>OTF Lead Extensions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 flipV="1">
            <a:off x="7391400" y="4191000"/>
            <a:ext cx="152400" cy="448296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>
            <a:stCxn id="14" idx="2"/>
          </p:cNvCxnSpPr>
          <p:nvPr/>
        </p:nvCxnSpPr>
        <p:spPr bwMode="auto">
          <a:xfrm flipH="1">
            <a:off x="7467600" y="5100961"/>
            <a:ext cx="533400" cy="918839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3311525" y="3380753"/>
            <a:ext cx="3490119" cy="382864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Outer TF Coils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763000" cy="914400"/>
          </a:xfrm>
        </p:spPr>
        <p:txBody>
          <a:bodyPr/>
          <a:lstStyle/>
          <a:p>
            <a:r>
              <a:rPr lang="en-US" altLang="en-US" sz="2000" b="1" dirty="0" smtClean="0">
                <a:ea typeface="ＭＳ Ｐゴシック" pitchFamily="34" charset="-128"/>
              </a:rPr>
              <a:t>(2) Outer TF coils were fabricated by </a:t>
            </a:r>
            <a:r>
              <a:rPr lang="en-US" altLang="en-US" sz="2000" b="1" dirty="0" smtClean="0">
                <a:solidFill>
                  <a:srgbClr val="FF0000"/>
                </a:solidFill>
                <a:ea typeface="ＭＳ Ｐゴシック" pitchFamily="34" charset="-128"/>
              </a:rPr>
              <a:t>Everson-Tesla Inc.</a:t>
            </a:r>
          </a:p>
          <a:p>
            <a:r>
              <a:rPr lang="en-US" altLang="en-US" sz="2000" b="1" dirty="0" smtClean="0">
                <a:ea typeface="ＭＳ Ｐゴシック" pitchFamily="34" charset="-128"/>
              </a:rPr>
              <a:t>Coils have been delivered and installed in the machine</a:t>
            </a:r>
          </a:p>
        </p:txBody>
      </p:sp>
      <p:pic>
        <p:nvPicPr>
          <p:cNvPr id="2662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88703"/>
            <a:ext cx="6207885" cy="463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854200"/>
            <a:ext cx="3048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819" y="685800"/>
            <a:ext cx="517683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12"/>
          <p:cNvSpPr txBox="1">
            <a:spLocks noChangeArrowheads="1"/>
          </p:cNvSpPr>
          <p:nvPr/>
        </p:nvSpPr>
        <p:spPr bwMode="auto">
          <a:xfrm>
            <a:off x="4495800" y="3486150"/>
            <a:ext cx="1985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009999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accent2"/>
                </a:solidFill>
                <a:latin typeface="Helvetica" charset="0"/>
              </a:rPr>
              <a:t>Exploded View</a:t>
            </a:r>
          </a:p>
        </p:txBody>
      </p:sp>
      <p:sp>
        <p:nvSpPr>
          <p:cNvPr id="27653" name="TextBox 29"/>
          <p:cNvSpPr txBox="1">
            <a:spLocks noChangeArrowheads="1"/>
          </p:cNvSpPr>
          <p:nvPr/>
        </p:nvSpPr>
        <p:spPr bwMode="auto">
          <a:xfrm>
            <a:off x="4253672" y="5867399"/>
            <a:ext cx="2198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009999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accent2"/>
                </a:solidFill>
                <a:latin typeface="Helvetica" charset="0"/>
              </a:rPr>
              <a:t>Assembled View</a:t>
            </a:r>
          </a:p>
        </p:txBody>
      </p:sp>
      <p:sp>
        <p:nvSpPr>
          <p:cNvPr id="27654" name="TextBox 3"/>
          <p:cNvSpPr>
            <a:spLocks noGrp="1" noChangeArrowheads="1"/>
          </p:cNvSpPr>
          <p:nvPr>
            <p:ph type="title"/>
          </p:nvPr>
        </p:nvSpPr>
        <p:spPr>
          <a:xfrm>
            <a:off x="1447800" y="223838"/>
            <a:ext cx="6140450" cy="461962"/>
          </a:xfrm>
        </p:spPr>
        <p:txBody>
          <a:bodyPr wrap="none">
            <a:spAutoFit/>
          </a:bodyPr>
          <a:lstStyle/>
          <a:p>
            <a:r>
              <a:rPr lang="en-US" altLang="en-US" smtClean="0">
                <a:ea typeface="ＭＳ Ｐゴシック" pitchFamily="34" charset="-128"/>
              </a:rPr>
              <a:t>Complete Ceramic Break Sub-Assembly</a:t>
            </a:r>
          </a:p>
        </p:txBody>
      </p:sp>
      <p:sp>
        <p:nvSpPr>
          <p:cNvPr id="27656" name="TextBox 14"/>
          <p:cNvSpPr txBox="1">
            <a:spLocks noChangeArrowheads="1"/>
          </p:cNvSpPr>
          <p:nvPr/>
        </p:nvSpPr>
        <p:spPr bwMode="auto">
          <a:xfrm>
            <a:off x="258416" y="838200"/>
            <a:ext cx="3717235" cy="163121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009999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0" dirty="0">
                <a:latin typeface="Helvetica" charset="0"/>
              </a:rPr>
              <a:t>Assemble the ceramic break components to the Upper and Lower PF-1C coil </a:t>
            </a:r>
            <a:r>
              <a:rPr lang="en-US" altLang="en-US" sz="2000" i="0" dirty="0" smtClean="0">
                <a:latin typeface="Helvetica" charset="0"/>
              </a:rPr>
              <a:t>structures.  Work to be performed by </a:t>
            </a:r>
            <a:r>
              <a:rPr lang="en-US" altLang="en-US" sz="2000" i="0" dirty="0" smtClean="0">
                <a:solidFill>
                  <a:srgbClr val="FF0000"/>
                </a:solidFill>
                <a:latin typeface="Helvetica" charset="0"/>
              </a:rPr>
              <a:t>PPPL</a:t>
            </a:r>
            <a:endParaRPr lang="en-US" altLang="en-US" sz="2000" i="0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443" y="3022164"/>
            <a:ext cx="39392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1800" i="0" dirty="0" smtClean="0">
                <a:solidFill>
                  <a:schemeClr val="tx1"/>
                </a:solidFill>
              </a:rPr>
              <a:t>Ceramic rings were fabricated by </a:t>
            </a:r>
            <a:r>
              <a:rPr lang="en-US" sz="1800" i="0" dirty="0" smtClean="0">
                <a:solidFill>
                  <a:srgbClr val="FF0000"/>
                </a:solidFill>
              </a:rPr>
              <a:t>Kyocera in Japan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i="0" dirty="0" smtClean="0">
                <a:solidFill>
                  <a:schemeClr val="tx1"/>
                </a:solidFill>
              </a:rPr>
              <a:t>Stainless rings manufactured by </a:t>
            </a:r>
            <a:r>
              <a:rPr lang="en-US" sz="1800" i="0" dirty="0" smtClean="0">
                <a:solidFill>
                  <a:srgbClr val="FF0000"/>
                </a:solidFill>
              </a:rPr>
              <a:t>Hollis Machine (NH)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i="0" dirty="0" smtClean="0">
                <a:solidFill>
                  <a:schemeClr val="tx1"/>
                </a:solidFill>
              </a:rPr>
              <a:t>G-11 insulators manufactured by </a:t>
            </a:r>
            <a:r>
              <a:rPr lang="en-US" sz="1800" i="0" dirty="0" smtClean="0">
                <a:solidFill>
                  <a:srgbClr val="FF0000"/>
                </a:solidFill>
              </a:rPr>
              <a:t>Astro Machine Works (Pa) and Reno Machine (Conn)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i="0" dirty="0" smtClean="0">
                <a:solidFill>
                  <a:schemeClr val="tx1"/>
                </a:solidFill>
              </a:rPr>
              <a:t>PF1C coil manufactured by </a:t>
            </a:r>
            <a:r>
              <a:rPr lang="en-US" sz="1800" i="0" dirty="0" smtClean="0">
                <a:solidFill>
                  <a:srgbClr val="FF0000"/>
                </a:solidFill>
              </a:rPr>
              <a:t>Everson-Tesla </a:t>
            </a:r>
            <a:r>
              <a:rPr lang="en-US" sz="1800" i="0" dirty="0" err="1" smtClean="0">
                <a:solidFill>
                  <a:srgbClr val="FF0000"/>
                </a:solidFill>
              </a:rPr>
              <a:t>Inc</a:t>
            </a:r>
            <a:endParaRPr lang="en-US" sz="1800" i="0" dirty="0" smtClean="0">
              <a:solidFill>
                <a:srgbClr val="FF0000"/>
              </a:solidFill>
            </a:endParaRPr>
          </a:p>
          <a:p>
            <a:endParaRPr lang="en-US" sz="1800" i="0" dirty="0">
              <a:solidFill>
                <a:schemeClr val="tx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25" y="3842301"/>
            <a:ext cx="4724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7"/>
          <p:cNvSpPr>
            <a:spLocks noGrp="1" noChangeArrowheads="1"/>
          </p:cNvSpPr>
          <p:nvPr>
            <p:ph type="title"/>
          </p:nvPr>
        </p:nvSpPr>
        <p:spPr/>
        <p:txBody>
          <a:bodyPr rIns="116967"/>
          <a:lstStyle/>
          <a:p>
            <a:pPr marL="38100" eaLnBrk="1" hangingPunct="1"/>
            <a:r>
              <a:rPr lang="en-US" altLang="en-US" smtClean="0">
                <a:ea typeface="ＭＳ Ｐゴシック" pitchFamily="34" charset="-128"/>
              </a:rPr>
              <a:t>Upgraded Centerstack Components</a:t>
            </a:r>
          </a:p>
        </p:txBody>
      </p:sp>
      <p:grpSp>
        <p:nvGrpSpPr>
          <p:cNvPr id="4101" name="Group 24"/>
          <p:cNvGrpSpPr>
            <a:grpSpLocks/>
          </p:cNvGrpSpPr>
          <p:nvPr/>
        </p:nvGrpSpPr>
        <p:grpSpPr bwMode="auto">
          <a:xfrm>
            <a:off x="381000" y="1066800"/>
            <a:ext cx="7564517" cy="5402263"/>
            <a:chOff x="407988" y="1118679"/>
            <a:chExt cx="8093348" cy="5907088"/>
          </a:xfrm>
        </p:grpSpPr>
        <p:pic>
          <p:nvPicPr>
            <p:cNvPr id="4102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473" y="1118679"/>
              <a:ext cx="7281863" cy="5907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03" name="Group 29"/>
            <p:cNvGrpSpPr>
              <a:grpSpLocks/>
            </p:cNvGrpSpPr>
            <p:nvPr/>
          </p:nvGrpSpPr>
          <p:grpSpPr bwMode="auto">
            <a:xfrm>
              <a:off x="407988" y="2149475"/>
              <a:ext cx="6999288" cy="4662488"/>
              <a:chOff x="257" y="1354"/>
              <a:chExt cx="4409" cy="2937"/>
            </a:xfrm>
          </p:grpSpPr>
          <p:sp>
            <p:nvSpPr>
              <p:cNvPr id="4106" name="Text Box 13"/>
              <p:cNvSpPr txBox="1">
                <a:spLocks/>
              </p:cNvSpPr>
              <p:nvPr/>
            </p:nvSpPr>
            <p:spPr bwMode="auto">
              <a:xfrm>
                <a:off x="308" y="3118"/>
                <a:ext cx="1031" cy="201"/>
              </a:xfrm>
              <a:prstGeom prst="rect">
                <a:avLst/>
              </a:prstGeom>
              <a:solidFill>
                <a:srgbClr val="FFFF99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>
                <a:spAutoFit/>
              </a:bodyPr>
              <a:lstStyle>
                <a:lvl1pPr defTabSz="64135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defTabSz="6413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accent2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641350" eaLnBrk="0" hangingPunct="0">
                  <a:spcBef>
                    <a:spcPct val="20000"/>
                  </a:spcBef>
                  <a:buChar char="•"/>
                  <a:defRPr>
                    <a:solidFill>
                      <a:srgbClr val="FF0000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641350" eaLnBrk="0" hangingPunct="0">
                  <a:spcBef>
                    <a:spcPct val="20000"/>
                  </a:spcBef>
                  <a:buChar char="–"/>
                  <a:defRPr sz="1600">
                    <a:solidFill>
                      <a:srgbClr val="009999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64135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6413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6413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6413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6413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300">
                    <a:solidFill>
                      <a:srgbClr val="1822CD"/>
                    </a:solidFill>
                    <a:latin typeface="Helvetica" charset="0"/>
                  </a:rPr>
                  <a:t>Inner TF Bundle</a:t>
                </a:r>
              </a:p>
            </p:txBody>
          </p:sp>
          <p:sp>
            <p:nvSpPr>
              <p:cNvPr id="4107" name="Text Box 14"/>
              <p:cNvSpPr txBox="1">
                <a:spLocks/>
              </p:cNvSpPr>
              <p:nvPr/>
            </p:nvSpPr>
            <p:spPr bwMode="auto">
              <a:xfrm>
                <a:off x="257" y="3562"/>
                <a:ext cx="1225" cy="201"/>
              </a:xfrm>
              <a:prstGeom prst="rect">
                <a:avLst/>
              </a:prstGeom>
              <a:solidFill>
                <a:srgbClr val="FFFF99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>
                <a:spAutoFit/>
              </a:bodyPr>
              <a:lstStyle>
                <a:lvl1pPr defTabSz="64135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defTabSz="6413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accent2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641350" eaLnBrk="0" hangingPunct="0">
                  <a:spcBef>
                    <a:spcPct val="20000"/>
                  </a:spcBef>
                  <a:buChar char="•"/>
                  <a:defRPr>
                    <a:solidFill>
                      <a:srgbClr val="FF0000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641350" eaLnBrk="0" hangingPunct="0">
                  <a:spcBef>
                    <a:spcPct val="20000"/>
                  </a:spcBef>
                  <a:buChar char="–"/>
                  <a:defRPr sz="1600">
                    <a:solidFill>
                      <a:srgbClr val="009999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64135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6413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6413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6413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6413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300">
                    <a:solidFill>
                      <a:srgbClr val="1822CD"/>
                    </a:solidFill>
                    <a:latin typeface="Helvetica" charset="0"/>
                  </a:rPr>
                  <a:t>Ohmic Heating Coil</a:t>
                </a:r>
              </a:p>
            </p:txBody>
          </p:sp>
          <p:sp>
            <p:nvSpPr>
              <p:cNvPr id="4108" name="Text Box 15"/>
              <p:cNvSpPr txBox="1">
                <a:spLocks/>
              </p:cNvSpPr>
              <p:nvPr/>
            </p:nvSpPr>
            <p:spPr bwMode="auto">
              <a:xfrm>
                <a:off x="257" y="1691"/>
                <a:ext cx="770" cy="201"/>
              </a:xfrm>
              <a:prstGeom prst="rect">
                <a:avLst/>
              </a:prstGeom>
              <a:solidFill>
                <a:srgbClr val="FFFF99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>
                <a:spAutoFit/>
              </a:bodyPr>
              <a:lstStyle>
                <a:lvl1pPr defTabSz="64135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defTabSz="6413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accent2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641350" eaLnBrk="0" hangingPunct="0">
                  <a:spcBef>
                    <a:spcPct val="20000"/>
                  </a:spcBef>
                  <a:buChar char="•"/>
                  <a:defRPr>
                    <a:solidFill>
                      <a:srgbClr val="FF0000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641350" eaLnBrk="0" hangingPunct="0">
                  <a:spcBef>
                    <a:spcPct val="20000"/>
                  </a:spcBef>
                  <a:buChar char="–"/>
                  <a:defRPr sz="1600">
                    <a:solidFill>
                      <a:srgbClr val="009999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64135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6413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6413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6413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6413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300" dirty="0">
                    <a:solidFill>
                      <a:srgbClr val="1822CD"/>
                    </a:solidFill>
                    <a:latin typeface="Helvetica" charset="0"/>
                  </a:rPr>
                  <a:t>Inner PF1c</a:t>
                </a:r>
              </a:p>
            </p:txBody>
          </p:sp>
          <p:sp>
            <p:nvSpPr>
              <p:cNvPr id="4109" name="Text Box 16"/>
              <p:cNvSpPr txBox="1">
                <a:spLocks/>
              </p:cNvSpPr>
              <p:nvPr/>
            </p:nvSpPr>
            <p:spPr bwMode="auto">
              <a:xfrm>
                <a:off x="379" y="2206"/>
                <a:ext cx="768" cy="201"/>
              </a:xfrm>
              <a:prstGeom prst="rect">
                <a:avLst/>
              </a:prstGeom>
              <a:solidFill>
                <a:srgbClr val="FFFF99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>
                <a:spAutoFit/>
              </a:bodyPr>
              <a:lstStyle>
                <a:lvl1pPr defTabSz="64135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defTabSz="6413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accent2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641350" eaLnBrk="0" hangingPunct="0">
                  <a:spcBef>
                    <a:spcPct val="20000"/>
                  </a:spcBef>
                  <a:buChar char="•"/>
                  <a:defRPr>
                    <a:solidFill>
                      <a:srgbClr val="FF0000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641350" eaLnBrk="0" hangingPunct="0">
                  <a:spcBef>
                    <a:spcPct val="20000"/>
                  </a:spcBef>
                  <a:buChar char="–"/>
                  <a:defRPr sz="1600">
                    <a:solidFill>
                      <a:srgbClr val="009999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64135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6413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6413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6413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6413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300">
                    <a:solidFill>
                      <a:srgbClr val="1822CD"/>
                    </a:solidFill>
                    <a:latin typeface="Helvetica" charset="0"/>
                  </a:rPr>
                  <a:t>Inner PF1b</a:t>
                </a:r>
              </a:p>
            </p:txBody>
          </p:sp>
          <p:sp>
            <p:nvSpPr>
              <p:cNvPr id="4110" name="Text Box 17"/>
              <p:cNvSpPr txBox="1">
                <a:spLocks/>
              </p:cNvSpPr>
              <p:nvPr/>
            </p:nvSpPr>
            <p:spPr bwMode="auto">
              <a:xfrm>
                <a:off x="379" y="2590"/>
                <a:ext cx="768" cy="201"/>
              </a:xfrm>
              <a:prstGeom prst="rect">
                <a:avLst/>
              </a:prstGeom>
              <a:solidFill>
                <a:srgbClr val="FFFF99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>
                <a:spAutoFit/>
              </a:bodyPr>
              <a:lstStyle>
                <a:lvl1pPr defTabSz="64135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defTabSz="6413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accent2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641350" eaLnBrk="0" hangingPunct="0">
                  <a:spcBef>
                    <a:spcPct val="20000"/>
                  </a:spcBef>
                  <a:buChar char="•"/>
                  <a:defRPr>
                    <a:solidFill>
                      <a:srgbClr val="FF0000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641350" eaLnBrk="0" hangingPunct="0">
                  <a:spcBef>
                    <a:spcPct val="20000"/>
                  </a:spcBef>
                  <a:buChar char="–"/>
                  <a:defRPr sz="1600">
                    <a:solidFill>
                      <a:srgbClr val="009999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64135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6413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6413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6413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6413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300">
                    <a:solidFill>
                      <a:srgbClr val="1822CD"/>
                    </a:solidFill>
                    <a:latin typeface="Helvetica" charset="0"/>
                  </a:rPr>
                  <a:t>Inner PF1a</a:t>
                </a:r>
              </a:p>
            </p:txBody>
          </p:sp>
          <p:sp>
            <p:nvSpPr>
              <p:cNvPr id="4111" name="Text Box 18"/>
              <p:cNvSpPr txBox="1">
                <a:spLocks/>
              </p:cNvSpPr>
              <p:nvPr/>
            </p:nvSpPr>
            <p:spPr bwMode="auto">
              <a:xfrm>
                <a:off x="3706" y="3226"/>
                <a:ext cx="960" cy="339"/>
              </a:xfrm>
              <a:prstGeom prst="rect">
                <a:avLst/>
              </a:prstGeom>
              <a:solidFill>
                <a:srgbClr val="FFFF99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>
                <a:spAutoFit/>
              </a:bodyPr>
              <a:lstStyle>
                <a:lvl1pPr defTabSz="64135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defTabSz="6413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accent2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641350" eaLnBrk="0" hangingPunct="0">
                  <a:spcBef>
                    <a:spcPct val="20000"/>
                  </a:spcBef>
                  <a:buChar char="•"/>
                  <a:defRPr>
                    <a:solidFill>
                      <a:srgbClr val="FF0000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641350" eaLnBrk="0" hangingPunct="0">
                  <a:spcBef>
                    <a:spcPct val="20000"/>
                  </a:spcBef>
                  <a:buChar char="–"/>
                  <a:defRPr sz="1600">
                    <a:solidFill>
                      <a:srgbClr val="009999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64135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6413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6413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6413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6413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300">
                    <a:solidFill>
                      <a:srgbClr val="1822CD"/>
                    </a:solidFill>
                    <a:latin typeface="Helvetica" charset="0"/>
                  </a:rPr>
                  <a:t>Plasma Facing Components</a:t>
                </a:r>
              </a:p>
            </p:txBody>
          </p:sp>
          <p:sp>
            <p:nvSpPr>
              <p:cNvPr id="4112" name="Text Box 19"/>
              <p:cNvSpPr txBox="1">
                <a:spLocks/>
              </p:cNvSpPr>
              <p:nvPr/>
            </p:nvSpPr>
            <p:spPr bwMode="auto">
              <a:xfrm>
                <a:off x="763" y="4090"/>
                <a:ext cx="720" cy="201"/>
              </a:xfrm>
              <a:prstGeom prst="rect">
                <a:avLst/>
              </a:prstGeom>
              <a:solidFill>
                <a:srgbClr val="FFFF99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>
                <a:spAutoFit/>
              </a:bodyPr>
              <a:lstStyle>
                <a:lvl1pPr defTabSz="64135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defTabSz="6413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accent2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641350" eaLnBrk="0" hangingPunct="0">
                  <a:spcBef>
                    <a:spcPct val="20000"/>
                  </a:spcBef>
                  <a:buChar char="•"/>
                  <a:defRPr>
                    <a:solidFill>
                      <a:srgbClr val="FF0000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641350" eaLnBrk="0" hangingPunct="0">
                  <a:spcBef>
                    <a:spcPct val="20000"/>
                  </a:spcBef>
                  <a:buChar char="–"/>
                  <a:defRPr sz="1600">
                    <a:solidFill>
                      <a:srgbClr val="009999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64135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6413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6413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6413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6413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300">
                    <a:solidFill>
                      <a:srgbClr val="1822CD"/>
                    </a:solidFill>
                    <a:latin typeface="Helvetica" charset="0"/>
                  </a:rPr>
                  <a:t>CS Casing</a:t>
                </a:r>
              </a:p>
            </p:txBody>
          </p:sp>
          <p:sp>
            <p:nvSpPr>
              <p:cNvPr id="4113" name="Line 21"/>
              <p:cNvSpPr>
                <a:spLocks noChangeShapeType="1"/>
              </p:cNvSpPr>
              <p:nvPr/>
            </p:nvSpPr>
            <p:spPr bwMode="auto">
              <a:xfrm flipV="1">
                <a:off x="869" y="1354"/>
                <a:ext cx="374" cy="33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4" name="Line 22"/>
              <p:cNvSpPr>
                <a:spLocks noChangeShapeType="1"/>
              </p:cNvSpPr>
              <p:nvPr/>
            </p:nvSpPr>
            <p:spPr bwMode="auto">
              <a:xfrm flipV="1">
                <a:off x="1147" y="1546"/>
                <a:ext cx="432" cy="72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5" name="Line 23"/>
              <p:cNvSpPr>
                <a:spLocks noChangeShapeType="1"/>
              </p:cNvSpPr>
              <p:nvPr/>
            </p:nvSpPr>
            <p:spPr bwMode="auto">
              <a:xfrm flipV="1">
                <a:off x="1114" y="2122"/>
                <a:ext cx="576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6" name="Line 24"/>
              <p:cNvSpPr>
                <a:spLocks noChangeShapeType="1"/>
              </p:cNvSpPr>
              <p:nvPr/>
            </p:nvSpPr>
            <p:spPr bwMode="auto">
              <a:xfrm flipV="1">
                <a:off x="1339" y="2554"/>
                <a:ext cx="816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7" name="Line 25"/>
              <p:cNvSpPr>
                <a:spLocks noChangeShapeType="1"/>
              </p:cNvSpPr>
              <p:nvPr/>
            </p:nvSpPr>
            <p:spPr bwMode="auto">
              <a:xfrm flipV="1">
                <a:off x="1483" y="3322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8" name="Line 26"/>
              <p:cNvSpPr>
                <a:spLocks noChangeShapeType="1"/>
              </p:cNvSpPr>
              <p:nvPr/>
            </p:nvSpPr>
            <p:spPr bwMode="auto">
              <a:xfrm flipH="1" flipV="1">
                <a:off x="3322" y="3130"/>
                <a:ext cx="384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9" name="Line 27"/>
              <p:cNvSpPr>
                <a:spLocks noChangeShapeType="1"/>
              </p:cNvSpPr>
              <p:nvPr/>
            </p:nvSpPr>
            <p:spPr bwMode="auto">
              <a:xfrm flipH="1">
                <a:off x="3178" y="3418"/>
                <a:ext cx="528" cy="76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0" name="Line 28"/>
              <p:cNvSpPr>
                <a:spLocks noChangeShapeType="1"/>
              </p:cNvSpPr>
              <p:nvPr/>
            </p:nvSpPr>
            <p:spPr bwMode="auto">
              <a:xfrm flipV="1">
                <a:off x="1450" y="4042"/>
                <a:ext cx="1536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04" name="Text Box 30"/>
            <p:cNvSpPr txBox="1">
              <a:spLocks/>
            </p:cNvSpPr>
            <p:nvPr/>
          </p:nvSpPr>
          <p:spPr bwMode="auto">
            <a:xfrm>
              <a:off x="6943725" y="2524125"/>
              <a:ext cx="1557610" cy="538382"/>
            </a:xfrm>
            <a:prstGeom prst="rect">
              <a:avLst/>
            </a:prstGeom>
            <a:solidFill>
              <a:srgbClr val="FFFF99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 defTabSz="64135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defTabSz="641350" eaLnBrk="0" hangingPunct="0">
                <a:spcBef>
                  <a:spcPct val="20000"/>
                </a:spcBef>
                <a:buChar char="–"/>
                <a:defRPr sz="2000">
                  <a:solidFill>
                    <a:schemeClr val="accent2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641350" eaLnBrk="0" hangingPunct="0">
                <a:spcBef>
                  <a:spcPct val="20000"/>
                </a:spcBef>
                <a:buChar char="•"/>
                <a:defRPr>
                  <a:solidFill>
                    <a:srgbClr val="FF0000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641350" eaLnBrk="0" hangingPunct="0">
                <a:spcBef>
                  <a:spcPct val="20000"/>
                </a:spcBef>
                <a:buChar char="–"/>
                <a:defRPr sz="1600">
                  <a:solidFill>
                    <a:srgbClr val="009999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64135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300" dirty="0">
                  <a:solidFill>
                    <a:srgbClr val="1822CD"/>
                  </a:solidFill>
                  <a:latin typeface="Helvetica" charset="0"/>
                </a:rPr>
                <a:t>Ceramic break assembly</a:t>
              </a:r>
            </a:p>
          </p:txBody>
        </p:sp>
        <p:sp>
          <p:nvSpPr>
            <p:cNvPr id="4105" name="Line 31"/>
            <p:cNvSpPr>
              <a:spLocks noChangeShapeType="1"/>
            </p:cNvSpPr>
            <p:nvPr/>
          </p:nvSpPr>
          <p:spPr bwMode="auto">
            <a:xfrm flipH="1">
              <a:off x="5864225" y="2705100"/>
              <a:ext cx="1042988" cy="1295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81063"/>
            <a:ext cx="2895600" cy="546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10"/>
          <p:cNvSpPr txBox="1">
            <a:spLocks noChangeArrowheads="1"/>
          </p:cNvSpPr>
          <p:nvPr/>
        </p:nvSpPr>
        <p:spPr bwMode="auto">
          <a:xfrm>
            <a:off x="2819400" y="5486400"/>
            <a:ext cx="2743200" cy="830263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009999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accent2"/>
                </a:solidFill>
                <a:latin typeface="Helvetica" charset="0"/>
              </a:rPr>
              <a:t>Mount the Center Stack Support Structure to Lower PF-1A Coil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25" y="1182688"/>
            <a:ext cx="3051175" cy="48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3"/>
          <p:cNvSpPr txBox="1">
            <a:spLocks noChangeArrowheads="1"/>
          </p:cNvSpPr>
          <p:nvPr/>
        </p:nvSpPr>
        <p:spPr bwMode="auto">
          <a:xfrm>
            <a:off x="577850" y="152400"/>
            <a:ext cx="8154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009999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i="0">
                <a:solidFill>
                  <a:schemeClr val="accent2"/>
                </a:solidFill>
                <a:latin typeface="Helvetica" charset="0"/>
              </a:rPr>
              <a:t>Step 1- Assemble CS Support &amp; Lower PF-1A Together</a:t>
            </a:r>
          </a:p>
        </p:txBody>
      </p:sp>
      <p:sp>
        <p:nvSpPr>
          <p:cNvPr id="28678" name="TextBox 24"/>
          <p:cNvSpPr txBox="1">
            <a:spLocks noChangeArrowheads="1"/>
          </p:cNvSpPr>
          <p:nvPr/>
        </p:nvSpPr>
        <p:spPr bwMode="auto">
          <a:xfrm>
            <a:off x="3048000" y="881063"/>
            <a:ext cx="2209800" cy="1077913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009999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accent2"/>
                </a:solidFill>
                <a:latin typeface="Helvetica" charset="0"/>
              </a:rPr>
              <a:t>Install “</a:t>
            </a:r>
            <a:r>
              <a:rPr lang="en-US" altLang="en-US" sz="1600" dirty="0" smtClean="0">
                <a:solidFill>
                  <a:schemeClr val="accent2"/>
                </a:solidFill>
                <a:latin typeface="Helvetica" charset="0"/>
              </a:rPr>
              <a:t>Micro-therm” </a:t>
            </a:r>
            <a:r>
              <a:rPr lang="en-US" altLang="en-US" sz="1600" dirty="0">
                <a:solidFill>
                  <a:schemeClr val="accent2"/>
                </a:solidFill>
                <a:latin typeface="Helvetica" charset="0"/>
              </a:rPr>
              <a:t>insulation around outside surfaces of “Upper PF1” Coil</a:t>
            </a:r>
          </a:p>
        </p:txBody>
      </p:sp>
      <p:cxnSp>
        <p:nvCxnSpPr>
          <p:cNvPr id="28679" name="Straight Arrow Connector 14"/>
          <p:cNvCxnSpPr>
            <a:cxnSpLocks noChangeShapeType="1"/>
          </p:cNvCxnSpPr>
          <p:nvPr/>
        </p:nvCxnSpPr>
        <p:spPr bwMode="auto">
          <a:xfrm>
            <a:off x="4953000" y="1958976"/>
            <a:ext cx="1219200" cy="479424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80" name="Straight Arrow Connector 20"/>
          <p:cNvCxnSpPr>
            <a:cxnSpLocks noChangeShapeType="1"/>
          </p:cNvCxnSpPr>
          <p:nvPr/>
        </p:nvCxnSpPr>
        <p:spPr bwMode="auto">
          <a:xfrm rot="5400000" flipH="1" flipV="1">
            <a:off x="2057401" y="3886200"/>
            <a:ext cx="1066800" cy="3175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8681" name="Picture 6" descr="C:\My Documents\My Pictures\NSTX Photo's\CS Thermal Jacke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362200"/>
            <a:ext cx="1600200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682" name="Straight Arrow Connector 10"/>
          <p:cNvCxnSpPr>
            <a:cxnSpLocks noChangeShapeType="1"/>
          </p:cNvCxnSpPr>
          <p:nvPr/>
        </p:nvCxnSpPr>
        <p:spPr bwMode="auto">
          <a:xfrm flipH="1" flipV="1">
            <a:off x="2362200" y="5410200"/>
            <a:ext cx="457200" cy="3810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83" name="Straight Arrow Connector 12"/>
          <p:cNvCxnSpPr>
            <a:cxnSpLocks noChangeShapeType="1"/>
          </p:cNvCxnSpPr>
          <p:nvPr/>
        </p:nvCxnSpPr>
        <p:spPr bwMode="auto">
          <a:xfrm flipV="1">
            <a:off x="4876800" y="5105400"/>
            <a:ext cx="914400" cy="3810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12812"/>
            <a:ext cx="158115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2812"/>
            <a:ext cx="1181100" cy="548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Box 3"/>
          <p:cNvSpPr txBox="1">
            <a:spLocks noChangeArrowheads="1"/>
          </p:cNvSpPr>
          <p:nvPr/>
        </p:nvSpPr>
        <p:spPr bwMode="auto">
          <a:xfrm>
            <a:off x="744538" y="152400"/>
            <a:ext cx="78438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009999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i="0">
                <a:solidFill>
                  <a:schemeClr val="accent2"/>
                </a:solidFill>
                <a:latin typeface="Helvetica" charset="0"/>
              </a:rPr>
              <a:t>Step 2- Assemble Lower PF-1A Assy. To OH/TF Assy.</a:t>
            </a:r>
          </a:p>
        </p:txBody>
      </p:sp>
      <p:sp>
        <p:nvSpPr>
          <p:cNvPr id="29702" name="TextBox 19"/>
          <p:cNvSpPr txBox="1">
            <a:spLocks noChangeArrowheads="1"/>
          </p:cNvSpPr>
          <p:nvPr/>
        </p:nvSpPr>
        <p:spPr bwMode="auto">
          <a:xfrm>
            <a:off x="2628900" y="2041143"/>
            <a:ext cx="2667000" cy="132397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009999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0" dirty="0">
                <a:solidFill>
                  <a:schemeClr val="accent2"/>
                </a:solidFill>
                <a:latin typeface="Helvetica" charset="0"/>
              </a:rPr>
              <a:t>Position the Lower PF-1A coil assembly over the OH/TF Assembly</a:t>
            </a:r>
          </a:p>
        </p:txBody>
      </p:sp>
      <p:cxnSp>
        <p:nvCxnSpPr>
          <p:cNvPr id="29703" name="Straight Arrow Connector 21"/>
          <p:cNvCxnSpPr>
            <a:cxnSpLocks noChangeShapeType="1"/>
          </p:cNvCxnSpPr>
          <p:nvPr/>
        </p:nvCxnSpPr>
        <p:spPr bwMode="auto">
          <a:xfrm rot="5400000">
            <a:off x="776910" y="3200401"/>
            <a:ext cx="2895600" cy="3175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04" name="Straight Arrow Connector 8"/>
          <p:cNvCxnSpPr>
            <a:cxnSpLocks noChangeShapeType="1"/>
            <a:stCxn id="29702" idx="2"/>
          </p:cNvCxnSpPr>
          <p:nvPr/>
        </p:nvCxnSpPr>
        <p:spPr bwMode="auto">
          <a:xfrm>
            <a:off x="3962400" y="3365118"/>
            <a:ext cx="1676400" cy="1206882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7" t="13293" r="35415" b="13293"/>
          <a:stretch/>
        </p:blipFill>
        <p:spPr bwMode="auto">
          <a:xfrm>
            <a:off x="6857999" y="1062830"/>
            <a:ext cx="2037521" cy="503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3576981">
            <a:off x="2671762" y="-298449"/>
            <a:ext cx="1985963" cy="7148512"/>
          </a:xfrm>
        </p:spPr>
      </p:pic>
      <p:sp>
        <p:nvSpPr>
          <p:cNvPr id="30724" name="TextBox 3"/>
          <p:cNvSpPr>
            <a:spLocks noGrp="1" noChangeArrowheads="1"/>
          </p:cNvSpPr>
          <p:nvPr>
            <p:ph type="title"/>
          </p:nvPr>
        </p:nvSpPr>
        <p:spPr>
          <a:xfrm>
            <a:off x="1308100" y="227013"/>
            <a:ext cx="6527800" cy="460375"/>
          </a:xfrm>
        </p:spPr>
        <p:txBody>
          <a:bodyPr wrap="none">
            <a:spAutoFit/>
          </a:bodyPr>
          <a:lstStyle/>
          <a:p>
            <a:r>
              <a:rPr lang="en-US" altLang="en-US" smtClean="0">
                <a:ea typeface="ＭＳ Ｐゴシック" pitchFamily="34" charset="-128"/>
              </a:rPr>
              <a:t>Step 3 – OH Diagnostics &amp; Thermal Blanket</a:t>
            </a:r>
          </a:p>
        </p:txBody>
      </p:sp>
      <p:sp>
        <p:nvSpPr>
          <p:cNvPr id="30725" name="TextBox 6"/>
          <p:cNvSpPr txBox="1">
            <a:spLocks noChangeArrowheads="1"/>
          </p:cNvSpPr>
          <p:nvPr/>
        </p:nvSpPr>
        <p:spPr bwMode="auto">
          <a:xfrm>
            <a:off x="4495800" y="3296616"/>
            <a:ext cx="44196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009999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0" dirty="0">
                <a:latin typeface="Helvetica" charset="0"/>
              </a:rPr>
              <a:t>Mount the OH surface diagnostics and the “Micro-Therm” Insulation Blanket around the outer surfaces of the OH Solenoid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800" i="0" dirty="0">
                <a:solidFill>
                  <a:schemeClr val="accent2"/>
                </a:solidFill>
                <a:latin typeface="Helvetica" charset="0"/>
              </a:rPr>
              <a:t>Flux loops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800" i="0" dirty="0">
                <a:solidFill>
                  <a:schemeClr val="accent2"/>
                </a:solidFill>
                <a:latin typeface="Helvetica" charset="0"/>
              </a:rPr>
              <a:t>Thermocouples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800" i="0" dirty="0">
                <a:solidFill>
                  <a:schemeClr val="accent2"/>
                </a:solidFill>
                <a:latin typeface="Helvetica" charset="0"/>
              </a:rPr>
              <a:t>Rogowski Coils</a:t>
            </a:r>
          </a:p>
        </p:txBody>
      </p:sp>
      <p:sp>
        <p:nvSpPr>
          <p:cNvPr id="30726" name="TextBox 7"/>
          <p:cNvSpPr txBox="1">
            <a:spLocks noChangeArrowheads="1"/>
          </p:cNvSpPr>
          <p:nvPr/>
        </p:nvSpPr>
        <p:spPr bwMode="auto">
          <a:xfrm>
            <a:off x="470452" y="1643062"/>
            <a:ext cx="2743200" cy="338138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009999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1822CD"/>
                </a:solidFill>
                <a:latin typeface="Helvetica" charset="0"/>
              </a:rPr>
              <a:t>Micro-Therm Insulation</a:t>
            </a:r>
          </a:p>
        </p:txBody>
      </p:sp>
      <p:cxnSp>
        <p:nvCxnSpPr>
          <p:cNvPr id="30727" name="Straight Arrow Connector 9"/>
          <p:cNvCxnSpPr>
            <a:cxnSpLocks noChangeShapeType="1"/>
          </p:cNvCxnSpPr>
          <p:nvPr/>
        </p:nvCxnSpPr>
        <p:spPr bwMode="auto">
          <a:xfrm>
            <a:off x="2209800" y="1981200"/>
            <a:ext cx="1447800" cy="12192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28" name="TextBox 10"/>
          <p:cNvSpPr txBox="1">
            <a:spLocks noChangeArrowheads="1"/>
          </p:cNvSpPr>
          <p:nvPr/>
        </p:nvSpPr>
        <p:spPr bwMode="auto">
          <a:xfrm>
            <a:off x="2133600" y="5638800"/>
            <a:ext cx="2819400" cy="338138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009999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1822CD"/>
                </a:solidFill>
                <a:latin typeface="Helvetica" charset="0"/>
              </a:rPr>
              <a:t>Lower PF-1A Coil Assy.</a:t>
            </a:r>
          </a:p>
        </p:txBody>
      </p:sp>
      <p:cxnSp>
        <p:nvCxnSpPr>
          <p:cNvPr id="30729" name="Straight Arrow Connector 12"/>
          <p:cNvCxnSpPr>
            <a:cxnSpLocks noChangeShapeType="1"/>
          </p:cNvCxnSpPr>
          <p:nvPr/>
        </p:nvCxnSpPr>
        <p:spPr bwMode="auto">
          <a:xfrm rot="16200000" flipV="1">
            <a:off x="1752600" y="4572000"/>
            <a:ext cx="1295400" cy="8382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914" y="832885"/>
            <a:ext cx="2819400" cy="52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95400"/>
            <a:ext cx="28321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96" y="139148"/>
            <a:ext cx="22098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8"/>
          <p:cNvSpPr txBox="1">
            <a:spLocks noChangeArrowheads="1"/>
          </p:cNvSpPr>
          <p:nvPr/>
        </p:nvSpPr>
        <p:spPr bwMode="auto">
          <a:xfrm>
            <a:off x="1815548" y="756443"/>
            <a:ext cx="2133600" cy="83099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009999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accent2"/>
                </a:solidFill>
                <a:latin typeface="Helvetica" charset="0"/>
              </a:rPr>
              <a:t>Lower the </a:t>
            </a:r>
            <a:r>
              <a:rPr lang="en-US" altLang="en-US" sz="1600" dirty="0" smtClean="0">
                <a:solidFill>
                  <a:schemeClr val="accent2"/>
                </a:solidFill>
                <a:latin typeface="Helvetica" charset="0"/>
              </a:rPr>
              <a:t>CS Casing </a:t>
            </a:r>
            <a:r>
              <a:rPr lang="en-US" altLang="en-US" sz="1600" dirty="0">
                <a:solidFill>
                  <a:schemeClr val="accent2"/>
                </a:solidFill>
                <a:latin typeface="Helvetica" charset="0"/>
              </a:rPr>
              <a:t>over the OH/TF Assembly</a:t>
            </a:r>
          </a:p>
        </p:txBody>
      </p:sp>
      <p:sp>
        <p:nvSpPr>
          <p:cNvPr id="31750" name="TextBox 3"/>
          <p:cNvSpPr>
            <a:spLocks noGrp="1" noChangeArrowheads="1"/>
          </p:cNvSpPr>
          <p:nvPr>
            <p:ph type="title"/>
          </p:nvPr>
        </p:nvSpPr>
        <p:spPr>
          <a:xfrm>
            <a:off x="1822174" y="155713"/>
            <a:ext cx="6391275" cy="461963"/>
          </a:xfrm>
        </p:spPr>
        <p:txBody>
          <a:bodyPr wrap="none">
            <a:spAutoFit/>
          </a:bodyPr>
          <a:lstStyle/>
          <a:p>
            <a:r>
              <a:rPr lang="en-US" altLang="en-US" smtClean="0">
                <a:ea typeface="ＭＳ Ｐゴシック" pitchFamily="34" charset="-128"/>
              </a:rPr>
              <a:t>Step 4 – Install CS Casing to CS Assembly</a:t>
            </a:r>
          </a:p>
        </p:txBody>
      </p:sp>
      <p:cxnSp>
        <p:nvCxnSpPr>
          <p:cNvPr id="31752" name="Straight Arrow Connector 15"/>
          <p:cNvCxnSpPr>
            <a:cxnSpLocks noChangeShapeType="1"/>
          </p:cNvCxnSpPr>
          <p:nvPr/>
        </p:nvCxnSpPr>
        <p:spPr bwMode="auto">
          <a:xfrm rot="5400000">
            <a:off x="-646113" y="3617913"/>
            <a:ext cx="2667000" cy="3175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753" name="TextBox 16"/>
          <p:cNvSpPr txBox="1">
            <a:spLocks noChangeArrowheads="1"/>
          </p:cNvSpPr>
          <p:nvPr/>
        </p:nvSpPr>
        <p:spPr bwMode="auto">
          <a:xfrm>
            <a:off x="3746500" y="5748338"/>
            <a:ext cx="1828800" cy="33813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009999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accent2"/>
                </a:solidFill>
                <a:latin typeface="Helvetica" charset="0"/>
              </a:rPr>
              <a:t>Upper Assembly</a:t>
            </a:r>
          </a:p>
        </p:txBody>
      </p:sp>
      <p:sp>
        <p:nvSpPr>
          <p:cNvPr id="31754" name="TextBox 17"/>
          <p:cNvSpPr txBox="1">
            <a:spLocks noChangeArrowheads="1"/>
          </p:cNvSpPr>
          <p:nvPr/>
        </p:nvSpPr>
        <p:spPr bwMode="auto">
          <a:xfrm>
            <a:off x="6507163" y="5741988"/>
            <a:ext cx="2057400" cy="33813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009999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accent2"/>
                </a:solidFill>
                <a:latin typeface="Helvetica" charset="0"/>
              </a:rPr>
              <a:t>Lower Assembly</a:t>
            </a:r>
          </a:p>
        </p:txBody>
      </p:sp>
      <p:sp>
        <p:nvSpPr>
          <p:cNvPr id="31755" name="TextBox 1"/>
          <p:cNvSpPr txBox="1">
            <a:spLocks noChangeArrowheads="1"/>
          </p:cNvSpPr>
          <p:nvPr/>
        </p:nvSpPr>
        <p:spPr bwMode="auto">
          <a:xfrm>
            <a:off x="1780761" y="6074810"/>
            <a:ext cx="6982239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chemeClr val="tx1"/>
                </a:solidFill>
              </a:rPr>
              <a:t>Transport components to NSTX High Bay </a:t>
            </a:r>
            <a:r>
              <a:rPr lang="en-US" altLang="en-US" sz="1800" dirty="0" smtClean="0">
                <a:solidFill>
                  <a:schemeClr val="tx1"/>
                </a:solidFill>
              </a:rPr>
              <a:t>Area for assembly</a:t>
            </a:r>
            <a:endParaRPr lang="en-US" altLang="en-US" sz="1800" dirty="0">
              <a:solidFill>
                <a:schemeClr val="tx1"/>
              </a:solidFill>
            </a:endParaRP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1790700" y="1838985"/>
            <a:ext cx="2133600" cy="1323439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009999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accent2"/>
                </a:solidFill>
                <a:latin typeface="Helvetica" charset="0"/>
              </a:rPr>
              <a:t>Lower the U</a:t>
            </a:r>
            <a:r>
              <a:rPr lang="en-US" altLang="en-US" sz="1600" dirty="0" smtClean="0">
                <a:solidFill>
                  <a:schemeClr val="accent2"/>
                </a:solidFill>
                <a:latin typeface="Helvetica" charset="0"/>
              </a:rPr>
              <a:t>pper PF1A coil over </a:t>
            </a:r>
            <a:r>
              <a:rPr lang="en-US" altLang="en-US" sz="1600" dirty="0">
                <a:solidFill>
                  <a:schemeClr val="accent2"/>
                </a:solidFill>
                <a:latin typeface="Helvetica" charset="0"/>
              </a:rPr>
              <a:t>the OH/TF </a:t>
            </a:r>
            <a:r>
              <a:rPr lang="en-US" altLang="en-US" sz="1600" dirty="0" smtClean="0">
                <a:solidFill>
                  <a:schemeClr val="accent2"/>
                </a:solidFill>
                <a:latin typeface="Helvetica" charset="0"/>
              </a:rPr>
              <a:t>Assembly &amp; secure to Upper PF1B coil</a:t>
            </a:r>
            <a:endParaRPr lang="en-US" altLang="en-US" sz="1600" dirty="0">
              <a:solidFill>
                <a:schemeClr val="accent2"/>
              </a:solidFill>
              <a:latin typeface="Helvetica" charset="0"/>
            </a:endParaRPr>
          </a:p>
        </p:txBody>
      </p:sp>
      <p:cxnSp>
        <p:nvCxnSpPr>
          <p:cNvPr id="3" name="Straight Arrow Connector 2"/>
          <p:cNvCxnSpPr>
            <a:stCxn id="12" idx="2"/>
          </p:cNvCxnSpPr>
          <p:nvPr/>
        </p:nvCxnSpPr>
        <p:spPr bwMode="auto">
          <a:xfrm>
            <a:off x="2857500" y="3162424"/>
            <a:ext cx="1181100" cy="571376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" name="Straight Arrow Connector 4"/>
          <p:cNvCxnSpPr>
            <a:stCxn id="31749" idx="1"/>
          </p:cNvCxnSpPr>
          <p:nvPr/>
        </p:nvCxnSpPr>
        <p:spPr bwMode="auto">
          <a:xfrm flipH="1">
            <a:off x="1447802" y="1171942"/>
            <a:ext cx="367746" cy="469959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638"/>
            <a:ext cx="3505200" cy="632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7"/>
          <p:cNvSpPr>
            <a:spLocks noChangeArrowheads="1"/>
          </p:cNvSpPr>
          <p:nvPr/>
        </p:nvSpPr>
        <p:spPr bwMode="auto">
          <a:xfrm>
            <a:off x="4419600" y="5562600"/>
            <a:ext cx="4419600" cy="830263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009999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accent2"/>
                </a:solidFill>
                <a:latin typeface="Helvetica" charset="0"/>
              </a:rPr>
              <a:t>Pre-position the lower Ceramic Break Assembly and Rotatable Flange prior to </a:t>
            </a:r>
            <a:r>
              <a:rPr lang="en-US" altLang="en-US" sz="1600" dirty="0" smtClean="0">
                <a:solidFill>
                  <a:schemeClr val="accent2"/>
                </a:solidFill>
                <a:latin typeface="Helvetica" charset="0"/>
              </a:rPr>
              <a:t>lowering </a:t>
            </a:r>
            <a:r>
              <a:rPr lang="en-US" altLang="en-US" sz="1600" dirty="0">
                <a:solidFill>
                  <a:schemeClr val="accent2"/>
                </a:solidFill>
                <a:latin typeface="Helvetica" charset="0"/>
              </a:rPr>
              <a:t>CS assembly into the VV</a:t>
            </a:r>
          </a:p>
        </p:txBody>
      </p:sp>
      <p:sp>
        <p:nvSpPr>
          <p:cNvPr id="32772" name="TextBox 17"/>
          <p:cNvSpPr txBox="1">
            <a:spLocks noChangeArrowheads="1"/>
          </p:cNvSpPr>
          <p:nvPr/>
        </p:nvSpPr>
        <p:spPr bwMode="auto">
          <a:xfrm>
            <a:off x="2895600" y="914400"/>
            <a:ext cx="5943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009999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Helvetica" charset="0"/>
              </a:rPr>
              <a:t>Install the completed Center Stack Assembly into the Vacuum Vessel  </a:t>
            </a:r>
            <a:r>
              <a:rPr lang="en-US" altLang="en-US" sz="2000" dirty="0">
                <a:solidFill>
                  <a:srgbClr val="FF0000"/>
                </a:solidFill>
                <a:latin typeface="Helvetica" charset="0"/>
              </a:rPr>
              <a:t>(Spring 2014)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rot="10800000">
            <a:off x="2438400" y="5791200"/>
            <a:ext cx="1981200" cy="152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4" name="TextBox 3"/>
          <p:cNvSpPr txBox="1">
            <a:spLocks noChangeArrowheads="1"/>
          </p:cNvSpPr>
          <p:nvPr/>
        </p:nvSpPr>
        <p:spPr bwMode="auto">
          <a:xfrm>
            <a:off x="2278062" y="73818"/>
            <a:ext cx="59007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009999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accent2"/>
                </a:solidFill>
                <a:latin typeface="Helvetica" charset="0"/>
              </a:rPr>
              <a:t>Step 5- Install Completed CS </a:t>
            </a:r>
            <a:r>
              <a:rPr lang="en-US" altLang="en-US" dirty="0" smtClean="0">
                <a:solidFill>
                  <a:schemeClr val="accent2"/>
                </a:solidFill>
                <a:latin typeface="Helvetica" charset="0"/>
              </a:rPr>
              <a:t>Assembly</a:t>
            </a:r>
            <a:endParaRPr lang="en-US" altLang="en-US" dirty="0">
              <a:solidFill>
                <a:schemeClr val="accent2"/>
              </a:solidFill>
              <a:latin typeface="Helvetica" charset="0"/>
            </a:endParaRPr>
          </a:p>
        </p:txBody>
      </p:sp>
      <p:cxnSp>
        <p:nvCxnSpPr>
          <p:cNvPr id="32776" name="Straight Arrow Connector 16"/>
          <p:cNvCxnSpPr>
            <a:cxnSpLocks noChangeShapeType="1"/>
          </p:cNvCxnSpPr>
          <p:nvPr/>
        </p:nvCxnSpPr>
        <p:spPr bwMode="auto">
          <a:xfrm rot="5400000">
            <a:off x="1828801" y="2362200"/>
            <a:ext cx="1676400" cy="3175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2777" name="Picture 19" descr="P918083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28800"/>
            <a:ext cx="276225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Conclusion</a:t>
            </a:r>
          </a:p>
        </p:txBody>
      </p:sp>
      <p:sp>
        <p:nvSpPr>
          <p:cNvPr id="33795" name="Content Placeholder 4"/>
          <p:cNvSpPr>
            <a:spLocks noGrp="1"/>
          </p:cNvSpPr>
          <p:nvPr>
            <p:ph idx="1"/>
          </p:nvPr>
        </p:nvSpPr>
        <p:spPr>
          <a:xfrm>
            <a:off x="152400" y="990600"/>
            <a:ext cx="8763000" cy="5410200"/>
          </a:xfrm>
        </p:spPr>
        <p:txBody>
          <a:bodyPr/>
          <a:lstStyle/>
          <a:p>
            <a:r>
              <a:rPr lang="en-US" altLang="en-US" sz="2000" b="1" dirty="0" smtClean="0">
                <a:ea typeface="ＭＳ Ｐゴシック" pitchFamily="34" charset="-128"/>
              </a:rPr>
              <a:t>Four TF Quadrants and the full TF bundle have been VPI’d (Retired risks)</a:t>
            </a:r>
          </a:p>
          <a:p>
            <a:pPr lvl="1"/>
            <a:r>
              <a:rPr lang="en-US" altLang="en-US" sz="1600" b="1" dirty="0" smtClean="0">
                <a:ea typeface="ＭＳ Ｐゴシック" pitchFamily="34" charset="-128"/>
              </a:rPr>
              <a:t>Five of the 6 required VPI’s have been completed</a:t>
            </a:r>
          </a:p>
          <a:p>
            <a:r>
              <a:rPr lang="en-US" altLang="en-US" sz="2000" b="1" dirty="0" smtClean="0">
                <a:ea typeface="ＭＳ Ｐゴシック" pitchFamily="34" charset="-128"/>
              </a:rPr>
              <a:t>The manufacturing of the TF bundle has been completed</a:t>
            </a:r>
          </a:p>
          <a:p>
            <a:r>
              <a:rPr lang="en-US" altLang="en-US" sz="2000" b="1" dirty="0" smtClean="0">
                <a:ea typeface="ＭＳ Ｐゴシック" pitchFamily="34" charset="-128"/>
              </a:rPr>
              <a:t>The OH coil manufacturing facility is being setup</a:t>
            </a:r>
          </a:p>
          <a:p>
            <a:r>
              <a:rPr lang="en-US" altLang="en-US" sz="2000" b="1" dirty="0" smtClean="0">
                <a:ea typeface="ＭＳ Ｐゴシック" pitchFamily="34" charset="-128"/>
              </a:rPr>
              <a:t>Major tooling for the OH solenoid has been completed</a:t>
            </a:r>
          </a:p>
          <a:p>
            <a:r>
              <a:rPr lang="en-US" altLang="en-US" sz="2000" b="1" dirty="0" smtClean="0">
                <a:ea typeface="ＭＳ Ｐゴシック" pitchFamily="34" charset="-128"/>
              </a:rPr>
              <a:t>The OH conductor sandblast/priming has been completed</a:t>
            </a:r>
          </a:p>
          <a:p>
            <a:r>
              <a:rPr lang="en-US" altLang="en-US" sz="2000" b="1" dirty="0" smtClean="0">
                <a:ea typeface="ＭＳ Ｐゴシック" pitchFamily="34" charset="-128"/>
              </a:rPr>
              <a:t>The Inconel casing has been delivered</a:t>
            </a:r>
          </a:p>
          <a:p>
            <a:r>
              <a:rPr lang="en-US" altLang="en-US" sz="2000" b="1" dirty="0" smtClean="0">
                <a:ea typeface="ＭＳ Ｐゴシック" pitchFamily="34" charset="-128"/>
              </a:rPr>
              <a:t>OTF’s have been completed and installed (Everson-Tesla)</a:t>
            </a:r>
          </a:p>
          <a:p>
            <a:r>
              <a:rPr lang="en-US" altLang="en-US" sz="2000" b="1" dirty="0" smtClean="0">
                <a:ea typeface="ＭＳ Ｐゴシック" pitchFamily="34" charset="-128"/>
              </a:rPr>
              <a:t>Contract for Inner PF coils has been awarded to Everson-Tesla</a:t>
            </a:r>
          </a:p>
          <a:p>
            <a:r>
              <a:rPr lang="en-US" altLang="en-US" b="1" i="1" dirty="0" smtClean="0">
                <a:solidFill>
                  <a:srgbClr val="FF0000"/>
                </a:solidFill>
                <a:ea typeface="ＭＳ Ｐゴシック" pitchFamily="34" charset="-128"/>
              </a:rPr>
              <a:t>Anticipate delivery of the Centerstack components to NSTX Test Cell in </a:t>
            </a:r>
            <a:r>
              <a:rPr lang="en-US" altLang="en-US" b="1" i="1" dirty="0" smtClean="0">
                <a:solidFill>
                  <a:schemeClr val="accent2"/>
                </a:solidFill>
                <a:ea typeface="ＭＳ Ｐゴシック" pitchFamily="34" charset="-128"/>
              </a:rPr>
              <a:t>May 2014</a:t>
            </a:r>
            <a:endParaRPr lang="en-US" altLang="en-US" b="1" dirty="0" smtClean="0">
              <a:solidFill>
                <a:schemeClr val="accent2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3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Center Stack Status Since </a:t>
            </a:r>
            <a:r>
              <a:rPr lang="en-US" altLang="en-US" dirty="0">
                <a:ea typeface="ＭＳ Ｐゴシック" pitchFamily="34" charset="-128"/>
              </a:rPr>
              <a:t>L</a:t>
            </a:r>
            <a:r>
              <a:rPr lang="en-US" altLang="en-US" dirty="0" smtClean="0">
                <a:ea typeface="ＭＳ Ｐゴシック" pitchFamily="34" charset="-128"/>
              </a:rPr>
              <a:t>ast Review</a:t>
            </a:r>
          </a:p>
        </p:txBody>
      </p:sp>
      <p:sp>
        <p:nvSpPr>
          <p:cNvPr id="5123" name="Content Placeholder 4"/>
          <p:cNvSpPr>
            <a:spLocks noGrp="1"/>
          </p:cNvSpPr>
          <p:nvPr>
            <p:ph idx="1"/>
          </p:nvPr>
        </p:nvSpPr>
        <p:spPr>
          <a:xfrm>
            <a:off x="2514600" y="990600"/>
            <a:ext cx="6096000" cy="4876800"/>
          </a:xfrm>
        </p:spPr>
        <p:txBody>
          <a:bodyPr/>
          <a:lstStyle/>
          <a:p>
            <a:r>
              <a:rPr lang="en-US" altLang="en-US" sz="2000" b="1" dirty="0" smtClean="0">
                <a:ea typeface="ＭＳ Ｐゴシック" pitchFamily="34" charset="-128"/>
              </a:rPr>
              <a:t>Inner TF Bundle</a:t>
            </a:r>
          </a:p>
          <a:p>
            <a:pPr lvl="1"/>
            <a:r>
              <a:rPr lang="en-US" altLang="en-US" sz="1800" b="1" dirty="0" smtClean="0">
                <a:ea typeface="ＭＳ Ｐゴシック" pitchFamily="34" charset="-128"/>
              </a:rPr>
              <a:t>(4) TF Quadrants have been VPI’d</a:t>
            </a:r>
            <a:endParaRPr lang="en-US" altLang="en-US" sz="2400" b="1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lvl="1"/>
            <a:r>
              <a:rPr lang="en-US" altLang="en-US" sz="1800" b="1" dirty="0" smtClean="0">
                <a:ea typeface="ＭＳ Ｐゴシック" pitchFamily="34" charset="-128"/>
              </a:rPr>
              <a:t>Full TF Bundle has been VPI’d</a:t>
            </a:r>
          </a:p>
          <a:p>
            <a:r>
              <a:rPr lang="en-US" altLang="en-US" sz="2000" b="1" dirty="0" smtClean="0">
                <a:ea typeface="ＭＳ Ｐゴシック" pitchFamily="34" charset="-128"/>
              </a:rPr>
              <a:t>OH Solenoid</a:t>
            </a:r>
          </a:p>
          <a:p>
            <a:pPr lvl="1"/>
            <a:r>
              <a:rPr lang="en-US" altLang="en-US" sz="1800" b="1" dirty="0" smtClean="0">
                <a:ea typeface="ＭＳ Ｐゴシック" pitchFamily="34" charset="-128"/>
              </a:rPr>
              <a:t>Major tooling has been delivered</a:t>
            </a:r>
          </a:p>
          <a:p>
            <a:pPr lvl="1"/>
            <a:r>
              <a:rPr lang="en-US" altLang="en-US" sz="1800" b="1" dirty="0" smtClean="0">
                <a:ea typeface="ＭＳ Ｐゴシック" pitchFamily="34" charset="-128"/>
              </a:rPr>
              <a:t>Begin winding OH solenoid-</a:t>
            </a:r>
            <a:r>
              <a:rPr lang="en-US" altLang="en-US" sz="1800" b="1" dirty="0" smtClean="0">
                <a:solidFill>
                  <a:srgbClr val="FF0000"/>
                </a:solidFill>
                <a:ea typeface="ＭＳ Ｐゴシック" pitchFamily="34" charset="-128"/>
              </a:rPr>
              <a:t> October 2013</a:t>
            </a:r>
            <a:endParaRPr lang="en-US" altLang="en-US" sz="1800" b="1" dirty="0" smtClean="0">
              <a:ea typeface="ＭＳ Ｐゴシック" pitchFamily="34" charset="-128"/>
            </a:endParaRPr>
          </a:p>
          <a:p>
            <a:pPr lvl="1"/>
            <a:r>
              <a:rPr lang="en-US" altLang="en-US" sz="1800" b="1" dirty="0" smtClean="0">
                <a:ea typeface="ＭＳ Ｐゴシック" pitchFamily="34" charset="-128"/>
              </a:rPr>
              <a:t>VPI OH Solenoid- </a:t>
            </a:r>
            <a:r>
              <a:rPr lang="en-US" altLang="en-US" sz="1800" b="1" dirty="0" smtClean="0">
                <a:solidFill>
                  <a:srgbClr val="FF0000"/>
                </a:solidFill>
                <a:ea typeface="ＭＳ Ｐゴシック" pitchFamily="34" charset="-128"/>
              </a:rPr>
              <a:t>January 2014</a:t>
            </a:r>
            <a:endParaRPr lang="en-US" altLang="en-US" sz="1800" b="1" dirty="0" smtClean="0">
              <a:ea typeface="ＭＳ Ｐゴシック" pitchFamily="34" charset="-128"/>
            </a:endParaRPr>
          </a:p>
          <a:p>
            <a:r>
              <a:rPr lang="en-US" altLang="en-US" sz="2000" b="1" dirty="0" smtClean="0">
                <a:ea typeface="ＭＳ Ｐゴシック" pitchFamily="34" charset="-128"/>
              </a:rPr>
              <a:t>Centerstack Casing</a:t>
            </a:r>
          </a:p>
          <a:p>
            <a:pPr lvl="1"/>
            <a:r>
              <a:rPr lang="en-US" altLang="en-US" sz="1800" b="1" dirty="0" smtClean="0">
                <a:ea typeface="ＭＳ Ｐゴシック" pitchFamily="34" charset="-128"/>
              </a:rPr>
              <a:t>Delivered and studs have been installed- </a:t>
            </a:r>
            <a:endParaRPr lang="en-US" altLang="en-US" b="1" dirty="0" smtClean="0">
              <a:ea typeface="ＭＳ Ｐゴシック" pitchFamily="34" charset="-128"/>
            </a:endParaRPr>
          </a:p>
          <a:p>
            <a:r>
              <a:rPr lang="en-US" altLang="en-US" sz="2000" b="1" dirty="0" smtClean="0">
                <a:ea typeface="ＭＳ Ｐゴシック" pitchFamily="34" charset="-128"/>
              </a:rPr>
              <a:t>Outer TF Coils</a:t>
            </a:r>
          </a:p>
          <a:p>
            <a:pPr lvl="1"/>
            <a:r>
              <a:rPr lang="en-US" altLang="en-US" sz="1600" b="1" dirty="0" smtClean="0">
                <a:ea typeface="ＭＳ Ｐゴシック" pitchFamily="34" charset="-128"/>
              </a:rPr>
              <a:t>(2) New TF Coils fabricated</a:t>
            </a:r>
          </a:p>
          <a:p>
            <a:r>
              <a:rPr lang="en-US" altLang="en-US" sz="2000" b="1" dirty="0" smtClean="0">
                <a:ea typeface="ＭＳ Ｐゴシック" pitchFamily="34" charset="-128"/>
              </a:rPr>
              <a:t>Centerstack Assembly- </a:t>
            </a:r>
          </a:p>
          <a:p>
            <a:pPr lvl="1"/>
            <a:r>
              <a:rPr lang="en-US" altLang="en-US" sz="1800" b="1" dirty="0" smtClean="0">
                <a:ea typeface="ＭＳ Ｐゴシック" pitchFamily="34" charset="-128"/>
              </a:rPr>
              <a:t>Final CS assembly will occur between </a:t>
            </a:r>
            <a:r>
              <a:rPr lang="en-US" altLang="en-US" sz="1800" b="1" dirty="0" smtClean="0">
                <a:solidFill>
                  <a:srgbClr val="FF0000"/>
                </a:solidFill>
                <a:ea typeface="ＭＳ Ｐゴシック" pitchFamily="34" charset="-128"/>
              </a:rPr>
              <a:t>February- May 2014</a:t>
            </a:r>
          </a:p>
          <a:p>
            <a:pPr lvl="1"/>
            <a:endParaRPr lang="en-US" altLang="en-US" sz="1800" b="1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lvl="1"/>
            <a:endParaRPr lang="en-US" altLang="en-US" sz="1800" b="1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lvl="1"/>
            <a:endParaRPr lang="en-US" altLang="en-US" b="1" dirty="0" smtClean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pic>
        <p:nvPicPr>
          <p:cNvPr id="5124" name="Picture 5" descr="center-stack-oh-coi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1" t="8696" r="39262" b="7246"/>
          <a:stretch>
            <a:fillRect/>
          </a:stretch>
        </p:blipFill>
        <p:spPr bwMode="auto">
          <a:xfrm>
            <a:off x="533400" y="685800"/>
            <a:ext cx="1905000" cy="581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38400" y="5867400"/>
            <a:ext cx="63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Work was supported by Steve Raftopoulos, Mike Mardenfeld, Irv Zatz &amp; Technician crews led by Mike Anderson and Eugene Kearns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Critical Path Schedule</a:t>
            </a:r>
          </a:p>
        </p:txBody>
      </p:sp>
      <p:pic>
        <p:nvPicPr>
          <p:cNvPr id="614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22313"/>
            <a:ext cx="7467600" cy="576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5334000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The OH Manufacturing steps are series activities w/ very few parallel activities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Involvement of ES&amp;H Safety Department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914400"/>
            <a:ext cx="8763000" cy="5334000"/>
          </a:xfrm>
          <a:solidFill>
            <a:srgbClr val="FFFFFF"/>
          </a:solidFill>
        </p:spPr>
        <p:txBody>
          <a:bodyPr/>
          <a:lstStyle/>
          <a:p>
            <a:r>
              <a:rPr lang="en-US" altLang="en-US" sz="2000" b="1" i="1" dirty="0" smtClean="0">
                <a:ea typeface="ＭＳ Ｐゴシック" pitchFamily="34" charset="-128"/>
              </a:rPr>
              <a:t>The fabrication &amp; assembly of the Centerstack is being performed by PPPL personnel at the laboratory.</a:t>
            </a:r>
          </a:p>
          <a:p>
            <a:r>
              <a:rPr lang="en-US" altLang="en-US" sz="2000" b="1" dirty="0" smtClean="0">
                <a:solidFill>
                  <a:schemeClr val="accent2"/>
                </a:solidFill>
                <a:ea typeface="ＭＳ Ｐゴシック" pitchFamily="34" charset="-128"/>
              </a:rPr>
              <a:t>Safety</a:t>
            </a:r>
            <a:r>
              <a:rPr lang="en-US" altLang="en-US" sz="2000" b="1" dirty="0" smtClean="0">
                <a:ea typeface="ＭＳ Ｐゴシック" pitchFamily="34" charset="-128"/>
              </a:rPr>
              <a:t> </a:t>
            </a:r>
            <a:r>
              <a:rPr lang="en-US" altLang="en-US" sz="2000" dirty="0" smtClean="0">
                <a:ea typeface="ＭＳ Ｐゴシック" pitchFamily="34" charset="-128"/>
              </a:rPr>
              <a:t>is an important part of the PPPL culture </a:t>
            </a:r>
          </a:p>
          <a:p>
            <a:r>
              <a:rPr lang="en-US" altLang="en-US" sz="2000" b="1" dirty="0" smtClean="0">
                <a:solidFill>
                  <a:schemeClr val="accent2"/>
                </a:solidFill>
                <a:ea typeface="ＭＳ Ｐゴシック" pitchFamily="34" charset="-128"/>
              </a:rPr>
              <a:t>Safety</a:t>
            </a:r>
            <a:r>
              <a:rPr lang="en-US" altLang="en-US" sz="2000" dirty="0" smtClean="0">
                <a:ea typeface="ＭＳ Ｐゴシック" pitchFamily="34" charset="-128"/>
              </a:rPr>
              <a:t> is incorporated in all aspects of the development program- carryover to production</a:t>
            </a:r>
          </a:p>
          <a:p>
            <a:r>
              <a:rPr lang="en-US" altLang="en-US" sz="2000" b="1" dirty="0" smtClean="0">
                <a:solidFill>
                  <a:schemeClr val="accent2"/>
                </a:solidFill>
                <a:ea typeface="ＭＳ Ｐゴシック" pitchFamily="34" charset="-128"/>
              </a:rPr>
              <a:t>Industrial Hygiene</a:t>
            </a:r>
            <a:r>
              <a:rPr lang="en-US" altLang="en-US" sz="2000" dirty="0" smtClean="0">
                <a:solidFill>
                  <a:schemeClr val="accent2"/>
                </a:solidFill>
                <a:ea typeface="ＭＳ Ｐゴシック" pitchFamily="34" charset="-128"/>
              </a:rPr>
              <a:t> </a:t>
            </a:r>
            <a:r>
              <a:rPr lang="en-US" altLang="en-US" sz="2000" dirty="0" smtClean="0">
                <a:ea typeface="ＭＳ Ｐゴシック" pitchFamily="34" charset="-128"/>
              </a:rPr>
              <a:t>(IH) &amp; </a:t>
            </a:r>
            <a:r>
              <a:rPr lang="en-US" altLang="en-US" sz="2000" b="1" dirty="0" smtClean="0">
                <a:solidFill>
                  <a:schemeClr val="accent2"/>
                </a:solidFill>
                <a:ea typeface="ＭＳ Ｐゴシック" pitchFamily="34" charset="-128"/>
              </a:rPr>
              <a:t>Construction Safety </a:t>
            </a:r>
            <a:r>
              <a:rPr lang="en-US" altLang="en-US" sz="2000" dirty="0" smtClean="0">
                <a:ea typeface="ＭＳ Ｐゴシック" pitchFamily="34" charset="-128"/>
              </a:rPr>
              <a:t>have participated in the planning and setup of the coil area</a:t>
            </a:r>
          </a:p>
          <a:p>
            <a:r>
              <a:rPr lang="en-US" altLang="en-US" sz="2000" b="1" dirty="0" smtClean="0">
                <a:solidFill>
                  <a:schemeClr val="accent2"/>
                </a:solidFill>
                <a:ea typeface="ＭＳ Ｐゴシック" pitchFamily="34" charset="-128"/>
              </a:rPr>
              <a:t>Job Hazard Analysis</a:t>
            </a:r>
            <a:r>
              <a:rPr lang="en-US" altLang="en-US" sz="2000" dirty="0" smtClean="0">
                <a:ea typeface="ＭＳ Ｐゴシック" pitchFamily="34" charset="-128"/>
              </a:rPr>
              <a:t> (JHA’s)</a:t>
            </a:r>
            <a:r>
              <a:rPr lang="en-US" altLang="en-US" sz="2000" b="1" dirty="0" smtClean="0">
                <a:ea typeface="ＭＳ Ｐゴシック" pitchFamily="34" charset="-128"/>
              </a:rPr>
              <a:t> </a:t>
            </a:r>
            <a:r>
              <a:rPr lang="en-US" altLang="en-US" sz="2000" dirty="0" smtClean="0">
                <a:ea typeface="ＭＳ Ｐゴシック" pitchFamily="34" charset="-128"/>
              </a:rPr>
              <a:t>are being developed for each procedure</a:t>
            </a:r>
          </a:p>
          <a:p>
            <a:r>
              <a:rPr lang="en-US" altLang="en-US" sz="2000" b="1" dirty="0" smtClean="0">
                <a:solidFill>
                  <a:schemeClr val="accent2"/>
                </a:solidFill>
                <a:ea typeface="ＭＳ Ｐゴシック" pitchFamily="34" charset="-128"/>
              </a:rPr>
              <a:t>Procedures: </a:t>
            </a:r>
            <a:r>
              <a:rPr lang="en-US" altLang="en-US" sz="2000" dirty="0" smtClean="0">
                <a:ea typeface="ＭＳ Ｐゴシック" pitchFamily="34" charset="-128"/>
              </a:rPr>
              <a:t>Clearly identify safety precautions for specific operations</a:t>
            </a:r>
            <a:endParaRPr lang="en-US" altLang="en-US" sz="2000" b="1" dirty="0" smtClean="0">
              <a:solidFill>
                <a:schemeClr val="accent2"/>
              </a:solidFill>
              <a:ea typeface="ＭＳ Ｐゴシック" pitchFamily="34" charset="-128"/>
            </a:endParaRPr>
          </a:p>
          <a:p>
            <a:r>
              <a:rPr lang="en-US" altLang="en-US" sz="2000" b="1" dirty="0" smtClean="0">
                <a:solidFill>
                  <a:schemeClr val="accent2"/>
                </a:solidFill>
                <a:ea typeface="ＭＳ Ｐゴシック" pitchFamily="34" charset="-128"/>
              </a:rPr>
              <a:t>Personnel protective equipment</a:t>
            </a:r>
            <a:r>
              <a:rPr lang="en-US" altLang="en-US" sz="2000" dirty="0" smtClean="0">
                <a:solidFill>
                  <a:schemeClr val="accent2"/>
                </a:solidFill>
                <a:ea typeface="ＭＳ Ｐゴシック" pitchFamily="34" charset="-128"/>
              </a:rPr>
              <a:t> </a:t>
            </a:r>
            <a:r>
              <a:rPr lang="en-US" altLang="en-US" sz="2000" dirty="0" smtClean="0">
                <a:ea typeface="ＭＳ Ｐゴシック" pitchFamily="34" charset="-128"/>
              </a:rPr>
              <a:t>(PPE’s) being used</a:t>
            </a:r>
          </a:p>
          <a:p>
            <a:r>
              <a:rPr lang="en-US" altLang="en-US" sz="2000" b="1" dirty="0" smtClean="0">
                <a:solidFill>
                  <a:schemeClr val="accent2"/>
                </a:solidFill>
                <a:ea typeface="ＭＳ Ｐゴシック" pitchFamily="34" charset="-128"/>
              </a:rPr>
              <a:t>“Tool Box” </a:t>
            </a:r>
            <a:r>
              <a:rPr lang="en-US" altLang="en-US" sz="2000" dirty="0" smtClean="0">
                <a:ea typeface="ＭＳ Ｐゴシック" pitchFamily="34" charset="-128"/>
              </a:rPr>
              <a:t>Safety meeting held monthly with Technicians</a:t>
            </a:r>
          </a:p>
          <a:p>
            <a:pPr marL="0" indent="0">
              <a:buNone/>
            </a:pPr>
            <a:endParaRPr lang="en-US" altLang="en-US" sz="2000" dirty="0">
              <a:ea typeface="ＭＳ Ｐゴシック" pitchFamily="34" charset="-128"/>
            </a:endParaRPr>
          </a:p>
          <a:p>
            <a:r>
              <a:rPr lang="en-US" altLang="en-US" sz="2800" b="1" dirty="0" smtClean="0">
                <a:solidFill>
                  <a:srgbClr val="FF0000"/>
                </a:solidFill>
                <a:ea typeface="ＭＳ Ｐゴシック" pitchFamily="34" charset="-128"/>
              </a:rPr>
              <a:t>Involvement with all safety groups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Tooling- VPI Molds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119063" y="914400"/>
            <a:ext cx="8534400" cy="1066800"/>
          </a:xfrm>
        </p:spPr>
        <p:txBody>
          <a:bodyPr/>
          <a:lstStyle/>
          <a:p>
            <a:r>
              <a:rPr lang="en-US" altLang="en-US" sz="2000" b="1" smtClean="0">
                <a:ea typeface="ＭＳ Ｐゴシック" pitchFamily="34" charset="-128"/>
              </a:rPr>
              <a:t>TF Full mold </a:t>
            </a:r>
            <a:r>
              <a:rPr lang="en-US" altLang="en-US" sz="2000" b="1" smtClean="0">
                <a:solidFill>
                  <a:srgbClr val="FF0000"/>
                </a:solidFill>
                <a:ea typeface="ＭＳ Ｐゴシック" pitchFamily="34" charset="-128"/>
              </a:rPr>
              <a:t>complete-manufactured by Reno Machine (Conn.) </a:t>
            </a:r>
          </a:p>
          <a:p>
            <a:r>
              <a:rPr lang="en-US" altLang="en-US" sz="2000" b="1" smtClean="0">
                <a:ea typeface="ＭＳ Ｐゴシック" pitchFamily="34" charset="-128"/>
              </a:rPr>
              <a:t>OH Solenoid mold complete- </a:t>
            </a:r>
            <a:r>
              <a:rPr lang="en-US" altLang="en-US" sz="2000" b="1" smtClean="0">
                <a:solidFill>
                  <a:srgbClr val="FF0000"/>
                </a:solidFill>
                <a:ea typeface="ＭＳ Ｐゴシック" pitchFamily="34" charset="-128"/>
              </a:rPr>
              <a:t>manufactured by Martinez &amp; Turek, Inc. (California)</a:t>
            </a:r>
          </a:p>
        </p:txBody>
      </p:sp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6070600" y="5667375"/>
            <a:ext cx="1447800" cy="40005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009999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1822CD"/>
                </a:solidFill>
                <a:latin typeface="Helvetica" charset="0"/>
              </a:rPr>
              <a:t>OH Mold</a:t>
            </a:r>
          </a:p>
        </p:txBody>
      </p:sp>
      <p:sp>
        <p:nvSpPr>
          <p:cNvPr id="8197" name="TextBox 11"/>
          <p:cNvSpPr txBox="1">
            <a:spLocks noChangeArrowheads="1"/>
          </p:cNvSpPr>
          <p:nvPr/>
        </p:nvSpPr>
        <p:spPr bwMode="auto">
          <a:xfrm>
            <a:off x="1643063" y="5667375"/>
            <a:ext cx="1447800" cy="40005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009999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1822CD"/>
                </a:solidFill>
                <a:latin typeface="Helvetica" charset="0"/>
              </a:rPr>
              <a:t>TF Mold</a:t>
            </a:r>
          </a:p>
        </p:txBody>
      </p:sp>
      <p:pic>
        <p:nvPicPr>
          <p:cNvPr id="819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2128838"/>
            <a:ext cx="455295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2362200"/>
            <a:ext cx="4206875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TF Conductor Assembly</a:t>
            </a:r>
          </a:p>
        </p:txBody>
      </p:sp>
      <p:sp>
        <p:nvSpPr>
          <p:cNvPr id="11267" name="Content Placeholder 13"/>
          <p:cNvSpPr>
            <a:spLocks noGrp="1"/>
          </p:cNvSpPr>
          <p:nvPr>
            <p:ph idx="1"/>
          </p:nvPr>
        </p:nvSpPr>
        <p:spPr>
          <a:xfrm>
            <a:off x="268288" y="860424"/>
            <a:ext cx="8686800" cy="1501775"/>
          </a:xfrm>
        </p:spPr>
        <p:txBody>
          <a:bodyPr/>
          <a:lstStyle/>
          <a:p>
            <a:r>
              <a:rPr lang="en-US" altLang="en-US" sz="2000" b="1" dirty="0" smtClean="0">
                <a:solidFill>
                  <a:srgbClr val="FF0000"/>
                </a:solidFill>
                <a:ea typeface="ＭＳ Ｐゴシック" pitchFamily="34" charset="-128"/>
              </a:rPr>
              <a:t>Major Tool &amp; Machine Inc.</a:t>
            </a:r>
            <a:r>
              <a:rPr lang="en-US" altLang="en-US" sz="2000" b="1" dirty="0" smtClean="0">
                <a:ea typeface="ＭＳ Ｐゴシック" pitchFamily="34" charset="-128"/>
              </a:rPr>
              <a:t> and sub-contractor </a:t>
            </a:r>
            <a:r>
              <a:rPr lang="en-US" altLang="en-US" sz="2000" b="1" dirty="0" smtClean="0">
                <a:solidFill>
                  <a:srgbClr val="FF0000"/>
                </a:solidFill>
                <a:ea typeface="ＭＳ Ｐゴシック" pitchFamily="34" charset="-128"/>
              </a:rPr>
              <a:t>Edison Welding Institute (EWI)</a:t>
            </a:r>
            <a:r>
              <a:rPr lang="en-US" altLang="en-US" sz="2000" b="1" dirty="0" smtClean="0">
                <a:ea typeface="ＭＳ Ｐゴシック" pitchFamily="34" charset="-128"/>
              </a:rPr>
              <a:t> have completed the manufacturing the TF conductor assemblies.</a:t>
            </a:r>
          </a:p>
          <a:p>
            <a:r>
              <a:rPr lang="en-US" altLang="en-US" sz="2000" b="1" dirty="0" smtClean="0">
                <a:solidFill>
                  <a:srgbClr val="FF0000"/>
                </a:solidFill>
                <a:ea typeface="ＭＳ Ｐゴシック" pitchFamily="34" charset="-128"/>
              </a:rPr>
              <a:t>54 conductors </a:t>
            </a:r>
            <a:r>
              <a:rPr lang="en-US" altLang="en-US" sz="2000" b="1" dirty="0" smtClean="0">
                <a:ea typeface="ＭＳ Ｐゴシック" pitchFamily="34" charset="-128"/>
              </a:rPr>
              <a:t>have been delivered (6- Quadrants)</a:t>
            </a:r>
          </a:p>
          <a:p>
            <a:endParaRPr lang="en-US" altLang="en-US" sz="2000" b="1" dirty="0" smtClean="0">
              <a:ea typeface="ＭＳ Ｐゴシック" pitchFamily="34" charset="-128"/>
            </a:endParaRPr>
          </a:p>
        </p:txBody>
      </p:sp>
      <p:pic>
        <p:nvPicPr>
          <p:cNvPr id="11268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41"/>
          <a:stretch/>
        </p:blipFill>
        <p:spPr bwMode="auto">
          <a:xfrm>
            <a:off x="185530" y="3200400"/>
            <a:ext cx="514731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743200"/>
            <a:ext cx="36322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Step 1- Fabrication of Inner TF Bundle</a:t>
            </a:r>
          </a:p>
        </p:txBody>
      </p:sp>
      <p:pic>
        <p:nvPicPr>
          <p:cNvPr id="1229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29937"/>
            <a:ext cx="3581400" cy="267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810000"/>
            <a:ext cx="3019425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3" y="3810000"/>
            <a:ext cx="3200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833437"/>
            <a:ext cx="3968750" cy="297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Box 13"/>
          <p:cNvSpPr txBox="1">
            <a:spLocks noChangeArrowheads="1"/>
          </p:cNvSpPr>
          <p:nvPr/>
        </p:nvSpPr>
        <p:spPr bwMode="auto">
          <a:xfrm>
            <a:off x="665163" y="839788"/>
            <a:ext cx="2382837" cy="338137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009999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accent2"/>
                </a:solidFill>
                <a:latin typeface="Helvetica" charset="0"/>
              </a:rPr>
              <a:t>Solder Cooling Tube</a:t>
            </a:r>
          </a:p>
        </p:txBody>
      </p:sp>
      <p:sp>
        <p:nvSpPr>
          <p:cNvPr id="12296" name="TextBox 13"/>
          <p:cNvSpPr txBox="1">
            <a:spLocks noChangeArrowheads="1"/>
          </p:cNvSpPr>
          <p:nvPr/>
        </p:nvSpPr>
        <p:spPr bwMode="auto">
          <a:xfrm>
            <a:off x="533400" y="5951538"/>
            <a:ext cx="2057400" cy="338137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009999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accent2"/>
                </a:solidFill>
                <a:latin typeface="Helvetica" charset="0"/>
              </a:rPr>
              <a:t>Post Solder Bake</a:t>
            </a:r>
          </a:p>
        </p:txBody>
      </p:sp>
      <p:sp>
        <p:nvSpPr>
          <p:cNvPr id="12297" name="TextBox 13"/>
          <p:cNvSpPr txBox="1">
            <a:spLocks noChangeArrowheads="1"/>
          </p:cNvSpPr>
          <p:nvPr/>
        </p:nvSpPr>
        <p:spPr bwMode="auto">
          <a:xfrm>
            <a:off x="3048000" y="5978525"/>
            <a:ext cx="2382838" cy="338138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009999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accent2"/>
                </a:solidFill>
                <a:latin typeface="Helvetica" charset="0"/>
              </a:rPr>
              <a:t>Grit blast conductors</a:t>
            </a:r>
          </a:p>
        </p:txBody>
      </p:sp>
      <p:sp>
        <p:nvSpPr>
          <p:cNvPr id="12298" name="TextBox 13"/>
          <p:cNvSpPr txBox="1">
            <a:spLocks noChangeArrowheads="1"/>
          </p:cNvSpPr>
          <p:nvPr/>
        </p:nvSpPr>
        <p:spPr bwMode="auto">
          <a:xfrm>
            <a:off x="6456363" y="6064250"/>
            <a:ext cx="1828800" cy="339725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009999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accent2"/>
                </a:solidFill>
                <a:latin typeface="Helvetica" charset="0"/>
              </a:rPr>
              <a:t>Prime &amp; Cure</a:t>
            </a:r>
          </a:p>
        </p:txBody>
      </p:sp>
      <p:sp>
        <p:nvSpPr>
          <p:cNvPr id="12299" name="TextBox 13"/>
          <p:cNvSpPr txBox="1">
            <a:spLocks noChangeArrowheads="1"/>
          </p:cNvSpPr>
          <p:nvPr/>
        </p:nvSpPr>
        <p:spPr bwMode="auto">
          <a:xfrm>
            <a:off x="5018088" y="3429000"/>
            <a:ext cx="3668712" cy="338138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009999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accent2"/>
                </a:solidFill>
                <a:latin typeface="Helvetica" charset="0"/>
              </a:rPr>
              <a:t>Apply turn insulation by hand</a:t>
            </a:r>
          </a:p>
        </p:txBody>
      </p:sp>
      <p:pic>
        <p:nvPicPr>
          <p:cNvPr id="12300" name="Picture 16" descr="IMG_104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35338"/>
            <a:ext cx="3449638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75433</TotalTime>
  <Words>1652</Words>
  <Application>Microsoft Office PowerPoint</Application>
  <PresentationFormat>On-screen Show (4:3)</PresentationFormat>
  <Paragraphs>285</Paragraphs>
  <Slides>35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Blank Presentation</vt:lpstr>
      <vt:lpstr>PowerPoint Presentation</vt:lpstr>
      <vt:lpstr>General Arrangement</vt:lpstr>
      <vt:lpstr>Upgraded Centerstack Components</vt:lpstr>
      <vt:lpstr>Center Stack Status Since Last Review</vt:lpstr>
      <vt:lpstr>Critical Path Schedule</vt:lpstr>
      <vt:lpstr>Involvement of ES&amp;H Safety Department</vt:lpstr>
      <vt:lpstr>Tooling- VPI Molds</vt:lpstr>
      <vt:lpstr>TF Conductor Assembly</vt:lpstr>
      <vt:lpstr>Step 1- Fabrication of Inner TF Bundle</vt:lpstr>
      <vt:lpstr>Step 2- Fabrication of Inner TF Bundle</vt:lpstr>
      <vt:lpstr>Step 3- Fabrication of Inner TF Bundle</vt:lpstr>
      <vt:lpstr>Step 4- Full TF Assembly</vt:lpstr>
      <vt:lpstr>Step 5- Full TF Bundle Assembly</vt:lpstr>
      <vt:lpstr>Step 6- Post VPI</vt:lpstr>
      <vt:lpstr>OH Solenoid Preparations</vt:lpstr>
      <vt:lpstr>Fabrication of OH Solenoid</vt:lpstr>
      <vt:lpstr>OH/TF Bundle Tooling</vt:lpstr>
      <vt:lpstr>Tooling- OH Winding Station Pivot Beam</vt:lpstr>
      <vt:lpstr>OH Solenoid Fabrication- 1</vt:lpstr>
      <vt:lpstr>OH Solenoid Fabrication- 2</vt:lpstr>
      <vt:lpstr>OH/TF Assembly Fabrication- continued</vt:lpstr>
      <vt:lpstr>PowerPoint Presentation</vt:lpstr>
      <vt:lpstr>PowerPoint Presentation</vt:lpstr>
      <vt:lpstr>Centerstack Casing</vt:lpstr>
      <vt:lpstr>Centerstack Casing</vt:lpstr>
      <vt:lpstr>Inner PF Coils</vt:lpstr>
      <vt:lpstr>Miscellaneous Procurements</vt:lpstr>
      <vt:lpstr>Outer TF Coils</vt:lpstr>
      <vt:lpstr>Complete Ceramic Break Sub-Assembly</vt:lpstr>
      <vt:lpstr>PowerPoint Presentation</vt:lpstr>
      <vt:lpstr>PowerPoint Presentation</vt:lpstr>
      <vt:lpstr>Step 3 – OH Diagnostics &amp; Thermal Blanket</vt:lpstr>
      <vt:lpstr>Step 4 – Install CS Casing to CS Assembly</vt:lpstr>
      <vt:lpstr>PowerPoint Presentation</vt:lpstr>
      <vt:lpstr>Conclusion</vt:lpstr>
    </vt:vector>
  </TitlesOfParts>
  <Company>Princeton Plasma Physics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NSTX presentation</dc:title>
  <dc:creator>NSTX team member</dc:creator>
  <cp:lastModifiedBy>jchrzano</cp:lastModifiedBy>
  <cp:revision>12838</cp:revision>
  <cp:lastPrinted>2013-09-20T14:05:05Z</cp:lastPrinted>
  <dcterms:created xsi:type="dcterms:W3CDTF">2012-03-12T20:33:11Z</dcterms:created>
  <dcterms:modified xsi:type="dcterms:W3CDTF">2013-09-30T15:42:39Z</dcterms:modified>
</cp:coreProperties>
</file>