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1217" r:id="rId2"/>
    <p:sldId id="1242" r:id="rId3"/>
    <p:sldId id="1286" r:id="rId4"/>
    <p:sldId id="1243" r:id="rId5"/>
    <p:sldId id="1244" r:id="rId6"/>
    <p:sldId id="1247" r:id="rId7"/>
    <p:sldId id="1265" r:id="rId8"/>
    <p:sldId id="1284" r:id="rId9"/>
    <p:sldId id="1263" r:id="rId10"/>
    <p:sldId id="1266" r:id="rId11"/>
    <p:sldId id="1267" r:id="rId12"/>
    <p:sldId id="1268" r:id="rId13"/>
    <p:sldId id="1252" r:id="rId14"/>
    <p:sldId id="1274" r:id="rId15"/>
    <p:sldId id="1283" r:id="rId16"/>
    <p:sldId id="1276" r:id="rId17"/>
    <p:sldId id="1275" r:id="rId18"/>
    <p:sldId id="1277" r:id="rId19"/>
    <p:sldId id="1285" r:id="rId20"/>
    <p:sldId id="1278" r:id="rId21"/>
    <p:sldId id="1281" r:id="rId22"/>
    <p:sldId id="1269" r:id="rId23"/>
    <p:sldId id="1253" r:id="rId24"/>
    <p:sldId id="1255" r:id="rId25"/>
    <p:sldId id="1254" r:id="rId26"/>
    <p:sldId id="1258" r:id="rId27"/>
    <p:sldId id="1256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99FF66"/>
    <a:srgbClr val="CCFFCC"/>
    <a:srgbClr val="FFFF99"/>
    <a:srgbClr val="FF99FF"/>
    <a:srgbClr val="FFE5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22" y="-8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75F0897B-0FB9-4107-A725-090B03212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880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03BB595E-FF8C-4A4C-A7E5-5D9EAEEFD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68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0173B-1255-4E3D-BF07-06D83A92B71D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1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410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/>
              <a:t>NSTX Upgrade Project – Office of Science Review – </a:t>
            </a:r>
            <a:r>
              <a:rPr lang="en-US" sz="800" i="0" dirty="0" smtClean="0"/>
              <a:t>December 11 – 12, 2012</a:t>
            </a:r>
            <a:endParaRPr lang="en-US" sz="800" i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58200" y="6553200"/>
            <a:ext cx="381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3D05AA0D-FEB8-458B-88BE-0254A8AFF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512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4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25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6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2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Machine Installations and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Construction Management</a:t>
            </a:r>
          </a:p>
        </p:txBody>
      </p:sp>
      <p:cxnSp>
        <p:nvCxnSpPr>
          <p:cNvPr id="5129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0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1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1524000" y="23622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>
                <a:solidFill>
                  <a:schemeClr val="tx1"/>
                </a:solidFill>
                <a:latin typeface="Arial" charset="0"/>
              </a:rPr>
              <a:t>Erik D. Perry</a:t>
            </a:r>
          </a:p>
        </p:txBody>
      </p:sp>
      <p:cxnSp>
        <p:nvCxnSpPr>
          <p:cNvPr id="513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6" name="Text Box 10"/>
          <p:cNvSpPr txBox="1">
            <a:spLocks noChangeArrowheads="1"/>
          </p:cNvSpPr>
          <p:nvPr/>
        </p:nvSpPr>
        <p:spPr bwMode="auto">
          <a:xfrm>
            <a:off x="1600200" y="2971800"/>
            <a:ext cx="5715000" cy="12001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ts val="538"/>
              </a:spcBef>
            </a:pPr>
            <a:r>
              <a:rPr lang="en-US" sz="1800" i="0" dirty="0">
                <a:solidFill>
                  <a:srgbClr val="FF0000"/>
                </a:solidFill>
                <a:ea typeface="ＭＳ Ｐゴシック" pitchFamily="34" charset="-128"/>
                <a:sym typeface="Helvetica" charset="0"/>
              </a:rPr>
              <a:t>Princeton Plasma Physics Laboratory</a:t>
            </a:r>
          </a:p>
          <a:p>
            <a:pPr algn="ctr">
              <a:lnSpc>
                <a:spcPct val="70000"/>
              </a:lnSpc>
              <a:spcBef>
                <a:spcPts val="538"/>
              </a:spcBef>
            </a:pPr>
            <a:r>
              <a:rPr lang="en-US" sz="1800" i="0" dirty="0">
                <a:solidFill>
                  <a:srgbClr val="FF0000"/>
                </a:solidFill>
                <a:ea typeface="ＭＳ Ｐゴシック" pitchFamily="34" charset="-128"/>
                <a:sym typeface="Helvetica" charset="0"/>
              </a:rPr>
              <a:t>NSTX Upgrade Project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Office of Science Review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LSB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December 11 - 12, </a:t>
            </a:r>
            <a:r>
              <a:rPr lang="en-US" sz="1800" i="0" dirty="0">
                <a:solidFill>
                  <a:srgbClr val="FF0000"/>
                </a:solidFill>
              </a:rPr>
              <a:t>2012</a:t>
            </a:r>
          </a:p>
        </p:txBody>
      </p:sp>
      <p:cxnSp>
        <p:nvCxnSpPr>
          <p:cNvPr id="513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8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0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2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4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6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8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0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pic>
        <p:nvPicPr>
          <p:cNvPr id="5152" name="Picture 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cxnSp>
        <p:nvCxnSpPr>
          <p:cNvPr id="515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4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515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60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516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62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6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4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pic>
        <p:nvPicPr>
          <p:cNvPr id="516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828800"/>
            <a:ext cx="129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6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68" name="Text Box 153"/>
          <p:cNvSpPr txBox="1">
            <a:spLocks noChangeArrowheads="1"/>
          </p:cNvSpPr>
          <p:nvPr/>
        </p:nvSpPr>
        <p:spPr bwMode="auto">
          <a:xfrm>
            <a:off x="7696200" y="1701800"/>
            <a:ext cx="12954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516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70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71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pic>
        <p:nvPicPr>
          <p:cNvPr id="5173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0"/>
            <a:ext cx="129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4" name="Text Box 152"/>
          <p:cNvSpPr txBox="1">
            <a:spLocks noChangeArrowheads="1"/>
          </p:cNvSpPr>
          <p:nvPr/>
        </p:nvSpPr>
        <p:spPr bwMode="auto">
          <a:xfrm>
            <a:off x="152400" y="1524000"/>
            <a:ext cx="12573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5175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4267200" y="4343400"/>
          <a:ext cx="3073400" cy="2305050"/>
        </p:xfrm>
        <a:graphic>
          <a:graphicData uri="http://schemas.openxmlformats.org/presentationml/2006/ole">
            <p:oleObj spid="_x0000_s31748" name="Acrobat Document" r:id="rId8" imgW="6901200" imgH="5184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Planning for Diagnostic Calibrations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Diagnosticians have listed the calibrations they would like prior to re-starting NSTX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Detailed schedules for these calibrations are being prepared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Schedules will be fit into the existing outage schedule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Each calibration will be scheduled as early as possible to avoid delays once the installation work has been completed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Calibrations may be scheduled to occur after the Upgrade Outage if they are not required for CD-4 or early operations 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Planning for Work Outside Project Scope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Work in the NSTX Test Cell that is not part of the Upgrade Project </a:t>
            </a:r>
            <a:r>
              <a:rPr lang="en-US" sz="1800" dirty="0" smtClean="0">
                <a:ea typeface="ＭＳ Ｐゴシック" pitchFamily="34" charset="-128"/>
              </a:rPr>
              <a:t>will follow the same process as all work performed there</a:t>
            </a:r>
            <a:endParaRPr lang="en-US" sz="1800" dirty="0" smtClean="0">
              <a:ea typeface="ＭＳ Ｐゴシック" pitchFamily="34" charset="-128"/>
            </a:endParaRPr>
          </a:p>
          <a:p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Will require an Engineering Change Proposal (ECP) approved by the Upgrade Project</a:t>
            </a:r>
          </a:p>
          <a:p>
            <a:pPr lvl="1"/>
            <a:endParaRPr lang="en-US" sz="1400" dirty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Will require a Work Approval Form and a detailed job estimate that is reviewed and approved by the Engineering Department</a:t>
            </a:r>
          </a:p>
          <a:p>
            <a:pPr lvl="1"/>
            <a:endParaRPr lang="en-US" sz="1400" dirty="0" smtClean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Will require its approved estimates and schedule be added to the Primavera database so it can be tracked alongside the tasks for the Upgrade Project</a:t>
            </a:r>
          </a:p>
          <a:p>
            <a:pPr lvl="1"/>
            <a:endParaRPr lang="en-US" sz="1400" dirty="0" smtClean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Will require an Engineering Work Package  that has been approved by the Work Control Center</a:t>
            </a:r>
          </a:p>
          <a:p>
            <a:pPr lvl="2"/>
            <a:r>
              <a:rPr lang="en-US" sz="1200" dirty="0" smtClean="0">
                <a:ea typeface="ＭＳ Ｐゴシック" pitchFamily="34" charset="-128"/>
              </a:rPr>
              <a:t>Written procedure </a:t>
            </a:r>
          </a:p>
          <a:p>
            <a:pPr lvl="2"/>
            <a:r>
              <a:rPr lang="en-US" sz="1200" dirty="0" smtClean="0">
                <a:ea typeface="ＭＳ Ｐゴシック" pitchFamily="34" charset="-128"/>
              </a:rPr>
              <a:t>Job Hazard Analysis</a:t>
            </a:r>
          </a:p>
          <a:p>
            <a:pPr lvl="2"/>
            <a:r>
              <a:rPr lang="en-US" sz="1200" dirty="0" smtClean="0">
                <a:ea typeface="ＭＳ Ｐゴシック" pitchFamily="34" charset="-128"/>
              </a:rPr>
              <a:t>Approved permits as required</a:t>
            </a:r>
          </a:p>
          <a:p>
            <a:pPr lvl="2"/>
            <a:r>
              <a:rPr lang="en-US" sz="1200" dirty="0" smtClean="0">
                <a:ea typeface="ＭＳ Ｐゴシック" pitchFamily="34" charset="-128"/>
              </a:rPr>
              <a:t>Pre-job and post-job briefings</a:t>
            </a:r>
          </a:p>
          <a:p>
            <a:pPr lvl="1"/>
            <a:endParaRPr lang="en-US" sz="1400" dirty="0" smtClean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Will require persons approved to be in the NTC to perform the work under the supervision of the Work Control Center</a:t>
            </a:r>
          </a:p>
          <a:p>
            <a:pPr lvl="1"/>
            <a:endParaRPr lang="en-US" sz="1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Removals to make room for Neutral Beam #2</a:t>
            </a:r>
          </a:p>
        </p:txBody>
      </p:sp>
      <p:pic>
        <p:nvPicPr>
          <p:cNvPr id="4" name="Picture 7" descr="C:\Documents and Settings\eperry\Desktop\P1000657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Lehman Review May 12\Photos for Lehman Talk, May 2012\small versions\102011P1000128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:\Lehman Review May 12\Photos for Lehman Talk, May 2012\small versions\122211P1000554 pump duct out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 descr="E:\Lehman Talk Photos\Full size\P1000956 (Small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1816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Changed mounting hardware for passive plates and re-installed them</a:t>
            </a:r>
          </a:p>
        </p:txBody>
      </p:sp>
      <p:pic>
        <p:nvPicPr>
          <p:cNvPr id="17412" name="Picture 5" descr="F:\Lehman Review May 12\Photos for Lehman Talk, May 2012\small versions\P1030552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274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Lehman Review May 12\Photos for Lehman Talk, May 2012\small versions\NSTX In-vessel view 031312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249612" cy="487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Installation of new TF clevis blocks on the vacuum vessel</a:t>
            </a:r>
          </a:p>
        </p:txBody>
      </p:sp>
      <p:pic>
        <p:nvPicPr>
          <p:cNvPr id="4" name="Picture 6" descr="F:\Lehman Review May 12\Photos for Lehman Talk, May 2012\small versions\P1000867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562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Flags on outer TF legs modified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Additional holes drilled 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Flags straightened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Flags ultrasonically tested to verify braze joints</a:t>
            </a:r>
          </a:p>
        </p:txBody>
      </p:sp>
      <p:pic>
        <p:nvPicPr>
          <p:cNvPr id="40961" name="Picture 1" descr="C:\Documents and Settings\eperry\Desktop\Lehman Review Dec 2012\112112 Photos\TF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14600"/>
            <a:ext cx="3662446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Removal of TF outer legs that need to be repaired or replaced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Completed with minimal removal of surrounding items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Replacements must be completed before significant re-installations can occur</a:t>
            </a:r>
          </a:p>
        </p:txBody>
      </p:sp>
      <p:pic>
        <p:nvPicPr>
          <p:cNvPr id="4" name="Picture 1" descr="C:\Documents and Settings\eperry\Desktop\Lehman Review Dec 2012\112112 Photos\P1000212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Installation of new umbrella legs (upper and lower)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Utilized a crew to prep welding area and parts to minimize welder time </a:t>
            </a:r>
            <a:endParaRPr lang="en-US" sz="180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sz="1600" dirty="0" smtClean="0">
                <a:ea typeface="ＭＳ Ｐゴシック" pitchFamily="34" charset="-128"/>
              </a:rPr>
              <a:t>      (</a:t>
            </a:r>
            <a:r>
              <a:rPr lang="en-US" sz="1600" dirty="0" smtClean="0">
                <a:ea typeface="ＭＳ Ｐゴシック" pitchFamily="34" charset="-128"/>
              </a:rPr>
              <a:t>since welders </a:t>
            </a:r>
            <a:r>
              <a:rPr lang="en-US" sz="1600" dirty="0" smtClean="0">
                <a:ea typeface="ＭＳ Ｐゴシック" pitchFamily="34" charset="-128"/>
              </a:rPr>
              <a:t>are a limited resource and we need to carefully manage their use)</a:t>
            </a:r>
            <a:endParaRPr lang="en-US" sz="1600" dirty="0" smtClean="0">
              <a:ea typeface="ＭＳ Ｐゴシック" pitchFamily="34" charset="-128"/>
            </a:endParaRP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15361" name="Picture 1" descr="C:\Documents and Settings\eperry\Desktop\Lehman Review Dec 2012\112112 Photos\P1000208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Replace upper and lower PF2/3 hardware and add new clamps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95% complete						        </a:t>
            </a:r>
          </a:p>
          <a:p>
            <a:pPr lvl="1"/>
            <a:endParaRPr lang="en-US" sz="14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20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sz="1200" dirty="0" smtClean="0">
                <a:ea typeface="ＭＳ Ｐゴシック" pitchFamily="34" charset="-128"/>
              </a:rPr>
              <a:t>                                      						****</a:t>
            </a:r>
            <a:endParaRPr lang="en-US" sz="1400" dirty="0" smtClean="0">
              <a:ea typeface="ＭＳ Ｐゴシック" pitchFamily="34" charset="-128"/>
            </a:endParaRPr>
          </a:p>
        </p:txBody>
      </p:sp>
      <p:graphicFrame>
        <p:nvGraphicFramePr>
          <p:cNvPr id="14337" name="Object 4"/>
          <p:cNvGraphicFramePr>
            <a:graphicFrameLocks noChangeAspect="1"/>
          </p:cNvGraphicFramePr>
          <p:nvPr/>
        </p:nvGraphicFramePr>
        <p:xfrm>
          <a:off x="1295400" y="1371600"/>
          <a:ext cx="6629400" cy="4972050"/>
        </p:xfrm>
        <a:graphic>
          <a:graphicData uri="http://schemas.openxmlformats.org/presentationml/2006/ole">
            <p:oleObj spid="_x0000_s14339" name="Acrobat Document" r:id="rId3" imgW="6901200" imgH="5184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Removal of old vacuum vessel nozzles at Bays J and K</a:t>
            </a:r>
          </a:p>
          <a:p>
            <a:r>
              <a:rPr lang="en-US" sz="2000" dirty="0" smtClean="0">
                <a:ea typeface="ＭＳ Ｐゴシック" pitchFamily="34" charset="-128"/>
              </a:rPr>
              <a:t>In-vessel set-up for vacuum vessel cutting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Installing support beams, containment and ventilation</a:t>
            </a:r>
          </a:p>
          <a:p>
            <a:r>
              <a:rPr lang="en-US" sz="2000" dirty="0" smtClean="0">
                <a:ea typeface="ＭＳ Ｐゴシック" pitchFamily="34" charset="-128"/>
              </a:rPr>
              <a:t>Ex-vessel set-up for vessel cutting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Installing containment and ventilation</a:t>
            </a: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6393" t="9721" r="9412" b="13889"/>
          <a:stretch>
            <a:fillRect/>
          </a:stretch>
        </p:blipFill>
        <p:spPr bwMode="auto">
          <a:xfrm>
            <a:off x="5715000" y="3429000"/>
            <a:ext cx="30480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E:\Lehman Talk Photos\Bays J and K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4902200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Topics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3429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planning</a:t>
            </a:r>
          </a:p>
          <a:p>
            <a:r>
              <a:rPr lang="en-US" dirty="0" smtClean="0">
                <a:ea typeface="ＭＳ Ｐゴシック" pitchFamily="34" charset="-128"/>
              </a:rPr>
              <a:t>Outage Coordination</a:t>
            </a:r>
          </a:p>
          <a:p>
            <a:r>
              <a:rPr lang="en-US" dirty="0" smtClean="0">
                <a:ea typeface="ＭＳ Ｐゴシック" pitchFamily="34" charset="-128"/>
              </a:rPr>
              <a:t>Safety and Efficiency</a:t>
            </a:r>
          </a:p>
          <a:p>
            <a:r>
              <a:rPr lang="en-US" dirty="0" smtClean="0">
                <a:ea typeface="ＭＳ Ｐゴシック" pitchFamily="34" charset="-128"/>
              </a:rPr>
              <a:t>Outage planning for diagnostics calibrations and out of scope tasks</a:t>
            </a:r>
          </a:p>
          <a:p>
            <a:r>
              <a:rPr lang="en-US" dirty="0" smtClean="0">
                <a:ea typeface="ＭＳ Ｐゴシック" pitchFamily="34" charset="-128"/>
              </a:rPr>
              <a:t>Outage progress since May</a:t>
            </a:r>
          </a:p>
          <a:p>
            <a:r>
              <a:rPr lang="en-US" dirty="0" smtClean="0">
                <a:ea typeface="ＭＳ Ｐゴシック" pitchFamily="34" charset="-128"/>
              </a:rPr>
              <a:t>Installation risks and mitigations</a:t>
            </a:r>
          </a:p>
          <a:p>
            <a:r>
              <a:rPr lang="en-US" dirty="0" smtClean="0">
                <a:ea typeface="ＭＳ Ｐゴシック" pitchFamily="34" charset="-128"/>
              </a:rPr>
              <a:t>Plans for next four months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1600" dirty="0" smtClean="0">
                <a:ea typeface="ＭＳ Ｐゴシック" pitchFamily="34" charset="-128"/>
              </a:rPr>
              <a:t>				NSTX before outage</a:t>
            </a:r>
            <a:endParaRPr lang="en-US" sz="1600" dirty="0" smtClean="0">
              <a:ea typeface="ＭＳ Ｐゴシック" pitchFamily="34" charset="-128"/>
            </a:endParaRPr>
          </a:p>
        </p:txBody>
      </p:sp>
      <p:pic>
        <p:nvPicPr>
          <p:cNvPr id="6149" name="Picture 5" descr="F:\Lehman Review May 12\Photos for Lehman Talk, May 2012\small versions\102011P1000128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0" y="3505200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Installation of second neutral </a:t>
            </a:r>
            <a:r>
              <a:rPr lang="en-US" sz="1800" dirty="0" err="1" smtClean="0">
                <a:ea typeface="ＭＳ Ｐゴシック" pitchFamily="34" charset="-128"/>
              </a:rPr>
              <a:t>beamline</a:t>
            </a:r>
            <a:r>
              <a:rPr lang="en-US" sz="1800" dirty="0" smtClean="0">
                <a:ea typeface="ＭＳ Ｐゴシック" pitchFamily="34" charset="-128"/>
              </a:rPr>
              <a:t> started</a:t>
            </a:r>
          </a:p>
          <a:p>
            <a:r>
              <a:rPr lang="en-US" sz="1800" dirty="0" smtClean="0">
                <a:ea typeface="ＭＳ Ｐゴシック" pitchFamily="34" charset="-128"/>
              </a:rPr>
              <a:t>Moved Neutral Beam #2 (NB2) enclosure into NSTX Test Cell (NTC)</a:t>
            </a:r>
          </a:p>
          <a:p>
            <a:r>
              <a:rPr lang="en-US" sz="1800" dirty="0" smtClean="0">
                <a:ea typeface="ＭＳ Ｐゴシック" pitchFamily="34" charset="-128"/>
              </a:rPr>
              <a:t>Installed lid with cryo panels on NB2 in NTC</a:t>
            </a:r>
          </a:p>
          <a:p>
            <a:r>
              <a:rPr lang="en-US" sz="1800" dirty="0" smtClean="0">
                <a:ea typeface="ＭＳ Ｐゴシック" pitchFamily="34" charset="-128"/>
              </a:rPr>
              <a:t>Welded legs on NB2</a:t>
            </a:r>
          </a:p>
          <a:p>
            <a:r>
              <a:rPr lang="en-US" sz="1800" dirty="0" smtClean="0">
                <a:ea typeface="ＭＳ Ｐゴシック" pitchFamily="34" charset="-128"/>
              </a:rPr>
              <a:t>Initial alignment of NB2 completed</a:t>
            </a: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4" name="Picture 4" descr="F:\Lehman Review May 12\Photos for Lehman Talk, May 2012\small versions\P1030563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2145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C:\Documents and Settings\eperry\Desktop\Lehman Review Dec 2012\112112 Photos\P1000189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2971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Progress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Re-installation of cable trays and racks started</a:t>
            </a:r>
          </a:p>
        </p:txBody>
      </p:sp>
      <p:pic>
        <p:nvPicPr>
          <p:cNvPr id="11266" name="Picture 2" descr="C:\Documents and Settings\eperry\Desktop\Lehman Review Dec 2012\112112 Photos\P1000213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251201" cy="2438400"/>
          </a:xfrm>
          <a:prstGeom prst="rect">
            <a:avLst/>
          </a:prstGeom>
          <a:noFill/>
        </p:spPr>
      </p:pic>
      <p:pic>
        <p:nvPicPr>
          <p:cNvPr id="11267" name="Picture 3" descr="C:\Documents and Settings\eperry\Desktop\Lehman Review Dec 2012\112112 Photos\P1000214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251200" cy="2438400"/>
          </a:xfrm>
          <a:prstGeom prst="rect">
            <a:avLst/>
          </a:prstGeom>
          <a:noFill/>
        </p:spPr>
      </p:pic>
      <p:pic>
        <p:nvPicPr>
          <p:cNvPr id="11268" name="Picture 4" descr="C:\Documents and Settings\eperry\Desktop\Lehman Review Dec 2012\112112 Photos\P1000190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/>
              <a:t>Machine Installation Risks and Mitigations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Delays in getting parts delivered to installation crews</a:t>
            </a:r>
          </a:p>
          <a:p>
            <a:pPr lvl="1"/>
            <a:r>
              <a:rPr lang="en-US" dirty="0" smtClean="0"/>
              <a:t>Re-schedule work sequence</a:t>
            </a:r>
          </a:p>
          <a:p>
            <a:pPr lvl="1"/>
            <a:r>
              <a:rPr lang="en-US" dirty="0" smtClean="0"/>
              <a:t>Schedule work on two shifts once parts arrive</a:t>
            </a:r>
          </a:p>
          <a:p>
            <a:r>
              <a:rPr lang="en-US" dirty="0" smtClean="0"/>
              <a:t>Scope creep</a:t>
            </a:r>
          </a:p>
          <a:p>
            <a:pPr lvl="1"/>
            <a:r>
              <a:rPr lang="en-US" dirty="0" smtClean="0"/>
              <a:t>Engineering Change Proposal process</a:t>
            </a:r>
          </a:p>
          <a:p>
            <a:pPr lvl="1"/>
            <a:r>
              <a:rPr lang="en-US" dirty="0" smtClean="0"/>
              <a:t>Review of engineering estimates by division heads (WAF review)</a:t>
            </a:r>
          </a:p>
          <a:p>
            <a:r>
              <a:rPr lang="en-US" dirty="0" smtClean="0"/>
              <a:t>Fit-up of new centerstack</a:t>
            </a:r>
          </a:p>
          <a:p>
            <a:pPr lvl="1"/>
            <a:r>
              <a:rPr lang="en-US" dirty="0" smtClean="0"/>
              <a:t>Estimate includes three fit-ups</a:t>
            </a:r>
          </a:p>
          <a:p>
            <a:r>
              <a:rPr lang="en-US" dirty="0" smtClean="0"/>
              <a:t>Re-installation requirements for some diagnostics not well defined</a:t>
            </a:r>
          </a:p>
          <a:p>
            <a:pPr lvl="1"/>
            <a:r>
              <a:rPr lang="en-US" dirty="0" smtClean="0"/>
              <a:t>Diagnostics in process of defining requirements or electing not to re-install some items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 for December 2012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953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Vessel cutting at Bays J and K for new neutral beam port</a:t>
            </a:r>
          </a:p>
          <a:p>
            <a:r>
              <a:rPr lang="en-US" sz="2000" dirty="0" smtClean="0">
                <a:ea typeface="ＭＳ Ｐゴシック" pitchFamily="34" charset="-128"/>
              </a:rPr>
              <a:t>Weld JK cap onto vessel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 l="16393" t="9721" r="9412" b="13889"/>
          <a:stretch>
            <a:fillRect/>
          </a:stretch>
        </p:blipFill>
        <p:spPr bwMode="auto">
          <a:xfrm>
            <a:off x="5943600" y="4495800"/>
            <a:ext cx="30480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C:\Documents and Settings\eperry\Desktop\IMG_14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2590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C:\Documents and Settings\eperry\Desktop\IMG_4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95600"/>
            <a:ext cx="3200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 for December 2012 – January 2013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953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Install TIV and 90” flange on NB2 so it can be closed up</a:t>
            </a:r>
          </a:p>
          <a:p>
            <a:r>
              <a:rPr lang="en-US" sz="2000" dirty="0" err="1" smtClean="0">
                <a:ea typeface="ＭＳ Ｐゴシック" pitchFamily="34" charset="-128"/>
              </a:rPr>
              <a:t>Decon</a:t>
            </a:r>
            <a:r>
              <a:rPr lang="en-US" sz="2000" dirty="0" smtClean="0">
                <a:ea typeface="ＭＳ Ｐゴシック" pitchFamily="34" charset="-128"/>
              </a:rPr>
              <a:t> exterior of Neutral Beam #2</a:t>
            </a:r>
          </a:p>
        </p:txBody>
      </p:sp>
      <p:pic>
        <p:nvPicPr>
          <p:cNvPr id="8193" name="Picture 1" descr="C:\Documents and Settings\eperry\Desktop\Lehman Review Dec 2012\112112 Photos\P1000187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73800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 for January 2013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Ex-vessel set-up for cutting at bay L</a:t>
            </a:r>
          </a:p>
          <a:p>
            <a:pPr lvl="1"/>
            <a:r>
              <a:rPr lang="en-US" sz="1600" smtClean="0">
                <a:ea typeface="ＭＳ Ｐゴシック" pitchFamily="34" charset="-128"/>
              </a:rPr>
              <a:t>Installing containment and ventilation</a:t>
            </a:r>
          </a:p>
          <a:p>
            <a:r>
              <a:rPr lang="en-US" sz="2000" smtClean="0">
                <a:ea typeface="ＭＳ Ｐゴシック" pitchFamily="34" charset="-128"/>
              </a:rPr>
              <a:t>Vacuum vessel cutting at Bay L for new diagnostics port</a:t>
            </a:r>
          </a:p>
          <a:p>
            <a:r>
              <a:rPr lang="en-US" sz="2000" smtClean="0">
                <a:ea typeface="ＭＳ Ｐゴシック" pitchFamily="34" charset="-128"/>
              </a:rPr>
              <a:t>Remove temporary in-vessel beams and ventilation</a:t>
            </a:r>
          </a:p>
          <a:p>
            <a:r>
              <a:rPr lang="en-US" sz="2000" smtClean="0">
                <a:ea typeface="ＭＳ Ｐゴシック" pitchFamily="34" charset="-128"/>
              </a:rPr>
              <a:t>Leak check welds on Bays JK cap</a:t>
            </a:r>
          </a:p>
          <a:p>
            <a:r>
              <a:rPr lang="en-US" sz="2000" smtClean="0">
                <a:ea typeface="ＭＳ Ｐゴシック" pitchFamily="34" charset="-128"/>
              </a:rPr>
              <a:t>Remove platform at Bays JKL</a:t>
            </a:r>
          </a:p>
        </p:txBody>
      </p:sp>
      <p:pic>
        <p:nvPicPr>
          <p:cNvPr id="19460" name="Picture 9" descr="jw_e-db1002a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39258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 cstate="print"/>
          <a:srcRect l="28470" t="13889" r="6824" b="27779"/>
          <a:stretch>
            <a:fillRect/>
          </a:stretch>
        </p:blipFill>
        <p:spPr bwMode="auto">
          <a:xfrm>
            <a:off x="4419600" y="3505200"/>
            <a:ext cx="4489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 for December 2012 – </a:t>
            </a:r>
            <a:r>
              <a:rPr lang="en-US" dirty="0" smtClean="0">
                <a:ea typeface="ＭＳ Ｐゴシック" pitchFamily="34" charset="-128"/>
              </a:rPr>
              <a:t>March </a:t>
            </a:r>
            <a:r>
              <a:rPr lang="en-US" dirty="0" smtClean="0">
                <a:ea typeface="ＭＳ Ｐゴシック" pitchFamily="34" charset="-128"/>
              </a:rPr>
              <a:t>2013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95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Complete modifications to umbrella and coil supports</a:t>
            </a:r>
          </a:p>
          <a:p>
            <a:r>
              <a:rPr lang="en-US" smtClean="0">
                <a:ea typeface="ＭＳ Ｐゴシック" pitchFamily="34" charset="-128"/>
              </a:rPr>
              <a:t>Complete Neutral Beam systems</a:t>
            </a:r>
          </a:p>
          <a:p>
            <a:r>
              <a:rPr lang="en-US" smtClean="0">
                <a:ea typeface="ＭＳ Ｐゴシック" pitchFamily="34" charset="-128"/>
              </a:rPr>
              <a:t>Re-install items removed for centerstack work</a:t>
            </a:r>
          </a:p>
          <a:p>
            <a:r>
              <a:rPr lang="en-US" smtClean="0">
                <a:ea typeface="ＭＳ Ｐゴシック" pitchFamily="34" charset="-128"/>
              </a:rPr>
              <a:t>Re-install items removed for NB work</a:t>
            </a:r>
          </a:p>
        </p:txBody>
      </p:sp>
      <p:pic>
        <p:nvPicPr>
          <p:cNvPr id="21508" name="Picture 6" descr="F:\Lehman Review May 12\Photos for Lehman Talk, May 2012\small versions\P1000867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F:\Lehman Review May 12\Photos for Lehman Talk, May 2012\small versions\P1030570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657600"/>
            <a:ext cx="49466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638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NSTX Outage has been planned based on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Bottoms-up estimates from Engineering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Identifying staff to do the work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Scheduling work to avoid conflicts</a:t>
            </a:r>
          </a:p>
          <a:p>
            <a:pPr lvl="1"/>
            <a:endParaRPr lang="en-US" sz="10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The plan is being continuously worked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To improve safety and efficiencies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To deal with delays in getting parts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To accelerate tasks to ease pressure on critical path tasks</a:t>
            </a:r>
          </a:p>
          <a:p>
            <a:pPr lvl="1"/>
            <a:endParaRPr lang="en-US" sz="10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Coordination and Control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Provided by the Work Control Center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At the Plan-of-the-day meeting</a:t>
            </a:r>
          </a:p>
          <a:p>
            <a:pPr lvl="1"/>
            <a:r>
              <a:rPr lang="en-US" sz="1800" smtClean="0">
                <a:ea typeface="ＭＳ Ｐゴシック" pitchFamily="34" charset="-128"/>
              </a:rPr>
              <a:t>Continuously by the Field Supervisors</a:t>
            </a:r>
          </a:p>
          <a:p>
            <a:pPr lvl="1"/>
            <a:endParaRPr lang="en-US" sz="10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Successfully performing the outage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NSTX Upgrade Outage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3810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plan has been developed for performing the NSTX Upgrade Outage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Based on experience from similar outages since 1984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Plan is being continually improved as opportunities arise</a:t>
            </a:r>
          </a:p>
          <a:p>
            <a:pPr lvl="1">
              <a:buNone/>
            </a:pPr>
            <a:endParaRPr lang="en-US" sz="10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 system for coordinating and controlling the outage tasks is in place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Based on the very successful Work Control Center that was used during the TFTR D&amp;D Project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Assuring safety, efficiency and correct performance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Outage Planning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Outage planning based on bottoms-up estimates from Engineering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Assumes one shift, 5 days per week for almost all work</a:t>
            </a:r>
          </a:p>
          <a:p>
            <a:r>
              <a:rPr lang="en-US" sz="2000" dirty="0" smtClean="0">
                <a:ea typeface="ＭＳ Ｐゴシック" pitchFamily="34" charset="-128"/>
              </a:rPr>
              <a:t>Assigns technicians, by name, to scope to assure staffing requirements are met</a:t>
            </a:r>
          </a:p>
          <a:p>
            <a:r>
              <a:rPr lang="en-US" sz="2000" dirty="0" smtClean="0">
                <a:ea typeface="ＭＳ Ｐゴシック" pitchFamily="34" charset="-128"/>
              </a:rPr>
              <a:t>Adjust start date of tasks to assure tasks in the same area are compatible</a:t>
            </a:r>
          </a:p>
          <a:p>
            <a:r>
              <a:rPr lang="en-US" sz="2000" dirty="0" smtClean="0">
                <a:ea typeface="ＭＳ Ｐゴシック" pitchFamily="34" charset="-128"/>
              </a:rPr>
              <a:t>Accelerating tasks that make other tasks safer or more efficient</a:t>
            </a:r>
          </a:p>
          <a:p>
            <a:r>
              <a:rPr lang="en-US" sz="2000" dirty="0" smtClean="0">
                <a:ea typeface="ＭＳ Ｐゴシック" pitchFamily="34" charset="-128"/>
              </a:rPr>
              <a:t>Peel back cabling and fiber optics, rather than removing </a:t>
            </a:r>
            <a:r>
              <a:rPr lang="en-US" sz="2000" dirty="0" smtClean="0">
                <a:ea typeface="ＭＳ Ｐゴシック" pitchFamily="34" charset="-128"/>
              </a:rPr>
              <a:t>them</a:t>
            </a:r>
            <a:endParaRPr lang="en-US" sz="20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October 2011</a:t>
            </a:r>
            <a:r>
              <a:rPr lang="en-US" sz="1600" dirty="0" smtClean="0">
                <a:ea typeface="ＭＳ Ｐゴシック" pitchFamily="34" charset="-128"/>
              </a:rPr>
              <a:t>			</a:t>
            </a:r>
            <a:r>
              <a:rPr lang="en-US" sz="1600" dirty="0" smtClean="0">
                <a:ea typeface="ＭＳ Ｐゴシック" pitchFamily="34" charset="-128"/>
              </a:rPr>
              <a:t>                    </a:t>
            </a:r>
            <a:r>
              <a:rPr lang="en-US" sz="1600" dirty="0" smtClean="0">
                <a:ea typeface="ＭＳ Ｐゴシック" pitchFamily="34" charset="-128"/>
              </a:rPr>
              <a:t>November 2012</a:t>
            </a:r>
            <a:endParaRPr lang="en-US" sz="16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</p:txBody>
      </p:sp>
      <p:pic>
        <p:nvPicPr>
          <p:cNvPr id="7173" name="Picture 6" descr="E:\Lehman Review May 12\Photos for Lehman Talk, May 2012\small versions\102011P1000130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 descr="E:\Lehman Talk Photos\P1010818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7846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Outage Planning </a:t>
            </a:r>
            <a:r>
              <a:rPr lang="en-US" baseline="30000" smtClean="0">
                <a:ea typeface="ＭＳ Ｐゴシック" pitchFamily="34" charset="-128"/>
              </a:rPr>
              <a:t>cont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763000" cy="4953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Work in Bays J, K and L most congested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Neutral beam installation, including cutting large hole in vessel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Coil supports and umbrella modifications for center stack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Diagnostic relocations, including cutting large hole in vessel</a:t>
            </a:r>
          </a:p>
          <a:p>
            <a:r>
              <a:rPr lang="en-US" sz="2000" dirty="0" smtClean="0">
                <a:ea typeface="ＭＳ Ｐゴシック" pitchFamily="34" charset="-128"/>
              </a:rPr>
              <a:t>Work crews on opposite sides of vacuum vessel or on different shifts</a:t>
            </a:r>
          </a:p>
          <a:p>
            <a:r>
              <a:rPr lang="en-US" sz="2000" dirty="0" smtClean="0">
                <a:ea typeface="ＭＳ Ｐゴシック" pitchFamily="34" charset="-128"/>
              </a:rPr>
              <a:t>Pre-plan temporary storage areas to minimize handling</a:t>
            </a:r>
          </a:p>
          <a:p>
            <a:r>
              <a:rPr lang="en-US" sz="2000" dirty="0" smtClean="0">
                <a:ea typeface="ＭＳ Ｐゴシック" pitchFamily="34" charset="-128"/>
              </a:rPr>
              <a:t>Daily / hourly coordination of all field work is critical</a:t>
            </a:r>
          </a:p>
          <a:p>
            <a:endParaRPr lang="en-US" sz="8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ea typeface="ＭＳ Ｐゴシック" pitchFamily="34" charset="-128"/>
              </a:rPr>
              <a:t>  </a:t>
            </a:r>
          </a:p>
          <a:p>
            <a:pPr>
              <a:buFontTx/>
              <a:buNone/>
            </a:pPr>
            <a:r>
              <a:rPr lang="en-US" sz="1600" dirty="0" smtClean="0">
                <a:ea typeface="ＭＳ Ｐゴシック" pitchFamily="34" charset="-128"/>
              </a:rPr>
              <a:t>         </a:t>
            </a:r>
            <a:r>
              <a:rPr lang="en-US" sz="1600" dirty="0" smtClean="0">
                <a:ea typeface="ＭＳ Ｐゴシック" pitchFamily="34" charset="-128"/>
              </a:rPr>
              <a:t> November 2011                                                November 2012</a:t>
            </a:r>
            <a:endParaRPr lang="en-US" sz="1600" dirty="0" smtClean="0">
              <a:ea typeface="ＭＳ Ｐゴシック" pitchFamily="34" charset="-128"/>
            </a:endParaRPr>
          </a:p>
        </p:txBody>
      </p:sp>
      <p:pic>
        <p:nvPicPr>
          <p:cNvPr id="8196" name="Picture 4" descr="E:\Lehman Review May 12\Photos for Lehman Talk, May 2012\small versions\111711P1000324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9" name="Picture 1" descr="E:\Lehman Talk Photos\P1010820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352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Outage Coordination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572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Use of Work Control Center (like TFTR D&amp;D Project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Work Control Center reviews all Engineering Work Packages for the field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Reviews Job Hazard Analysis (JHA)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Assures pre-requisites are done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Attends pre-job and post-job briefs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Interfaces between Engineering and the field crews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Assures that the field work is done safely and correctly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Assures that the field crews are used </a:t>
            </a:r>
            <a:r>
              <a:rPr lang="en-US" sz="1600" dirty="0" smtClean="0">
                <a:ea typeface="ＭＳ Ｐゴシック" pitchFamily="34" charset="-128"/>
              </a:rPr>
              <a:t>efficiently</a:t>
            </a:r>
            <a:endParaRPr lang="en-US" sz="16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Daily </a:t>
            </a:r>
            <a:r>
              <a:rPr lang="en-US" sz="2000" dirty="0" smtClean="0">
                <a:ea typeface="ＭＳ Ｐゴシック" pitchFamily="34" charset="-128"/>
              </a:rPr>
              <a:t>Plan-of-the-day meetings to coordinate activities between crews and fine tune technician </a:t>
            </a:r>
            <a:r>
              <a:rPr lang="en-US" sz="2000" dirty="0" smtClean="0">
                <a:ea typeface="ＭＳ Ｐゴシック" pitchFamily="34" charset="-128"/>
              </a:rPr>
              <a:t>assignments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Includes field crew leaders, QA, Safety, Health Physics, Industrial Hygiene, DOE</a:t>
            </a:r>
            <a:endParaRPr lang="en-US" sz="16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endParaRPr lang="en-US" sz="1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dirty="0" smtClean="0">
                <a:ea typeface="ＭＳ Ｐゴシック" pitchFamily="34" charset="-128"/>
              </a:rPr>
              <a:t> 12/7/11                                                                             12/14/11     </a:t>
            </a:r>
            <a:r>
              <a:rPr lang="en-US" sz="800" dirty="0" smtClean="0">
                <a:ea typeface="ＭＳ Ｐゴシック" pitchFamily="34" charset="-128"/>
              </a:rPr>
              <a:t>Set up for machining o-ring groove in upper flange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Outage Planning Adjustments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Plan of the Day meetings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Adjustments made based on actual progress and manpower availability</a:t>
            </a:r>
          </a:p>
          <a:p>
            <a:r>
              <a:rPr lang="en-US" sz="2000" dirty="0" smtClean="0">
                <a:ea typeface="ＭＳ Ｐゴシック" pitchFamily="34" charset="-128"/>
              </a:rPr>
              <a:t>Work Control Center weekly meetings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Adjustments made based on projected availability of parts and procedures</a:t>
            </a:r>
          </a:p>
          <a:p>
            <a:r>
              <a:rPr lang="en-US" sz="2000" dirty="0" smtClean="0">
                <a:ea typeface="ＭＳ Ｐゴシック" pitchFamily="34" charset="-128"/>
              </a:rPr>
              <a:t>Weekly rollover meeting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Adjustments made based on 2 – 3 month look-ahead at all field/shop work </a:t>
            </a:r>
          </a:p>
          <a:p>
            <a:r>
              <a:rPr lang="en-US" sz="2000" dirty="0" smtClean="0">
                <a:ea typeface="ＭＳ Ｐゴシック" pitchFamily="34" charset="-128"/>
              </a:rPr>
              <a:t>Flexibility for adjustments comes from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Second shift work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Multiple crews working on opposite sides of vessel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Temporary platforms to improve safety of access even after parts are out</a:t>
            </a:r>
          </a:p>
          <a:p>
            <a:pPr lvl="1"/>
            <a:r>
              <a:rPr lang="en-US" sz="1600" dirty="0" smtClean="0">
                <a:ea typeface="ＭＳ Ｐゴシック" pitchFamily="34" charset="-128"/>
              </a:rPr>
              <a:t>Trial fit-ups to minimize time spent on </a:t>
            </a:r>
            <a:r>
              <a:rPr lang="en-US" sz="1600" dirty="0" smtClean="0">
                <a:ea typeface="ＭＳ Ｐゴシック" pitchFamily="34" charset="-128"/>
              </a:rPr>
              <a:t>NSTX</a:t>
            </a: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                                 NSTX just before NB2 moves in</a:t>
            </a: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/>
            <a:endParaRPr lang="en-US" sz="1600" dirty="0" smtClean="0">
              <a:ea typeface="ＭＳ Ｐゴシック" pitchFamily="34" charset="-128"/>
            </a:endParaRP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26625" name="Picture 1" descr="E:\Lehman Talk Photos\Full size\P1000956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62400"/>
            <a:ext cx="3395663" cy="2546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Safety and Efficiency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8674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Work Control Center review of all procedures and engineering work packages</a:t>
            </a:r>
          </a:p>
          <a:p>
            <a:r>
              <a:rPr lang="en-US" sz="2000" dirty="0" smtClean="0">
                <a:ea typeface="ＭＳ Ｐゴシック" pitchFamily="34" charset="-128"/>
              </a:rPr>
              <a:t>Plan of the Day meetings with field supervisors and shop supervisors</a:t>
            </a:r>
          </a:p>
          <a:p>
            <a:r>
              <a:rPr lang="en-US" sz="2000" dirty="0" smtClean="0">
                <a:ea typeface="ＭＳ Ｐゴシック" pitchFamily="34" charset="-128"/>
              </a:rPr>
              <a:t>Multiple crews working on opposite sides of vessel</a:t>
            </a:r>
          </a:p>
          <a:p>
            <a:r>
              <a:rPr lang="en-US" sz="2000" dirty="0" smtClean="0">
                <a:ea typeface="ＭＳ Ｐゴシック" pitchFamily="34" charset="-128"/>
              </a:rPr>
              <a:t>Temporary platforms to improve safety and access</a:t>
            </a:r>
          </a:p>
          <a:p>
            <a:r>
              <a:rPr lang="en-US" sz="2000" dirty="0" smtClean="0">
                <a:ea typeface="ＭＳ Ｐゴシック" pitchFamily="34" charset="-128"/>
              </a:rPr>
              <a:t>Trial fit-ups to verify handling techniques</a:t>
            </a:r>
          </a:p>
          <a:p>
            <a:r>
              <a:rPr lang="en-US" sz="2000" dirty="0" smtClean="0">
                <a:ea typeface="ＭＳ Ｐゴシック" pitchFamily="34" charset="-128"/>
              </a:rPr>
              <a:t>All work in NSTX Test Cell being done with Engineering Work </a:t>
            </a:r>
            <a:r>
              <a:rPr lang="en-US" sz="2000" dirty="0" smtClean="0">
                <a:ea typeface="ＭＳ Ｐゴシック" pitchFamily="34" charset="-128"/>
              </a:rPr>
              <a:t>Packages (90 packages so far, 39 completed)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Written </a:t>
            </a:r>
            <a:r>
              <a:rPr lang="en-US" sz="1400" dirty="0" smtClean="0">
                <a:ea typeface="ＭＳ Ｐゴシック" pitchFamily="34" charset="-128"/>
              </a:rPr>
              <a:t>procedures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Permits</a:t>
            </a:r>
            <a:endParaRPr lang="en-US" sz="1400" dirty="0" smtClean="0">
              <a:ea typeface="ＭＳ Ｐゴシック" pitchFamily="34" charset="-128"/>
            </a:endParaRP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Job hazard analysis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Permits:  confined space, hot work, radiation work, penetration, etc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Pre-job </a:t>
            </a:r>
            <a:r>
              <a:rPr lang="en-US" sz="1400" dirty="0" smtClean="0">
                <a:ea typeface="ＭＳ Ｐゴシック" pitchFamily="34" charset="-128"/>
              </a:rPr>
              <a:t>and post-job </a:t>
            </a:r>
            <a:r>
              <a:rPr lang="en-US" sz="1400" dirty="0" smtClean="0">
                <a:ea typeface="ＭＳ Ｐゴシック" pitchFamily="34" charset="-128"/>
              </a:rPr>
              <a:t>briefings</a:t>
            </a:r>
          </a:p>
          <a:p>
            <a:pPr lvl="1"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1400" dirty="0" smtClean="0">
              <a:ea typeface="ＭＳ Ｐゴシック" pitchFamily="34" charset="-128"/>
            </a:endParaRP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24578" name="Picture 2" descr="C:\Documents and Settings\eperry\Desktop\Lehman Review Dec 2012\112112 Photos\P1000200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51200"/>
            <a:ext cx="2419350" cy="322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Safety and Efficiency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953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Installed extensive scaffolding to facilitate access to the upper and lower domes of the vacuum vessel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Improved safety for workers – full handrails and </a:t>
            </a:r>
            <a:r>
              <a:rPr lang="en-US" sz="1800" dirty="0" err="1" smtClean="0">
                <a:ea typeface="ＭＳ Ｐゴシック" pitchFamily="34" charset="-128"/>
              </a:rPr>
              <a:t>toeboards</a:t>
            </a:r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Improved efficiency of removal, installation and welding tasks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Inspected every shift as required by OSHA</a:t>
            </a:r>
          </a:p>
        </p:txBody>
      </p:sp>
      <p:pic>
        <p:nvPicPr>
          <p:cNvPr id="15364" name="Picture 4" descr="E:\Lehman Review May 12\Photos for Lehman Talk, May 2012\small versions\P1030548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58245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:\Lehman Review May 12\Photos for Lehman Talk, May 2012\small versions\P1030556 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133600"/>
            <a:ext cx="228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71030</TotalTime>
  <Words>1442</Words>
  <Application>Microsoft Office PowerPoint</Application>
  <PresentationFormat>On-screen Show (4:3)</PresentationFormat>
  <Paragraphs>316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Acrobat Document</vt:lpstr>
      <vt:lpstr>Slide 1</vt:lpstr>
      <vt:lpstr>Topics</vt:lpstr>
      <vt:lpstr>NSTX Upgrade Outage</vt:lpstr>
      <vt:lpstr>Outage Planning</vt:lpstr>
      <vt:lpstr>Outage Planning cont</vt:lpstr>
      <vt:lpstr>Outage Coordination</vt:lpstr>
      <vt:lpstr>Outage Planning Adjustments</vt:lpstr>
      <vt:lpstr>Safety and Efficiency</vt:lpstr>
      <vt:lpstr>Safety and Efficiency</vt:lpstr>
      <vt:lpstr>Outage Planning for Diagnostic Calibrations</vt:lpstr>
      <vt:lpstr>Outage Planning for Work Outside Project Scope</vt:lpstr>
      <vt:lpstr>Outage Progress</vt:lpstr>
      <vt:lpstr>Outage Progress</vt:lpstr>
      <vt:lpstr>Outage Progress </vt:lpstr>
      <vt:lpstr>Outage Progress </vt:lpstr>
      <vt:lpstr>Outage Progress</vt:lpstr>
      <vt:lpstr>Outage Progress</vt:lpstr>
      <vt:lpstr>Outage Progress</vt:lpstr>
      <vt:lpstr>Outage Progress</vt:lpstr>
      <vt:lpstr>Outage Progress</vt:lpstr>
      <vt:lpstr>Outage Progress</vt:lpstr>
      <vt:lpstr>Machine Installation Risks and Mitigations</vt:lpstr>
      <vt:lpstr>Plan for December 2012</vt:lpstr>
      <vt:lpstr>Plan for December 2012 – January 2013</vt:lpstr>
      <vt:lpstr>Plan for January 2013</vt:lpstr>
      <vt:lpstr>Plan for December 2012 – March 2013</vt:lpstr>
      <vt:lpstr>Summary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eperry</cp:lastModifiedBy>
  <cp:revision>12587</cp:revision>
  <dcterms:created xsi:type="dcterms:W3CDTF">2012-03-12T20:33:11Z</dcterms:created>
  <dcterms:modified xsi:type="dcterms:W3CDTF">2012-12-04T01:13:47Z</dcterms:modified>
</cp:coreProperties>
</file>