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9"/>
  </p:notesMasterIdLst>
  <p:handoutMasterIdLst>
    <p:handoutMasterId r:id="rId20"/>
  </p:handoutMasterIdLst>
  <p:sldIdLst>
    <p:sldId id="317" r:id="rId2"/>
    <p:sldId id="291" r:id="rId3"/>
    <p:sldId id="294" r:id="rId4"/>
    <p:sldId id="318" r:id="rId5"/>
    <p:sldId id="319" r:id="rId6"/>
    <p:sldId id="293" r:id="rId7"/>
    <p:sldId id="300" r:id="rId8"/>
    <p:sldId id="301" r:id="rId9"/>
    <p:sldId id="326" r:id="rId10"/>
    <p:sldId id="354" r:id="rId11"/>
    <p:sldId id="355" r:id="rId12"/>
    <p:sldId id="353" r:id="rId13"/>
    <p:sldId id="331" r:id="rId14"/>
    <p:sldId id="335" r:id="rId15"/>
    <p:sldId id="362" r:id="rId16"/>
    <p:sldId id="357" r:id="rId17"/>
    <p:sldId id="340" r:id="rId18"/>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664" autoAdjust="0"/>
    <p:restoredTop sz="94660" autoAdjust="0"/>
  </p:normalViewPr>
  <p:slideViewPr>
    <p:cSldViewPr snapToGrid="0">
      <p:cViewPr>
        <p:scale>
          <a:sx n="100" d="100"/>
          <a:sy n="100" d="100"/>
        </p:scale>
        <p:origin x="-1872" y="-288"/>
      </p:cViewPr>
      <p:guideLst>
        <p:guide orient="horz" pos="2256"/>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1992" y="-84"/>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1" name="Rectangle 3"/>
          <p:cNvSpPr>
            <a:spLocks noGrp="1" noChangeArrowheads="1"/>
          </p:cNvSpPr>
          <p:nvPr>
            <p:ph type="dt" sz="quarter"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7172" name="Rectangle 4"/>
          <p:cNvSpPr>
            <a:spLocks noGrp="1" noChangeArrowheads="1"/>
          </p:cNvSpPr>
          <p:nvPr>
            <p:ph type="ftr" sz="quarter" idx="2"/>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7173" name="Rectangle 5"/>
          <p:cNvSpPr>
            <a:spLocks noGrp="1" noChangeArrowheads="1"/>
          </p:cNvSpPr>
          <p:nvPr>
            <p:ph type="sldNum" sz="quarter" idx="3"/>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D33F9863-C23E-454C-8290-1ABBD9BCB166}" type="slidenum">
              <a:rPr lang="en-US"/>
              <a:pPr/>
              <a:t>‹#›</a:t>
            </a:fld>
            <a:endParaRPr lang="en-US" dirty="0"/>
          </a:p>
        </p:txBody>
      </p:sp>
    </p:spTree>
    <p:extLst>
      <p:ext uri="{BB962C8B-B14F-4D97-AF65-F5344CB8AC3E}">
        <p14:creationId xmlns:p14="http://schemas.microsoft.com/office/powerpoint/2010/main" val="2343758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099" name="Rectangle 3"/>
          <p:cNvSpPr>
            <a:spLocks noGrp="1" noChangeArrowheads="1"/>
          </p:cNvSpPr>
          <p:nvPr>
            <p:ph type="dt" idx="1"/>
          </p:nvPr>
        </p:nvSpPr>
        <p:spPr bwMode="auto">
          <a:xfrm>
            <a:off x="3966901" y="0"/>
            <a:ext cx="3043500" cy="450850"/>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lvl1pPr algn="r" defTabSz="931863">
              <a:defRPr sz="1800" b="0">
                <a:latin typeface="Times New Roman" pitchFamily="18" charset="0"/>
              </a:defRPr>
            </a:lvl1pPr>
          </a:lstStyle>
          <a:p>
            <a:endParaRPr lang="en-US" dirty="0"/>
          </a:p>
        </p:txBody>
      </p:sp>
      <p:sp>
        <p:nvSpPr>
          <p:cNvPr id="4100" name="Rectangle 4"/>
          <p:cNvSpPr>
            <a:spLocks noGrp="1" noRot="1" noChangeAspect="1" noChangeArrowheads="1" noTextEdit="1"/>
          </p:cNvSpPr>
          <p:nvPr>
            <p:ph type="sldImg" idx="2"/>
          </p:nvPr>
        </p:nvSpPr>
        <p:spPr bwMode="auto">
          <a:xfrm>
            <a:off x="1179513" y="709613"/>
            <a:ext cx="4649787"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25018" y="4422776"/>
            <a:ext cx="5160366" cy="4164013"/>
          </a:xfrm>
          <a:prstGeom prst="rect">
            <a:avLst/>
          </a:prstGeom>
          <a:noFill/>
          <a:ln w="9525">
            <a:noFill/>
            <a:miter lim="800000"/>
            <a:headEnd/>
            <a:tailEnd/>
          </a:ln>
          <a:effectLst/>
        </p:spPr>
        <p:txBody>
          <a:bodyPr vert="horz" wrap="square" lIns="92891" tIns="46445" rIns="92891" bIns="464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l" defTabSz="931863">
              <a:defRPr sz="1800" b="0">
                <a:latin typeface="Times New Roman" pitchFamily="18" charset="0"/>
              </a:defRPr>
            </a:lvl1pPr>
          </a:lstStyle>
          <a:p>
            <a:endParaRPr lang="en-US" dirty="0"/>
          </a:p>
        </p:txBody>
      </p:sp>
      <p:sp>
        <p:nvSpPr>
          <p:cNvPr id="4103" name="Rectangle 7"/>
          <p:cNvSpPr>
            <a:spLocks noGrp="1" noChangeArrowheads="1"/>
          </p:cNvSpPr>
          <p:nvPr>
            <p:ph type="sldNum" sz="quarter" idx="5"/>
          </p:nvPr>
        </p:nvSpPr>
        <p:spPr bwMode="auto">
          <a:xfrm>
            <a:off x="3966901" y="8845550"/>
            <a:ext cx="3043500" cy="450850"/>
          </a:xfrm>
          <a:prstGeom prst="rect">
            <a:avLst/>
          </a:prstGeom>
          <a:noFill/>
          <a:ln w="9525">
            <a:noFill/>
            <a:miter lim="800000"/>
            <a:headEnd/>
            <a:tailEnd/>
          </a:ln>
          <a:effectLst/>
        </p:spPr>
        <p:txBody>
          <a:bodyPr vert="horz" wrap="square" lIns="92891" tIns="46445" rIns="92891" bIns="46445" numCol="1" anchor="b" anchorCtr="0" compatLnSpc="1">
            <a:prstTxWarp prst="textNoShape">
              <a:avLst/>
            </a:prstTxWarp>
          </a:bodyPr>
          <a:lstStyle>
            <a:lvl1pPr algn="r" defTabSz="931863">
              <a:defRPr sz="1800" b="0">
                <a:latin typeface="Times New Roman" pitchFamily="18" charset="0"/>
              </a:defRPr>
            </a:lvl1pPr>
          </a:lstStyle>
          <a:p>
            <a:fld id="{A9B775A9-A8F8-4AE4-A060-E4D9EA6CEA24}" type="slidenum">
              <a:rPr lang="en-US"/>
              <a:pPr/>
              <a:t>‹#›</a:t>
            </a:fld>
            <a:endParaRPr lang="en-US" dirty="0"/>
          </a:p>
        </p:txBody>
      </p:sp>
    </p:spTree>
    <p:extLst>
      <p:ext uri="{BB962C8B-B14F-4D97-AF65-F5344CB8AC3E}">
        <p14:creationId xmlns:p14="http://schemas.microsoft.com/office/powerpoint/2010/main" val="1507609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1BBFD-BD70-400F-A43A-DF7A8433901A}" type="slidenum">
              <a:rPr lang="en-US"/>
              <a:pPr/>
              <a:t>1</a:t>
            </a:fld>
            <a:endParaRPr lang="en-US" dirty="0"/>
          </a:p>
        </p:txBody>
      </p:sp>
      <p:sp>
        <p:nvSpPr>
          <p:cNvPr id="209922" name="Rectangle 2"/>
          <p:cNvSpPr>
            <a:spLocks noGrp="1" noRot="1" noChangeAspect="1" noChangeArrowheads="1" noTextEdit="1"/>
          </p:cNvSpPr>
          <p:nvPr>
            <p:ph type="sldImg"/>
          </p:nvPr>
        </p:nvSpPr>
        <p:spPr>
          <a:xfrm>
            <a:off x="1179513" y="696913"/>
            <a:ext cx="4649787" cy="3486150"/>
          </a:xfrm>
          <a:ln/>
        </p:spPr>
      </p:sp>
      <p:sp>
        <p:nvSpPr>
          <p:cNvPr id="209923" name="Rectangle 3"/>
          <p:cNvSpPr>
            <a:spLocks noGrp="1" noChangeArrowheads="1"/>
          </p:cNvSpPr>
          <p:nvPr>
            <p:ph type="body" idx="1"/>
          </p:nvPr>
        </p:nvSpPr>
        <p:spPr>
          <a:xfrm>
            <a:off x="701848" y="4416426"/>
            <a:ext cx="5608320" cy="4183063"/>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75864-79F1-4596-81BB-20A83F48E091}" type="slidenum">
              <a:rPr lang="en-US"/>
              <a:pPr/>
              <a:t>13</a:t>
            </a:fld>
            <a:endParaRPr lang="en-US" dirty="0"/>
          </a:p>
        </p:txBody>
      </p:sp>
      <p:sp>
        <p:nvSpPr>
          <p:cNvPr id="229378" name="Rectangle 2"/>
          <p:cNvSpPr>
            <a:spLocks noGrp="1" noRot="1" noChangeAspect="1" noChangeArrowheads="1" noTextEdit="1"/>
          </p:cNvSpPr>
          <p:nvPr>
            <p:ph type="sldImg"/>
          </p:nvPr>
        </p:nvSpPr>
        <p:spPr>
          <a:xfrm>
            <a:off x="1179513" y="696913"/>
            <a:ext cx="4649787" cy="3486150"/>
          </a:xfrm>
          <a:ln/>
        </p:spPr>
      </p:sp>
      <p:sp>
        <p:nvSpPr>
          <p:cNvPr id="229379" name="Rectangle 3"/>
          <p:cNvSpPr>
            <a:spLocks noGrp="1" noChangeArrowheads="1"/>
          </p:cNvSpPr>
          <p:nvPr>
            <p:ph type="body" idx="1"/>
          </p:nvPr>
        </p:nvSpPr>
        <p:spPr>
          <a:xfrm>
            <a:off x="701848" y="4416426"/>
            <a:ext cx="5608320" cy="4183063"/>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070BA1AC-7D41-466D-818C-F4378ADCDE36}"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49F0C20-B52A-4571-9060-E7771BBD51B2}" type="slidenum">
              <a:rPr lang="en-US"/>
              <a:pPr/>
              <a:t>‹#›</a:t>
            </a:fld>
            <a:endParaRPr lang="en-US" dirty="0"/>
          </a:p>
        </p:txBody>
      </p:sp>
      <p:sp>
        <p:nvSpPr>
          <p:cNvPr id="5"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C48F42C-544C-403C-91B5-89C847CBC6D1}" type="slidenum">
              <a:rPr lang="en-US"/>
              <a:pPr/>
              <a:t>‹#›</a:t>
            </a:fld>
            <a:endParaRPr lang="en-US" dirty="0"/>
          </a:p>
        </p:txBody>
      </p:sp>
      <p:sp>
        <p:nvSpPr>
          <p:cNvPr id="3" name="Text Box 2"/>
          <p:cNvSpPr txBox="1">
            <a:spLocks noChangeArrowheads="1"/>
          </p:cNvSpPr>
          <p:nvPr userDrawn="1"/>
        </p:nvSpPr>
        <p:spPr bwMode="auto">
          <a:xfrm>
            <a:off x="6842125" y="171450"/>
            <a:ext cx="2301875" cy="687388"/>
          </a:xfrm>
          <a:prstGeom prst="rect">
            <a:avLst/>
          </a:prstGeom>
          <a:noFill/>
          <a:ln w="9525">
            <a:noFill/>
            <a:miter lim="800000"/>
            <a:headEnd/>
            <a:tailEnd/>
          </a:ln>
          <a:effectLst/>
        </p:spPr>
        <p:txBody>
          <a:bodyPr>
            <a:spAutoFit/>
          </a:bodyPr>
          <a:lstStyle/>
          <a:p>
            <a:pPr>
              <a:lnSpc>
                <a:spcPct val="85000"/>
              </a:lnSpc>
            </a:pPr>
            <a:r>
              <a:rPr lang="en-US" dirty="0">
                <a:solidFill>
                  <a:srgbClr val="135C00"/>
                </a:solidFill>
              </a:rPr>
              <a:t>OFFICE OF</a:t>
            </a:r>
            <a:r>
              <a:rPr lang="en-US" b="0" dirty="0">
                <a:solidFill>
                  <a:srgbClr val="135C00"/>
                </a:solidFill>
              </a:rPr>
              <a:t> </a:t>
            </a:r>
            <a:r>
              <a:rPr lang="en-US" sz="3200" b="0" dirty="0">
                <a:solidFill>
                  <a:srgbClr val="135C00"/>
                </a:solidFill>
                <a:latin typeface="Arial Black" pitchFamily="34" charset="0"/>
              </a:rPr>
              <a:t>SCIENCE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7875"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1E600739-9F96-4D2C-8602-7C44A4D596B7}" type="slidenum">
              <a:rPr lang="en-US"/>
              <a:pPr/>
              <a:t>‹#›</a:t>
            </a:fld>
            <a:endParaRPr lang="en-US" dirty="0"/>
          </a:p>
        </p:txBody>
      </p:sp>
      <p:sp>
        <p:nvSpPr>
          <p:cNvPr id="207877" name="Rectangle 5"/>
          <p:cNvSpPr>
            <a:spLocks noChangeArrowheads="1"/>
          </p:cNvSpPr>
          <p:nvPr userDrawn="1"/>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pPr>
            <a:endParaRPr lang="en-US" sz="2200" i="1" dirty="0">
              <a:effectLst>
                <a:outerShdw blurRad="38100" dist="38100" dir="2700000" algn="tl">
                  <a:srgbClr val="FFFFFF"/>
                </a:outerShdw>
              </a:effectLst>
              <a:latin typeface="Book Antiqua" pitchFamily="18" charset="0"/>
            </a:endParaRPr>
          </a:p>
        </p:txBody>
      </p:sp>
      <p:pic>
        <p:nvPicPr>
          <p:cNvPr id="207878" name="Picture 6" descr="New_DOE_Logo_Color_042808"/>
          <p:cNvPicPr>
            <a:picLocks noChangeAspect="1" noChangeArrowheads="1"/>
          </p:cNvPicPr>
          <p:nvPr userDrawn="1"/>
        </p:nvPicPr>
        <p:blipFill>
          <a:blip r:embed="rId5" cstate="print"/>
          <a:srcRect/>
          <a:stretch>
            <a:fillRect/>
          </a:stretch>
        </p:blipFill>
        <p:spPr bwMode="auto">
          <a:xfrm>
            <a:off x="161925" y="171450"/>
            <a:ext cx="2563813" cy="646113"/>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6" r:id="rId3"/>
  </p:sldLayoutIdLst>
  <p:hf hdr="0" ftr="0" dt="0"/>
  <p:txStyles>
    <p:titleStyle>
      <a:lvl1pPr algn="ctr" rtl="0" fontAlgn="base">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fontAlgn="base">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ortal.science.doe.gov/sites/sc28/Lehman%20Reviews/Forms/AllItems.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ortal.science.doe.gov/sites/sc28/Lehman%20Reviews/Forms/AllItems.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cience.doe.gov/opa/"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vms.pppl.gov/Lehman_121112/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Rectangle 4"/>
          <p:cNvSpPr>
            <a:spLocks noGrp="1" noChangeArrowheads="1"/>
          </p:cNvSpPr>
          <p:nvPr>
            <p:ph type="subTitle" idx="1"/>
          </p:nvPr>
        </p:nvSpPr>
        <p:spPr>
          <a:xfrm>
            <a:off x="0" y="5280025"/>
            <a:ext cx="9086850" cy="1467836"/>
          </a:xfrm>
          <a:noFill/>
          <a:ln/>
        </p:spPr>
        <p:txBody>
          <a:bodyPr lIns="82039" tIns="41020" rIns="82039" bIns="41020">
            <a:spAutoFit/>
          </a:bodyPr>
          <a:lstStyle/>
          <a:p>
            <a:pPr eaLnBrk="1" hangingPunct="1">
              <a:defRPr/>
            </a:pPr>
            <a:r>
              <a:rPr lang="de-DE" dirty="0" smtClean="0">
                <a:latin typeface="Times New Roman" pitchFamily="18" charset="0"/>
                <a:cs typeface="Times New Roman" pitchFamily="18" charset="0"/>
              </a:rPr>
              <a:t>Stephen W. Meador</a:t>
            </a:r>
            <a:r>
              <a:rPr lang="en-US" dirty="0" smtClean="0">
                <a:latin typeface="Times New Roman" pitchFamily="18" charset="0"/>
                <a:cs typeface="Times New Roman" pitchFamily="18" charset="0"/>
              </a:rPr>
              <a:t>, Chairperson</a:t>
            </a:r>
          </a:p>
          <a:p>
            <a:pPr eaLnBrk="1" hangingPunct="1">
              <a:defRPr/>
            </a:pPr>
            <a:r>
              <a:rPr lang="en-US" dirty="0" smtClean="0">
                <a:latin typeface="Times New Roman" pitchFamily="18" charset="0"/>
                <a:cs typeface="Times New Roman" pitchFamily="18" charset="0"/>
              </a:rPr>
              <a:t>DOE/SC Review Committee </a:t>
            </a:r>
          </a:p>
          <a:p>
            <a:pPr eaLnBrk="1" hangingPunct="1">
              <a:defRPr/>
            </a:pPr>
            <a:r>
              <a:rPr lang="en-US" dirty="0" smtClean="0">
                <a:latin typeface="Times New Roman" pitchFamily="18" charset="0"/>
                <a:cs typeface="Times New Roman" pitchFamily="18" charset="0"/>
              </a:rPr>
              <a:t>Office of Science, U.S. Department of Energy</a:t>
            </a:r>
          </a:p>
          <a:p>
            <a:pPr>
              <a:lnSpc>
                <a:spcPct val="90000"/>
              </a:lnSpc>
              <a:defRPr/>
            </a:pPr>
            <a:r>
              <a:rPr lang="en-US" b="0" dirty="0" smtClean="0">
                <a:solidFill>
                  <a:schemeClr val="bg2"/>
                </a:solidFill>
                <a:latin typeface="Times New Roman" pitchFamily="18" charset="0"/>
                <a:cs typeface="Times New Roman" pitchFamily="18" charset="0"/>
                <a:hlinkClick r:id="rId3"/>
              </a:rPr>
              <a:t>http://www.science.doe.gov/opa/</a:t>
            </a:r>
            <a:r>
              <a:rPr lang="en-US" b="0" dirty="0" smtClean="0">
                <a:solidFill>
                  <a:schemeClr val="bg2"/>
                </a:solidFill>
                <a:latin typeface="Times New Roman" pitchFamily="18" charset="0"/>
                <a:cs typeface="Times New Roman" pitchFamily="18" charset="0"/>
              </a:rPr>
              <a:t> </a:t>
            </a:r>
            <a:endParaRPr lang="en-US" i="1" dirty="0" smtClean="0">
              <a:effectLst>
                <a:outerShdw blurRad="38100" dist="38100" dir="2700000" algn="tl">
                  <a:srgbClr val="C0C0C0"/>
                </a:outerShdw>
              </a:effectLst>
              <a:latin typeface="Times New Roman" pitchFamily="18" charset="0"/>
              <a:cs typeface="Times New Roman" pitchFamily="18" charset="0"/>
            </a:endParaRPr>
          </a:p>
        </p:txBody>
      </p:sp>
      <p:sp>
        <p:nvSpPr>
          <p:cNvPr id="4" name="Text Box 3"/>
          <p:cNvSpPr txBox="1">
            <a:spLocks noChangeArrowheads="1"/>
          </p:cNvSpPr>
          <p:nvPr/>
        </p:nvSpPr>
        <p:spPr bwMode="auto">
          <a:xfrm>
            <a:off x="336550" y="1068388"/>
            <a:ext cx="8499475" cy="4270375"/>
          </a:xfrm>
          <a:prstGeom prst="rect">
            <a:avLst/>
          </a:prstGeom>
          <a:noFill/>
          <a:ln w="9525" algn="ctr">
            <a:noFill/>
            <a:miter lim="800000"/>
            <a:headEnd/>
            <a:tailEnd/>
          </a:ln>
          <a:effectLst/>
        </p:spPr>
        <p:txBody>
          <a:bodyPr anchor="ctr"/>
          <a:lstStyle/>
          <a:p>
            <a:r>
              <a:rPr lang="en-US" sz="4000" dirty="0" smtClean="0">
                <a:solidFill>
                  <a:srgbClr val="000000"/>
                </a:solidFill>
                <a:latin typeface="Times New Roman" pitchFamily="18" charset="0"/>
                <a:cs typeface="Times New Roman" pitchFamily="18" charset="0"/>
              </a:rPr>
              <a:t>Review Committee for the</a:t>
            </a:r>
            <a:r>
              <a:rPr lang="en-US" sz="4000" b="0" dirty="0" smtClean="0">
                <a:solidFill>
                  <a:srgbClr val="000000"/>
                </a:solidFill>
                <a:latin typeface="Times New Roman" pitchFamily="18" charset="0"/>
                <a:cs typeface="Times New Roman" pitchFamily="18" charset="0"/>
              </a:rPr>
              <a:t> </a:t>
            </a:r>
          </a:p>
          <a:p>
            <a:r>
              <a:rPr lang="en-US" sz="4000" dirty="0" smtClean="0">
                <a:solidFill>
                  <a:schemeClr val="accent2"/>
                </a:solidFill>
                <a:latin typeface="Times New Roman" pitchFamily="18" charset="0"/>
                <a:cs typeface="Times New Roman" pitchFamily="18" charset="0"/>
              </a:rPr>
              <a:t>National Spherical Torus </a:t>
            </a:r>
          </a:p>
          <a:p>
            <a:r>
              <a:rPr lang="en-US" sz="4000" dirty="0" smtClean="0">
                <a:solidFill>
                  <a:schemeClr val="accent2"/>
                </a:solidFill>
                <a:latin typeface="Times New Roman" pitchFamily="18" charset="0"/>
                <a:cs typeface="Times New Roman" pitchFamily="18" charset="0"/>
              </a:rPr>
              <a:t>Experiment (NSTX) Upgrade Project</a:t>
            </a:r>
          </a:p>
          <a:p>
            <a:endParaRPr lang="en-US" sz="2400" b="0" dirty="0" smtClean="0">
              <a:latin typeface="Times New Roman" pitchFamily="18" charset="0"/>
              <a:cs typeface="Times New Roman" pitchFamily="18" charset="0"/>
            </a:endParaRPr>
          </a:p>
          <a:p>
            <a:pPr>
              <a:spcBef>
                <a:spcPct val="20000"/>
              </a:spcBef>
              <a:buFont typeface="Wingdings" pitchFamily="2" charset="2"/>
              <a:buNone/>
            </a:pPr>
            <a:r>
              <a:rPr lang="en-US" sz="3000" dirty="0" smtClean="0">
                <a:latin typeface="Times New Roman" pitchFamily="18" charset="0"/>
                <a:cs typeface="Times New Roman" pitchFamily="18" charset="0"/>
              </a:rPr>
              <a:t>Princeton Plasma Physics Laboratory</a:t>
            </a:r>
          </a:p>
          <a:p>
            <a:r>
              <a:rPr lang="en-US" sz="2000" dirty="0" smtClean="0">
                <a:latin typeface="Times New Roman" pitchFamily="18" charset="0"/>
                <a:cs typeface="Times New Roman" pitchFamily="18" charset="0"/>
              </a:rPr>
              <a:t>December 11-12, 2012</a:t>
            </a:r>
          </a:p>
          <a:p>
            <a:pPr>
              <a:spcBef>
                <a:spcPct val="20000"/>
              </a:spcBef>
              <a:buFont typeface="Wingdings" pitchFamily="2" charset="2"/>
              <a:buNone/>
            </a:pPr>
            <a:endParaRPr lang="en-US" sz="2000" b="0" dirty="0">
              <a:solidFill>
                <a:srgbClr val="0033CC"/>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AD87E20-7A99-42F4-9A4C-6BA33C8A845A}" type="slidenum">
              <a:rPr lang="en-US"/>
              <a:pPr/>
              <a:t>10</a:t>
            </a:fld>
            <a:endParaRPr lang="en-US" dirty="0"/>
          </a:p>
        </p:txBody>
      </p:sp>
      <p:sp>
        <p:nvSpPr>
          <p:cNvPr id="222210" name="Rectangle 2"/>
          <p:cNvSpPr>
            <a:spLocks noGrp="1" noChangeArrowheads="1"/>
          </p:cNvSpPr>
          <p:nvPr>
            <p:ph type="title"/>
          </p:nvPr>
        </p:nvSpPr>
        <p:spPr>
          <a:xfrm>
            <a:off x="2708275" y="0"/>
            <a:ext cx="4321175" cy="885825"/>
          </a:xfrm>
          <a:noFill/>
          <a:ln/>
        </p:spPr>
        <p:txBody>
          <a:bodyPr/>
          <a:lstStyle/>
          <a:p>
            <a:r>
              <a:rPr lang="en-US" b="1" dirty="0">
                <a:effectLst/>
                <a:latin typeface="Times New Roman" pitchFamily="18" charset="0"/>
                <a:cs typeface="Times New Roman" pitchFamily="18" charset="0"/>
              </a:rPr>
              <a:t>Format:  </a:t>
            </a:r>
            <a:r>
              <a:rPr lang="en-US" b="1" dirty="0" smtClean="0">
                <a:effectLst/>
                <a:latin typeface="Times New Roman" pitchFamily="18" charset="0"/>
                <a:cs typeface="Times New Roman" pitchFamily="18" charset="0"/>
              </a:rPr>
              <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Closeout </a:t>
            </a:r>
            <a:r>
              <a:rPr lang="en-US" b="1" dirty="0">
                <a:effectLst/>
                <a:latin typeface="Times New Roman" pitchFamily="18" charset="0"/>
                <a:cs typeface="Times New Roman" pitchFamily="18" charset="0"/>
              </a:rPr>
              <a:t>Presentation  </a:t>
            </a:r>
          </a:p>
        </p:txBody>
      </p:sp>
      <p:sp>
        <p:nvSpPr>
          <p:cNvPr id="6" name="Text Box 3"/>
          <p:cNvSpPr txBox="1">
            <a:spLocks noChangeArrowheads="1"/>
          </p:cNvSpPr>
          <p:nvPr/>
        </p:nvSpPr>
        <p:spPr bwMode="auto">
          <a:xfrm>
            <a:off x="286603" y="1132764"/>
            <a:ext cx="8338285" cy="5107699"/>
          </a:xfrm>
          <a:prstGeom prst="rect">
            <a:avLst/>
          </a:prstGeom>
          <a:noFill/>
          <a:ln w="6350">
            <a:noFill/>
            <a:miter lim="800000"/>
            <a:headEnd/>
            <a:tailEnd/>
          </a:ln>
        </p:spPr>
        <p:txBody>
          <a:bodyPr wrap="square">
            <a:spAutoFit/>
          </a:bodyPr>
          <a:lstStyle/>
          <a:p>
            <a:pPr marL="457200" indent="-457200">
              <a:spcBef>
                <a:spcPct val="50000"/>
              </a:spcBef>
            </a:pPr>
            <a:r>
              <a:rPr lang="en-US" sz="1800" dirty="0">
                <a:latin typeface="Times New Roman" pitchFamily="18" charset="0"/>
                <a:cs typeface="Times New Roman" pitchFamily="18" charset="0"/>
              </a:rPr>
              <a:t>(No Smaller than 18 pt Font)</a:t>
            </a:r>
          </a:p>
          <a:p>
            <a:pPr marL="457200" indent="-457200">
              <a:spcBef>
                <a:spcPct val="50000"/>
              </a:spcBef>
            </a:pPr>
            <a:endParaRPr lang="en-US" sz="800" dirty="0">
              <a:latin typeface="Times New Roman" pitchFamily="18" charset="0"/>
              <a:cs typeface="Times New Roman" pitchFamily="18" charset="0"/>
            </a:endParaRPr>
          </a:p>
          <a:p>
            <a:pPr marL="457200" indent="-457200" algn="l"/>
            <a:r>
              <a:rPr lang="en-US" sz="1600" dirty="0">
                <a:latin typeface="Times New Roman" pitchFamily="18" charset="0"/>
                <a:cs typeface="Times New Roman" pitchFamily="18" charset="0"/>
              </a:rPr>
              <a:t>2.1	Use Section Number/Title corresponding to writing assignment list.</a:t>
            </a:r>
          </a:p>
          <a:p>
            <a:pPr marL="457200" indent="-457200" algn="l">
              <a:spcBef>
                <a:spcPct val="50000"/>
              </a:spcBef>
            </a:pPr>
            <a:r>
              <a:rPr lang="en-US" sz="1600" dirty="0">
                <a:latin typeface="Times New Roman" pitchFamily="18" charset="0"/>
                <a:cs typeface="Times New Roman" pitchFamily="18" charset="0"/>
              </a:rPr>
              <a:t>	List Review Subcommittee Members</a:t>
            </a:r>
          </a:p>
          <a:p>
            <a:pPr marL="457200" indent="-457200" algn="l">
              <a:spcBef>
                <a:spcPct val="50000"/>
              </a:spcBef>
            </a:pPr>
            <a:r>
              <a:rPr lang="en-US" sz="1800" dirty="0">
                <a:solidFill>
                  <a:srgbClr val="FF0000"/>
                </a:solidFill>
                <a:latin typeface="Times New Roman" pitchFamily="18" charset="0"/>
                <a:cs typeface="Times New Roman" pitchFamily="18" charset="0"/>
              </a:rPr>
              <a:t>	List Assigned Charge Questions and Review Committee Answers</a:t>
            </a:r>
          </a:p>
          <a:p>
            <a:pPr marL="457200" indent="-457200" algn="l">
              <a:spcBef>
                <a:spcPct val="50000"/>
              </a:spcBef>
            </a:pPr>
            <a:r>
              <a:rPr lang="en-US" sz="1600" dirty="0">
                <a:latin typeface="Times New Roman" pitchFamily="18" charset="0"/>
                <a:cs typeface="Times New Roman" pitchFamily="18" charset="0"/>
              </a:rPr>
              <a:t>2.1.1	Findings</a:t>
            </a:r>
          </a:p>
          <a:p>
            <a:pPr marL="457200" indent="-457200" algn="l">
              <a:spcBef>
                <a:spcPct val="50000"/>
              </a:spcBef>
              <a:buFontTx/>
              <a:buChar char="•"/>
            </a:pPr>
            <a:r>
              <a:rPr lang="en-US" sz="1600" b="0" dirty="0">
                <a:latin typeface="Times New Roman" pitchFamily="18" charset="0"/>
                <a:cs typeface="Times New Roman" pitchFamily="18" charset="0"/>
              </a:rPr>
              <a:t> In bullet form, include an assessment of technical, cost, schedule, and management.</a:t>
            </a:r>
          </a:p>
          <a:p>
            <a:pPr marL="457200" indent="-457200" algn="l">
              <a:spcBef>
                <a:spcPct val="50000"/>
              </a:spcBef>
            </a:pPr>
            <a:r>
              <a:rPr lang="en-US" sz="1600" dirty="0">
                <a:latin typeface="Times New Roman" pitchFamily="18" charset="0"/>
                <a:cs typeface="Times New Roman" pitchFamily="18" charset="0"/>
              </a:rPr>
              <a:t>2.1.2	Comments</a:t>
            </a:r>
          </a:p>
          <a:p>
            <a:pPr marL="457200" indent="-457200" algn="l">
              <a:spcBef>
                <a:spcPct val="50000"/>
              </a:spcBef>
              <a:buFontTx/>
              <a:buChar char="•"/>
            </a:pPr>
            <a:r>
              <a:rPr lang="en-US" sz="1600" b="0" dirty="0">
                <a:latin typeface="Times New Roman" pitchFamily="18" charset="0"/>
                <a:cs typeface="Times New Roman" pitchFamily="18" charset="0"/>
              </a:rPr>
              <a:t>In bullet form, list descriptive material assessing the findings and the conclusions based on the findings.  This is narrative material and is often omitted as a separate heading and the narrative included either under Findings or Recommendations as appropriate.  This heading carries more emphasis than the Findings, but does not require an action as do the Recommendations.  Do not number your comments.</a:t>
            </a:r>
          </a:p>
          <a:p>
            <a:pPr marL="457200" indent="-457200" algn="l">
              <a:spcBef>
                <a:spcPct val="50000"/>
              </a:spcBef>
            </a:pPr>
            <a:r>
              <a:rPr lang="en-US" sz="1600" dirty="0">
                <a:latin typeface="Times New Roman" pitchFamily="18" charset="0"/>
                <a:cs typeface="Times New Roman" pitchFamily="18" charset="0"/>
              </a:rPr>
              <a:t>2.1.3	Recommendations</a:t>
            </a:r>
          </a:p>
          <a:p>
            <a:pPr marL="457200" indent="-457200" algn="l">
              <a:spcBef>
                <a:spcPct val="50000"/>
              </a:spcBef>
              <a:buFontTx/>
              <a:buAutoNum type="arabicPeriod"/>
            </a:pPr>
            <a:r>
              <a:rPr lang="en-US" sz="1600" dirty="0">
                <a:latin typeface="Times New Roman" pitchFamily="18" charset="0"/>
                <a:cs typeface="Times New Roman" pitchFamily="18" charset="0"/>
              </a:rPr>
              <a:t>  Begin with action verb and identify a due date.</a:t>
            </a:r>
          </a:p>
          <a:p>
            <a:pPr marL="457200" indent="-457200" algn="l">
              <a:spcBef>
                <a:spcPct val="50000"/>
              </a:spcBef>
            </a:pPr>
            <a:r>
              <a:rPr lang="en-US" sz="1600" dirty="0">
                <a:latin typeface="Times New Roman" pitchFamily="18" charset="0"/>
                <a:cs typeface="Times New Roman" pitchFamily="18" charset="0"/>
              </a:rPr>
              <a:t>2.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DE4F4CA-AAE0-480D-9C8C-6B15B9CD497B}" type="slidenum">
              <a:rPr lang="en-US"/>
              <a:pPr/>
              <a:t>11</a:t>
            </a:fld>
            <a:endParaRPr lang="en-US" dirty="0"/>
          </a:p>
        </p:txBody>
      </p:sp>
      <p:sp>
        <p:nvSpPr>
          <p:cNvPr id="223234" name="Rectangle 2"/>
          <p:cNvSpPr>
            <a:spLocks noGrp="1" noChangeArrowheads="1"/>
          </p:cNvSpPr>
          <p:nvPr>
            <p:ph type="title"/>
          </p:nvPr>
        </p:nvSpPr>
        <p:spPr>
          <a:xfrm>
            <a:off x="2689866" y="174009"/>
            <a:ext cx="4314825" cy="723900"/>
          </a:xfrm>
          <a:noFill/>
          <a:ln/>
        </p:spPr>
        <p:txBody>
          <a:bodyPr/>
          <a:lstStyle/>
          <a:p>
            <a:r>
              <a:rPr lang="en-US" b="1" dirty="0">
                <a:effectLst/>
                <a:latin typeface="Times New Roman" pitchFamily="18" charset="0"/>
                <a:cs typeface="Times New Roman" pitchFamily="18" charset="0"/>
              </a:rPr>
              <a:t>Format:  </a:t>
            </a:r>
            <a:r>
              <a:rPr lang="en-US" b="1" dirty="0" smtClean="0">
                <a:effectLst/>
                <a:latin typeface="Times New Roman" pitchFamily="18" charset="0"/>
                <a:cs typeface="Times New Roman" pitchFamily="18" charset="0"/>
              </a:rPr>
              <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Final </a:t>
            </a:r>
            <a:r>
              <a:rPr lang="en-US" b="1" dirty="0">
                <a:effectLst/>
                <a:latin typeface="Times New Roman" pitchFamily="18" charset="0"/>
                <a:cs typeface="Times New Roman" pitchFamily="18" charset="0"/>
              </a:rPr>
              <a:t>Report  </a:t>
            </a:r>
          </a:p>
        </p:txBody>
      </p:sp>
      <p:sp>
        <p:nvSpPr>
          <p:cNvPr id="6" name="Text Box 4"/>
          <p:cNvSpPr txBox="1">
            <a:spLocks noChangeArrowheads="1"/>
          </p:cNvSpPr>
          <p:nvPr/>
        </p:nvSpPr>
        <p:spPr bwMode="auto">
          <a:xfrm>
            <a:off x="352425" y="1173706"/>
            <a:ext cx="8591550" cy="5755422"/>
          </a:xfrm>
          <a:prstGeom prst="rect">
            <a:avLst/>
          </a:prstGeom>
          <a:noFill/>
          <a:ln w="6350">
            <a:noFill/>
            <a:miter lim="800000"/>
            <a:headEnd/>
            <a:tailEnd/>
          </a:ln>
          <a:effectLst/>
        </p:spPr>
        <p:txBody>
          <a:bodyPr wrap="square">
            <a:spAutoFit/>
          </a:bodyPr>
          <a:lstStyle/>
          <a:p>
            <a:r>
              <a:rPr lang="en-US" sz="1600" u="sng" dirty="0" smtClean="0">
                <a:solidFill>
                  <a:srgbClr val="FF0000"/>
                </a:solidFill>
              </a:rPr>
              <a:t>FINAL REPORT WRITE-UP/UPDATE TO BE UPLOADED TO </a:t>
            </a:r>
            <a:r>
              <a:rPr lang="en-US" sz="1600" u="sng" dirty="0">
                <a:solidFill>
                  <a:srgbClr val="FF0000"/>
                </a:solidFill>
              </a:rPr>
              <a:t>THE SC PORTAL SITE</a:t>
            </a:r>
            <a:r>
              <a:rPr lang="en-US" sz="1600" dirty="0"/>
              <a:t/>
            </a:r>
            <a:br>
              <a:rPr lang="en-US" sz="1600" dirty="0"/>
            </a:br>
            <a:r>
              <a:rPr lang="en-US" sz="1600" dirty="0"/>
              <a:t/>
            </a:r>
            <a:br>
              <a:rPr lang="en-US" sz="1600" dirty="0"/>
            </a:br>
            <a:r>
              <a:rPr lang="en-US" sz="1600" dirty="0" smtClean="0"/>
              <a:t>When you have prepared your Report Write-Up and/or updates</a:t>
            </a:r>
            <a:r>
              <a:rPr lang="en-US" sz="1600" smtClean="0"/>
              <a:t>, </a:t>
            </a:r>
            <a:r>
              <a:rPr lang="en-US" sz="1600" smtClean="0"/>
              <a:t>please upload </a:t>
            </a:r>
            <a:r>
              <a:rPr lang="en-US" sz="1600" dirty="0" smtClean="0"/>
              <a:t>the document directly to the </a:t>
            </a:r>
            <a:r>
              <a:rPr lang="en-US" sz="1600" dirty="0"/>
              <a:t>SC </a:t>
            </a:r>
            <a:r>
              <a:rPr lang="en-US" sz="1600" dirty="0" smtClean="0"/>
              <a:t>portal </a:t>
            </a:r>
            <a:r>
              <a:rPr lang="en-US" sz="1600" dirty="0" smtClean="0">
                <a:solidFill>
                  <a:srgbClr val="FF0000"/>
                </a:solidFill>
              </a:rPr>
              <a:t>(by December 17)</a:t>
            </a:r>
            <a:r>
              <a:rPr lang="en-US" sz="1600" dirty="0" smtClean="0"/>
              <a:t>:</a:t>
            </a:r>
            <a:endParaRPr lang="en-US" sz="1600" dirty="0"/>
          </a:p>
          <a:p>
            <a:r>
              <a:rPr lang="en-US" sz="1600" u="sng" dirty="0">
                <a:hlinkClick r:id="rId2"/>
              </a:rPr>
              <a:t>https://portal.science.doe.gov/sites/sc28/Lehman%20Reviews/Forms/AllItems.aspx</a:t>
            </a:r>
            <a:endParaRPr lang="en-US" sz="1600" dirty="0"/>
          </a:p>
          <a:p>
            <a:r>
              <a:rPr lang="en-US" sz="1600" dirty="0"/>
              <a:t> </a:t>
            </a:r>
          </a:p>
          <a:p>
            <a:pPr marL="571500" indent="-571500">
              <a:spcBef>
                <a:spcPts val="0"/>
              </a:spcBef>
              <a:defRPr/>
            </a:pP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Use MS Word / 12pt Font)</a:t>
            </a:r>
          </a:p>
          <a:p>
            <a:pPr marL="571500" indent="-571500" algn="l">
              <a:spcBef>
                <a:spcPct val="50000"/>
              </a:spcBef>
              <a:defRPr/>
            </a:pPr>
            <a:r>
              <a:rPr lang="en-US" sz="1600" dirty="0">
                <a:latin typeface="Times New Roman" pitchFamily="18" charset="0"/>
                <a:cs typeface="Times New Roman" pitchFamily="18" charset="0"/>
              </a:rPr>
              <a:t>2.1	 Use Section Number/Title corresponding to writing assignment list.</a:t>
            </a:r>
          </a:p>
          <a:p>
            <a:pPr marL="571500" indent="-571500" algn="l">
              <a:spcBef>
                <a:spcPct val="50000"/>
              </a:spcBef>
              <a:defRPr/>
            </a:pPr>
            <a:r>
              <a:rPr lang="en-US" sz="1600" dirty="0">
                <a:latin typeface="Times New Roman" pitchFamily="18" charset="0"/>
                <a:cs typeface="Times New Roman" pitchFamily="18" charset="0"/>
              </a:rPr>
              <a:t>2.1.1	Findings</a:t>
            </a:r>
          </a:p>
          <a:p>
            <a:pPr marL="66675" indent="501650" algn="l">
              <a:spcBef>
                <a:spcPct val="50000"/>
              </a:spcBef>
              <a:defRPr/>
            </a:pPr>
            <a:r>
              <a:rPr lang="en-US" sz="1600" b="0" dirty="0">
                <a:latin typeface="Times New Roman" pitchFamily="18" charset="0"/>
                <a:cs typeface="Times New Roman" pitchFamily="18" charset="0"/>
              </a:rPr>
              <a:t>Include an assessment of technical, cost, schedule, and management.  </a:t>
            </a:r>
            <a:r>
              <a:rPr lang="en-US" sz="1600" dirty="0">
                <a:solidFill>
                  <a:srgbClr val="FF0000"/>
                </a:solidFill>
                <a:latin typeface="Times New Roman" pitchFamily="18" charset="0"/>
                <a:cs typeface="Times New Roman" pitchFamily="18" charset="0"/>
              </a:rPr>
              <a:t>Within  the text of the Findings Section, include the answers to the review questions.</a:t>
            </a:r>
          </a:p>
          <a:p>
            <a:pPr marL="571500" indent="-571500" algn="l">
              <a:spcBef>
                <a:spcPct val="50000"/>
              </a:spcBef>
              <a:defRPr/>
            </a:pPr>
            <a:r>
              <a:rPr lang="en-US" sz="1600" dirty="0">
                <a:latin typeface="Times New Roman" pitchFamily="18" charset="0"/>
                <a:cs typeface="Times New Roman" pitchFamily="18" charset="0"/>
              </a:rPr>
              <a:t>2.1.2	Comments</a:t>
            </a:r>
          </a:p>
          <a:p>
            <a:pPr marL="66675" indent="501650" algn="l">
              <a:spcBef>
                <a:spcPct val="50000"/>
              </a:spcBef>
              <a:defRPr/>
            </a:pPr>
            <a:r>
              <a:rPr lang="en-US" sz="1600" b="0" dirty="0">
                <a:latin typeface="Times New Roman" pitchFamily="18" charset="0"/>
                <a:cs typeface="Times New Roman" pitchFamily="18" charset="0"/>
              </a:rPr>
              <a:t>Descriptive material assessing the findings and the conclusions based on the findings.  This is narrative material and is often omitted as a separate heading and the narrative included either under Findings or Recommendations as appropriate.  This heading carries more emphasis than the Findings, but does not require an action as do the Recommendations.  Do not number your comments.</a:t>
            </a:r>
          </a:p>
          <a:p>
            <a:pPr marL="571500" indent="-571500" algn="l">
              <a:spcBef>
                <a:spcPct val="50000"/>
              </a:spcBef>
              <a:defRPr/>
            </a:pPr>
            <a:r>
              <a:rPr lang="en-US" sz="1600" dirty="0">
                <a:latin typeface="Times New Roman" pitchFamily="18" charset="0"/>
                <a:cs typeface="Times New Roman" pitchFamily="18" charset="0"/>
              </a:rPr>
              <a:t>2.1.3	Recommendations</a:t>
            </a:r>
          </a:p>
          <a:p>
            <a:pPr marL="571500" indent="-571500" algn="l">
              <a:spcBef>
                <a:spcPts val="0"/>
              </a:spcBef>
              <a:buFontTx/>
              <a:buAutoNum type="arabicPeriod"/>
              <a:defRPr/>
            </a:pPr>
            <a:r>
              <a:rPr lang="en-US" sz="1600" dirty="0">
                <a:latin typeface="Times New Roman" pitchFamily="18" charset="0"/>
                <a:cs typeface="Times New Roman" pitchFamily="18" charset="0"/>
              </a:rPr>
              <a:t>  Begin with action verb and identify a due date.</a:t>
            </a:r>
          </a:p>
          <a:p>
            <a:pPr marL="571500" indent="-571500" algn="l">
              <a:spcBef>
                <a:spcPts val="0"/>
              </a:spcBef>
              <a:defRPr/>
            </a:pPr>
            <a:r>
              <a:rPr lang="en-US" sz="1600" dirty="0">
                <a:latin typeface="Times New Roman" pitchFamily="18" charset="0"/>
                <a:cs typeface="Times New Roman" pitchFamily="18" charset="0"/>
              </a:rPr>
              <a:t>2.     </a:t>
            </a:r>
          </a:p>
          <a:p>
            <a:pPr marL="571500" indent="-571500" algn="l">
              <a:spcBef>
                <a:spcPts val="0"/>
              </a:spcBef>
              <a:defRPr/>
            </a:pPr>
            <a:r>
              <a:rPr lang="en-US" sz="1600" dirty="0">
                <a:latin typeface="Times New Roman" pitchFamily="18" charset="0"/>
                <a:cs typeface="Times New Roman" pitchFamily="18" charset="0"/>
              </a:rPr>
              <a:t>3.     </a:t>
            </a:r>
          </a:p>
        </p:txBody>
      </p:sp>
      <p:cxnSp>
        <p:nvCxnSpPr>
          <p:cNvPr id="3" name="Straight Connector 2"/>
          <p:cNvCxnSpPr/>
          <p:nvPr/>
        </p:nvCxnSpPr>
        <p:spPr bwMode="auto">
          <a:xfrm flipV="1">
            <a:off x="728662" y="2600325"/>
            <a:ext cx="7839075" cy="9525"/>
          </a:xfrm>
          <a:prstGeom prst="line">
            <a:avLst/>
          </a:prstGeom>
          <a:solidFill>
            <a:schemeClr val="accent1"/>
          </a:solidFill>
          <a:ln w="635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87B1290A-810C-485B-ACC1-2CE20AFC3ED2}" type="slidenum">
              <a:rPr lang="en-US"/>
              <a:pPr/>
              <a:t>12</a:t>
            </a:fld>
            <a:endParaRPr lang="en-US" dirty="0"/>
          </a:p>
        </p:txBody>
      </p:sp>
      <p:sp>
        <p:nvSpPr>
          <p:cNvPr id="224258" name="Rectangle 2"/>
          <p:cNvSpPr>
            <a:spLocks noGrp="1" noChangeArrowheads="1"/>
          </p:cNvSpPr>
          <p:nvPr>
            <p:ph type="title"/>
          </p:nvPr>
        </p:nvSpPr>
        <p:spPr>
          <a:xfrm>
            <a:off x="2698750" y="487860"/>
            <a:ext cx="4308475" cy="555625"/>
          </a:xfrm>
        </p:spPr>
        <p:txBody>
          <a:bodyPr/>
          <a:lstStyle/>
          <a:p>
            <a:r>
              <a:rPr lang="en-US" b="1" dirty="0">
                <a:effectLst/>
                <a:latin typeface="Times New Roman" pitchFamily="18" charset="0"/>
                <a:cs typeface="Times New Roman" pitchFamily="18" charset="0"/>
              </a:rPr>
              <a:t>Expectations</a:t>
            </a:r>
          </a:p>
        </p:txBody>
      </p:sp>
      <p:sp>
        <p:nvSpPr>
          <p:cNvPr id="224259" name="Rectangle 3"/>
          <p:cNvSpPr>
            <a:spLocks noGrp="1" noChangeArrowheads="1"/>
          </p:cNvSpPr>
          <p:nvPr>
            <p:ph type="body" idx="1"/>
          </p:nvPr>
        </p:nvSpPr>
        <p:spPr>
          <a:xfrm>
            <a:off x="750058" y="1353403"/>
            <a:ext cx="7698617" cy="4542430"/>
          </a:xfrm>
        </p:spPr>
        <p:txBody>
          <a:bodyPr/>
          <a:lstStyle/>
          <a:p>
            <a:r>
              <a:rPr lang="en-US" sz="3200" dirty="0">
                <a:latin typeface="Times New Roman" pitchFamily="18" charset="0"/>
                <a:cs typeface="Times New Roman" pitchFamily="18" charset="0"/>
              </a:rPr>
              <a:t>Present closeout reports in PowerPoint.  </a:t>
            </a:r>
          </a:p>
          <a:p>
            <a:r>
              <a:rPr lang="en-US" sz="3200" dirty="0">
                <a:solidFill>
                  <a:srgbClr val="FF0000"/>
                </a:solidFill>
                <a:latin typeface="Times New Roman" pitchFamily="18" charset="0"/>
                <a:cs typeface="Times New Roman" pitchFamily="18" charset="0"/>
              </a:rPr>
              <a:t>FINAL REPORT WRITE-UP </a:t>
            </a:r>
            <a:r>
              <a:rPr lang="en-US" sz="3200" dirty="0" smtClean="0">
                <a:solidFill>
                  <a:srgbClr val="FF0000"/>
                </a:solidFill>
                <a:latin typeface="Times New Roman" pitchFamily="18" charset="0"/>
                <a:cs typeface="Times New Roman" pitchFamily="18" charset="0"/>
              </a:rPr>
              <a:t>AND UPDATES TO </a:t>
            </a:r>
            <a:r>
              <a:rPr lang="en-US" sz="3200" dirty="0">
                <a:solidFill>
                  <a:srgbClr val="FF0000"/>
                </a:solidFill>
                <a:latin typeface="Times New Roman" pitchFamily="18" charset="0"/>
                <a:cs typeface="Times New Roman" pitchFamily="18" charset="0"/>
              </a:rPr>
              <a:t>BE UPLOADED TO THE SC PORTAL </a:t>
            </a:r>
            <a:r>
              <a:rPr lang="en-US" sz="3200" dirty="0" smtClean="0">
                <a:solidFill>
                  <a:srgbClr val="FF0000"/>
                </a:solidFill>
                <a:latin typeface="Times New Roman" pitchFamily="18" charset="0"/>
                <a:cs typeface="Times New Roman" pitchFamily="18" charset="0"/>
              </a:rPr>
              <a:t>SITE (by </a:t>
            </a:r>
            <a:r>
              <a:rPr lang="en-US" sz="3200" dirty="0">
                <a:solidFill>
                  <a:srgbClr val="FF0000"/>
                </a:solidFill>
                <a:latin typeface="Times New Roman" pitchFamily="18" charset="0"/>
                <a:cs typeface="Times New Roman" pitchFamily="18" charset="0"/>
              </a:rPr>
              <a:t>December 17)</a:t>
            </a:r>
            <a:r>
              <a:rPr lang="en-US" sz="3200" dirty="0">
                <a:latin typeface="Times New Roman" pitchFamily="18" charset="0"/>
                <a:cs typeface="Times New Roman" pitchFamily="18" charset="0"/>
              </a:rPr>
              <a:t>:</a:t>
            </a:r>
          </a:p>
          <a:p>
            <a:pPr lvl="1"/>
            <a:r>
              <a:rPr lang="en-US" u="sng" dirty="0">
                <a:latin typeface="Times New Roman" pitchFamily="18" charset="0"/>
                <a:cs typeface="Times New Roman" pitchFamily="18" charset="0"/>
                <a:hlinkClick r:id="rId2"/>
              </a:rPr>
              <a:t>https://</a:t>
            </a:r>
            <a:r>
              <a:rPr lang="en-US" u="sng" dirty="0" smtClean="0">
                <a:latin typeface="Times New Roman" pitchFamily="18" charset="0"/>
                <a:cs typeface="Times New Roman" pitchFamily="18" charset="0"/>
                <a:hlinkClick r:id="rId2"/>
              </a:rPr>
              <a:t>portal.science.doe.gov/sites/sc28/Lehman%20Reviews/Forms/AllItems.aspx</a:t>
            </a:r>
            <a:endParaRPr lang="en-US" u="sng"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To upload your file to the portal, click on “NSTX Upgrade Project Review” folder, then on “Committee Report Sections” folder. On the light blue bar (just at the top of the files), click on “Upload Files”. </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336550" y="1068388"/>
            <a:ext cx="8499475" cy="4270375"/>
          </a:xfrm>
          <a:prstGeom prst="rect">
            <a:avLst/>
          </a:prstGeom>
          <a:noFill/>
          <a:ln w="9525" algn="ctr">
            <a:noFill/>
            <a:miter lim="800000"/>
            <a:headEnd/>
            <a:tailEnd/>
          </a:ln>
          <a:effectLst/>
        </p:spPr>
        <p:txBody>
          <a:bodyPr anchor="ctr"/>
          <a:lstStyle/>
          <a:p>
            <a:r>
              <a:rPr lang="en-US" sz="4000" dirty="0" smtClean="0">
                <a:solidFill>
                  <a:srgbClr val="000000"/>
                </a:solidFill>
                <a:latin typeface="Times New Roman" pitchFamily="18" charset="0"/>
                <a:cs typeface="Times New Roman" pitchFamily="18" charset="0"/>
              </a:rPr>
              <a:t>Closeout Report on the </a:t>
            </a:r>
          </a:p>
          <a:p>
            <a:r>
              <a:rPr lang="en-US" sz="4000" dirty="0" smtClean="0">
                <a:solidFill>
                  <a:srgbClr val="000000"/>
                </a:solidFill>
                <a:latin typeface="Times New Roman" pitchFamily="18" charset="0"/>
                <a:cs typeface="Times New Roman" pitchFamily="18" charset="0"/>
              </a:rPr>
              <a:t>Review Committee for the</a:t>
            </a:r>
            <a:r>
              <a:rPr lang="en-US" sz="4000" b="0" dirty="0" smtClean="0">
                <a:solidFill>
                  <a:srgbClr val="000000"/>
                </a:solidFill>
                <a:latin typeface="Times New Roman" pitchFamily="18" charset="0"/>
                <a:cs typeface="Times New Roman" pitchFamily="18" charset="0"/>
              </a:rPr>
              <a:t> </a:t>
            </a:r>
          </a:p>
          <a:p>
            <a:r>
              <a:rPr lang="en-US" sz="4000" dirty="0" smtClean="0">
                <a:solidFill>
                  <a:schemeClr val="accent2"/>
                </a:solidFill>
                <a:latin typeface="Times New Roman" pitchFamily="18" charset="0"/>
                <a:cs typeface="Times New Roman" pitchFamily="18" charset="0"/>
              </a:rPr>
              <a:t>National Spherical Torus </a:t>
            </a:r>
          </a:p>
          <a:p>
            <a:r>
              <a:rPr lang="en-US" sz="4000" dirty="0" smtClean="0">
                <a:solidFill>
                  <a:schemeClr val="accent2"/>
                </a:solidFill>
                <a:latin typeface="Times New Roman" pitchFamily="18" charset="0"/>
                <a:cs typeface="Times New Roman" pitchFamily="18" charset="0"/>
              </a:rPr>
              <a:t>Experiment (NSTX) Upgrade Project</a:t>
            </a:r>
          </a:p>
          <a:p>
            <a:endParaRPr lang="en-US" sz="2400" b="0" dirty="0" smtClean="0">
              <a:latin typeface="Times New Roman" pitchFamily="18" charset="0"/>
              <a:cs typeface="Times New Roman" pitchFamily="18" charset="0"/>
            </a:endParaRPr>
          </a:p>
          <a:p>
            <a:pPr>
              <a:spcBef>
                <a:spcPct val="20000"/>
              </a:spcBef>
              <a:buFont typeface="Wingdings" pitchFamily="2" charset="2"/>
              <a:buNone/>
            </a:pPr>
            <a:r>
              <a:rPr lang="en-US" sz="3000" dirty="0" smtClean="0">
                <a:latin typeface="Times New Roman" pitchFamily="18" charset="0"/>
                <a:cs typeface="Times New Roman" pitchFamily="18" charset="0"/>
              </a:rPr>
              <a:t>Princeton Plasma Physics Laboratory</a:t>
            </a:r>
          </a:p>
          <a:p>
            <a:r>
              <a:rPr lang="en-US" sz="2000" dirty="0" smtClean="0">
                <a:latin typeface="Times New Roman" pitchFamily="18" charset="0"/>
                <a:cs typeface="Times New Roman" pitchFamily="18" charset="0"/>
              </a:rPr>
              <a:t>December 12, 2012</a:t>
            </a:r>
          </a:p>
        </p:txBody>
      </p:sp>
      <p:sp>
        <p:nvSpPr>
          <p:cNvPr id="228356" name="Rectangle 4"/>
          <p:cNvSpPr>
            <a:spLocks noGrp="1" noChangeArrowheads="1"/>
          </p:cNvSpPr>
          <p:nvPr>
            <p:ph type="subTitle" idx="1"/>
          </p:nvPr>
        </p:nvSpPr>
        <p:spPr>
          <a:xfrm>
            <a:off x="0" y="5280025"/>
            <a:ext cx="9086850" cy="1313947"/>
          </a:xfrm>
          <a:noFill/>
          <a:ln/>
        </p:spPr>
        <p:txBody>
          <a:bodyPr lIns="82039" tIns="41020" rIns="82039" bIns="41020">
            <a:spAutoFit/>
          </a:bodyPr>
          <a:lstStyle/>
          <a:p>
            <a:pPr>
              <a:spcBef>
                <a:spcPts val="0"/>
              </a:spcBef>
            </a:pPr>
            <a:r>
              <a:rPr lang="en-US" dirty="0" smtClean="0">
                <a:latin typeface="Times New Roman" pitchFamily="18" charset="0"/>
                <a:cs typeface="Times New Roman" pitchFamily="18" charset="0"/>
              </a:rPr>
              <a:t>Stephen W. Meador</a:t>
            </a:r>
            <a:endParaRPr lang="en-US" dirty="0">
              <a:latin typeface="Times New Roman" pitchFamily="18" charset="0"/>
              <a:cs typeface="Times New Roman" pitchFamily="18" charset="0"/>
            </a:endParaRPr>
          </a:p>
          <a:p>
            <a:pPr>
              <a:spcBef>
                <a:spcPts val="0"/>
              </a:spcBef>
            </a:pPr>
            <a:r>
              <a:rPr lang="en-US" dirty="0">
                <a:latin typeface="Times New Roman" pitchFamily="18" charset="0"/>
                <a:cs typeface="Times New Roman" pitchFamily="18" charset="0"/>
              </a:rPr>
              <a:t>Review Committee Chair </a:t>
            </a:r>
          </a:p>
          <a:p>
            <a:pPr>
              <a:spcBef>
                <a:spcPts val="0"/>
              </a:spcBef>
            </a:pPr>
            <a:r>
              <a:rPr lang="en-US" dirty="0">
                <a:effectLst>
                  <a:outerShdw blurRad="38100" dist="38100" dir="2700000" algn="tl">
                    <a:srgbClr val="C0C0C0"/>
                  </a:outerShdw>
                </a:effectLst>
                <a:latin typeface="Times New Roman" pitchFamily="18" charset="0"/>
                <a:cs typeface="Times New Roman" pitchFamily="18" charset="0"/>
              </a:rPr>
              <a:t>Office of Science, U.S. Department of Energy</a:t>
            </a:r>
          </a:p>
          <a:p>
            <a:pPr>
              <a:spcBef>
                <a:spcPts val="0"/>
              </a:spcBef>
            </a:pPr>
            <a:r>
              <a:rPr lang="en-US" b="0" dirty="0">
                <a:solidFill>
                  <a:schemeClr val="bg2"/>
                </a:solidFill>
                <a:latin typeface="Times New Roman" pitchFamily="18" charset="0"/>
                <a:cs typeface="Times New Roman" pitchFamily="18" charset="0"/>
                <a:hlinkClick r:id="rId3"/>
              </a:rPr>
              <a:t>http://www.science.doe.gov/opa/</a:t>
            </a:r>
            <a:endParaRPr lang="en-US" b="0" dirty="0">
              <a:solidFill>
                <a:schemeClr val="bg2"/>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14</a:t>
            </a:fld>
            <a:endParaRPr lang="en-US" dirty="0"/>
          </a:p>
        </p:txBody>
      </p:sp>
      <p:sp>
        <p:nvSpPr>
          <p:cNvPr id="233474" name="Rectangle 2"/>
          <p:cNvSpPr>
            <a:spLocks noGrp="1" noChangeArrowheads="1"/>
          </p:cNvSpPr>
          <p:nvPr>
            <p:ph type="title"/>
          </p:nvPr>
        </p:nvSpPr>
        <p:spPr>
          <a:xfrm>
            <a:off x="2443794" y="236862"/>
            <a:ext cx="4571999" cy="915988"/>
          </a:xfrm>
        </p:spPr>
        <p:txBody>
          <a:bodyPr/>
          <a:lstStyle/>
          <a:p>
            <a:r>
              <a:rPr lang="en-US" sz="2000" b="1" dirty="0" smtClean="0">
                <a:effectLst/>
                <a:latin typeface="Times New Roman" pitchFamily="18" charset="0"/>
                <a:cs typeface="Times New Roman" pitchFamily="18" charset="0"/>
              </a:rPr>
              <a:t>2.  Technical Status</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Kellman, GA*/Oren, TJNAF/Strauss, DOE/SC</a:t>
            </a: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337481"/>
            <a:ext cx="8298407" cy="5254388"/>
          </a:xfrm>
          <a:prstGeom prst="rect">
            <a:avLst/>
          </a:prstGeom>
        </p:spPr>
        <p:txBody>
          <a:bodyPr/>
          <a:lstStyle/>
          <a:p>
            <a:pPr marL="457200" indent="-457200" algn="l">
              <a:buFont typeface="+mj-lt"/>
              <a:buAutoNum type="arabicPeriod"/>
            </a:pPr>
            <a:r>
              <a:rPr lang="en-US" sz="2000" b="0" dirty="0" smtClean="0">
                <a:latin typeface="Times New Roman" pitchFamily="18" charset="0"/>
                <a:cs typeface="Times New Roman" pitchFamily="18" charset="0"/>
              </a:rPr>
              <a:t>Construction </a:t>
            </a:r>
            <a:r>
              <a:rPr lang="en-US" sz="2000" b="0" dirty="0">
                <a:latin typeface="Times New Roman" pitchFamily="18" charset="0"/>
                <a:cs typeface="Times New Roman" pitchFamily="18" charset="0"/>
              </a:rPr>
              <a:t>Efforts:  Are construction efforts being executed safely? Does the project have adequate resources and the appropriate skills mix to execute the project per the plan</a:t>
            </a:r>
            <a:r>
              <a:rPr lang="en-US" sz="2000" b="0" dirty="0" smtClean="0">
                <a:latin typeface="Times New Roman" pitchFamily="18" charset="0"/>
                <a:cs typeface="Times New Roman" pitchFamily="18" charset="0"/>
              </a:rPr>
              <a:t>?</a:t>
            </a:r>
          </a:p>
          <a:p>
            <a:pPr marL="457200" indent="-457200" algn="l">
              <a:buFont typeface="+mj-lt"/>
              <a:buAutoNum type="arabicPeriod"/>
            </a:pPr>
            <a:endParaRPr lang="en-US" sz="2000" b="0" kern="0" dirty="0" smtClean="0">
              <a:latin typeface="Times New Roman" pitchFamily="18" charset="0"/>
              <a:cs typeface="Times New Roman" pitchFamily="18" charset="0"/>
            </a:endParaRPr>
          </a:p>
          <a:p>
            <a:pPr marL="457200" indent="-457200" algn="l">
              <a:buFont typeface="+mj-lt"/>
              <a:buAutoNum type="arabicPeriod" startAt="4"/>
            </a:pPr>
            <a:r>
              <a:rPr lang="en-US" sz="2000" b="0" dirty="0" smtClean="0">
                <a:latin typeface="Times New Roman" pitchFamily="18" charset="0"/>
                <a:cs typeface="Times New Roman" pitchFamily="18" charset="0"/>
              </a:rPr>
              <a:t>Response </a:t>
            </a:r>
            <a:r>
              <a:rPr lang="en-US" sz="2000" b="0" dirty="0">
                <a:latin typeface="Times New Roman" pitchFamily="18" charset="0"/>
                <a:cs typeface="Times New Roman" pitchFamily="18" charset="0"/>
              </a:rPr>
              <a:t>to Prior Reviews: Has the Integrated Project team implemented all required actions in the Corrective Action Plan that was developed following the Project Status review from April 2012</a:t>
            </a:r>
            <a:r>
              <a:rPr lang="en-US" sz="2000" b="0" dirty="0" smtClean="0">
                <a:latin typeface="Times New Roman" pitchFamily="18" charset="0"/>
                <a:cs typeface="Times New Roman" pitchFamily="18" charset="0"/>
              </a:rPr>
              <a:t>?</a:t>
            </a:r>
          </a:p>
          <a:p>
            <a:pPr marL="457200" indent="-457200" algn="l">
              <a:buFont typeface="+mj-lt"/>
              <a:buAutoNum type="arabicPeriod" startAt="4"/>
            </a:pPr>
            <a:endParaRPr kumimoji="0" lang="en-US" sz="2000" b="0" i="0" u="none" strike="noStrike" kern="0" cap="none" spc="0" normalizeH="0" noProof="0" dirty="0">
              <a:ln>
                <a:noFill/>
              </a:ln>
              <a:solidFill>
                <a:schemeClr val="tx1"/>
              </a:solidFill>
              <a:effectLst/>
              <a:uLnTx/>
              <a:uFillTx/>
              <a:latin typeface="Times New Roman" pitchFamily="18" charset="0"/>
              <a:ea typeface="+mn-ea"/>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457200" indent="-457200" algn="l">
              <a:buFont typeface="+mj-lt"/>
              <a:buAutoNum type="arabicPeriod" startAt="4"/>
            </a:pPr>
            <a:endParaRPr lang="en-US" sz="2000" b="0" kern="0" dirty="0">
              <a:latin typeface="Times New Roman" pitchFamily="18" charset="0"/>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457200" indent="-457200" algn="l">
              <a:buFont typeface="+mj-lt"/>
              <a:buAutoNum type="arabicPeriod" startAt="4"/>
            </a:pPr>
            <a:endPar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endParaRPr>
          </a:p>
          <a:p>
            <a:pPr marL="457200" marR="0" lvl="0" indent="-457200" algn="l" defTabSz="914400" rtl="0" eaLnBrk="1" fontAlgn="base" latinLnBrk="0" hangingPunct="1">
              <a:lnSpc>
                <a:spcPct val="100000"/>
              </a:lnSpc>
              <a:spcBef>
                <a:spcPts val="0"/>
              </a:spcBef>
              <a:spcAft>
                <a:spcPts val="1000"/>
              </a:spcAft>
              <a:buClrTx/>
              <a:buSzTx/>
              <a:buFont typeface="Arial" pitchFamily="34" charset="0"/>
              <a:buChar char="•"/>
              <a:tabLst/>
              <a:defRPr/>
            </a:pPr>
            <a:r>
              <a:rPr lang="en-US" sz="2000" kern="0" baseline="0" dirty="0" smtClean="0">
                <a:latin typeface="Times New Roman" pitchFamily="18" charset="0"/>
                <a:cs typeface="Times New Roman" pitchFamily="18" charset="0"/>
              </a:rPr>
              <a:t>Findings</a:t>
            </a:r>
          </a:p>
          <a:p>
            <a:pPr marL="457200" marR="0" lvl="0" indent="-457200" algn="l" defTabSz="914400" rtl="0" eaLnBrk="1" fontAlgn="base" latinLnBrk="0" hangingPunct="1">
              <a:lnSpc>
                <a:spcPct val="100000"/>
              </a:lnSpc>
              <a:spcBef>
                <a:spcPts val="0"/>
              </a:spcBef>
              <a:spcAft>
                <a:spcPts val="1000"/>
              </a:spcAft>
              <a:buClrTx/>
              <a:buSzTx/>
              <a:buFont typeface="Arial" pitchFamily="34" charset="0"/>
              <a:buChar char="•"/>
              <a:tabLst/>
              <a:defRPr/>
            </a:pPr>
            <a:r>
              <a:rPr kumimoji="0" lang="en-US" sz="200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rPr>
              <a:t>Comments</a:t>
            </a:r>
          </a:p>
          <a:p>
            <a:pPr marL="457200" marR="0" lvl="0" indent="-457200" algn="l" defTabSz="914400" rtl="0" eaLnBrk="1" fontAlgn="base" latinLnBrk="0" hangingPunct="1">
              <a:lnSpc>
                <a:spcPct val="100000"/>
              </a:lnSpc>
              <a:spcBef>
                <a:spcPts val="0"/>
              </a:spcBef>
              <a:spcAft>
                <a:spcPts val="1000"/>
              </a:spcAft>
              <a:buClrTx/>
              <a:buSzTx/>
              <a:buFont typeface="Arial" pitchFamily="34" charset="0"/>
              <a:buChar char="•"/>
              <a:tabLst/>
              <a:defRPr/>
            </a:pPr>
            <a:r>
              <a:rPr lang="en-US" sz="2000" kern="0" baseline="0" dirty="0" smtClean="0">
                <a:latin typeface="Times New Roman" pitchFamily="18" charset="0"/>
                <a:cs typeface="Times New Roman" pitchFamily="18" charset="0"/>
              </a:rPr>
              <a:t>Recommendations</a:t>
            </a:r>
            <a:endParaRPr kumimoji="0" lang="en-US" sz="200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0492F72-7E30-4295-9F9A-4E1655150059}" type="slidenum">
              <a:rPr lang="en-US"/>
              <a:pPr/>
              <a:t>15</a:t>
            </a:fld>
            <a:endParaRPr lang="en-US" dirty="0"/>
          </a:p>
        </p:txBody>
      </p:sp>
      <p:sp>
        <p:nvSpPr>
          <p:cNvPr id="233474" name="Rectangle 2"/>
          <p:cNvSpPr>
            <a:spLocks noGrp="1" noChangeArrowheads="1"/>
          </p:cNvSpPr>
          <p:nvPr>
            <p:ph type="title"/>
          </p:nvPr>
        </p:nvSpPr>
        <p:spPr>
          <a:xfrm>
            <a:off x="2486218" y="307898"/>
            <a:ext cx="4571999" cy="915988"/>
          </a:xfrm>
        </p:spPr>
        <p:txBody>
          <a:bodyPr/>
          <a:lstStyle/>
          <a:p>
            <a:r>
              <a:rPr lang="en-US" sz="2000" b="1" dirty="0" smtClean="0">
                <a:effectLst/>
                <a:latin typeface="Times New Roman" pitchFamily="18" charset="0"/>
                <a:cs typeface="Times New Roman" pitchFamily="18" charset="0"/>
              </a:rPr>
              <a:t>3. Cost and Schedule</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Chao, DOE/SC/</a:t>
            </a:r>
            <a:r>
              <a:rPr lang="en-US" sz="1600" dirty="0" err="1" smtClean="0">
                <a:effectLst/>
                <a:latin typeface="Times New Roman" pitchFamily="18" charset="0"/>
                <a:cs typeface="Times New Roman" pitchFamily="18" charset="0"/>
              </a:rPr>
              <a:t>Blaisdell</a:t>
            </a:r>
            <a:r>
              <a:rPr lang="en-US" sz="1600" dirty="0" smtClean="0">
                <a:effectLst/>
                <a:latin typeface="Times New Roman" pitchFamily="18" charset="0"/>
                <a:cs typeface="Times New Roman" pitchFamily="18" charset="0"/>
              </a:rPr>
              <a:t>, DOE/APM,</a:t>
            </a:r>
            <a:br>
              <a:rPr lang="en-US" sz="1600"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Maier, DOE/BHSO</a:t>
            </a:r>
            <a:br>
              <a:rPr lang="en-US" sz="1600" dirty="0" smtClean="0">
                <a:effectLst/>
                <a:latin typeface="Times New Roman" pitchFamily="18" charset="0"/>
                <a:cs typeface="Times New Roman" pitchFamily="18" charset="0"/>
              </a:rPr>
            </a:br>
            <a:endParaRPr lang="en-US" sz="2000" dirty="0">
              <a:effectLst/>
              <a:latin typeface="Times New Roman" pitchFamily="18" charset="0"/>
              <a:cs typeface="Times New Roman" pitchFamily="18" charset="0"/>
            </a:endParaRPr>
          </a:p>
        </p:txBody>
      </p:sp>
      <p:sp>
        <p:nvSpPr>
          <p:cNvPr id="10" name="Rectangle 3"/>
          <p:cNvSpPr txBox="1">
            <a:spLocks noChangeArrowheads="1"/>
          </p:cNvSpPr>
          <p:nvPr/>
        </p:nvSpPr>
        <p:spPr bwMode="auto">
          <a:xfrm>
            <a:off x="495300" y="1155700"/>
            <a:ext cx="8153400" cy="5199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95325" marR="0" lvl="0" indent="-457200" algn="l" defTabSz="914400" rtl="0" eaLnBrk="0" fontAlgn="base" latinLnBrk="0" hangingPunct="0">
              <a:lnSpc>
                <a:spcPct val="100000"/>
              </a:lnSpc>
              <a:spcBef>
                <a:spcPts val="0"/>
              </a:spcBef>
              <a:spcAft>
                <a:spcPct val="0"/>
              </a:spcAft>
              <a:buClrTx/>
              <a:buSzTx/>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lang="en-US" sz="2000" b="0" kern="0" dirty="0" smtClean="0">
              <a:solidFill>
                <a:srgbClr val="000000"/>
              </a:solidFill>
              <a:latin typeface="Arial"/>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695325" marR="0" lvl="0" indent="-457200" algn="l" defTabSz="914400" rtl="0" eaLnBrk="0" fontAlgn="base" latinLnBrk="0" hangingPunct="0">
              <a:lnSpc>
                <a:spcPct val="100000"/>
              </a:lnSpc>
              <a:spcBef>
                <a:spcPts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rgbClr val="000000"/>
              </a:solidFill>
              <a:effectLst/>
              <a:uLnTx/>
              <a:uFillTx/>
              <a:latin typeface="Arial"/>
              <a:ea typeface="+mn-ea"/>
              <a:cs typeface="Times New Roman" pitchFamily="18" charset="0"/>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228600" marR="0" lvl="0" indent="-228600" algn="ctr"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3"/>
          <p:cNvSpPr txBox="1">
            <a:spLocks noChangeArrowheads="1"/>
          </p:cNvSpPr>
          <p:nvPr/>
        </p:nvSpPr>
        <p:spPr>
          <a:xfrm>
            <a:off x="258739" y="1089830"/>
            <a:ext cx="8298407" cy="5768169"/>
          </a:xfrm>
          <a:prstGeom prst="rect">
            <a:avLst/>
          </a:prstGeom>
        </p:spPr>
        <p:txBody>
          <a:bodyPr/>
          <a:lstStyle/>
          <a:p>
            <a:pPr marL="457200" indent="-457200" algn="l">
              <a:buFont typeface="+mj-lt"/>
              <a:buAutoNum type="arabicPeriod" startAt="2"/>
            </a:pPr>
            <a:r>
              <a:rPr lang="en-US" sz="2000" b="0" dirty="0" smtClean="0">
                <a:latin typeface="Times New Roman" pitchFamily="18" charset="0"/>
                <a:cs typeface="Times New Roman" pitchFamily="18" charset="0"/>
              </a:rPr>
              <a:t>Baseline </a:t>
            </a:r>
            <a:r>
              <a:rPr lang="en-US" sz="2000" b="0" dirty="0">
                <a:latin typeface="Times New Roman" pitchFamily="18" charset="0"/>
                <a:cs typeface="Times New Roman" pitchFamily="18" charset="0"/>
              </a:rPr>
              <a:t>Cost and Schedule:  Are the current project cost and schedule projections consistent with the approved baseline cost and </a:t>
            </a:r>
            <a:r>
              <a:rPr lang="en-US" sz="2000" b="0" dirty="0" smtClean="0">
                <a:latin typeface="Times New Roman" pitchFamily="18" charset="0"/>
                <a:cs typeface="Times New Roman" pitchFamily="18" charset="0"/>
              </a:rPr>
              <a:t>schedule? Is </a:t>
            </a:r>
            <a:r>
              <a:rPr lang="en-US" sz="2000" b="0" dirty="0">
                <a:latin typeface="Times New Roman" pitchFamily="18" charset="0"/>
                <a:cs typeface="Times New Roman" pitchFamily="18" charset="0"/>
              </a:rPr>
              <a:t>the contingency remaining adequate for the risks that remain</a:t>
            </a:r>
            <a:r>
              <a:rPr lang="en-US" sz="2000" b="0" dirty="0" smtClean="0">
                <a:latin typeface="Times New Roman" pitchFamily="18" charset="0"/>
                <a:cs typeface="Times New Roman" pitchFamily="18" charset="0"/>
              </a:rPr>
              <a:t>?</a:t>
            </a:r>
          </a:p>
          <a:p>
            <a:pPr marL="457200" indent="-457200" algn="l">
              <a:buFont typeface="+mj-lt"/>
              <a:buAutoNum type="arabicPeriod" startAt="2"/>
            </a:pPr>
            <a:endParaRPr lang="en-US" sz="2000" b="0" dirty="0" smtClean="0">
              <a:latin typeface="Times New Roman" pitchFamily="18" charset="0"/>
              <a:cs typeface="Times New Roman" pitchFamily="18" charset="0"/>
            </a:endParaRPr>
          </a:p>
          <a:p>
            <a:pPr marL="457200" indent="-457200" algn="l">
              <a:buFont typeface="+mj-lt"/>
              <a:buAutoNum type="arabicPeriod" startAt="4"/>
            </a:pPr>
            <a:r>
              <a:rPr lang="en-US" sz="2000" b="0" dirty="0" smtClean="0">
                <a:latin typeface="Times New Roman" pitchFamily="18" charset="0"/>
                <a:cs typeface="Times New Roman" pitchFamily="18" charset="0"/>
              </a:rPr>
              <a:t>Response </a:t>
            </a:r>
            <a:r>
              <a:rPr lang="en-US" sz="2000" b="0" dirty="0">
                <a:latin typeface="Times New Roman" pitchFamily="18" charset="0"/>
                <a:cs typeface="Times New Roman" pitchFamily="18" charset="0"/>
              </a:rPr>
              <a:t>to Prior Reviews: Has the Integrated Project team implemented all required actions in the Corrective Action Plan that was developed following the Project Status review from April 2012</a:t>
            </a:r>
            <a:r>
              <a:rPr lang="en-US" sz="2000" b="0" dirty="0" smtClean="0">
                <a:latin typeface="Times New Roman" pitchFamily="18" charset="0"/>
                <a:cs typeface="Times New Roman" pitchFamily="18" charset="0"/>
              </a:rPr>
              <a:t>?</a:t>
            </a:r>
          </a:p>
          <a:p>
            <a:pPr marL="457200" indent="-457200" algn="l">
              <a:buFont typeface="+mj-lt"/>
              <a:buAutoNum type="arabicPeriod" startAt="4"/>
            </a:pPr>
            <a:endParaRPr lang="en-US" sz="2000" b="0" kern="0" baseline="0" dirty="0">
              <a:latin typeface="Times New Roman" pitchFamily="18" charset="0"/>
              <a:cs typeface="Times New Roman" pitchFamily="18" charset="0"/>
            </a:endParaRPr>
          </a:p>
          <a:p>
            <a:pPr marL="457200" indent="-457200" algn="l">
              <a:buFont typeface="+mj-lt"/>
              <a:buAutoNum type="arabicPeriod" startAt="4"/>
            </a:pPr>
            <a:endParaRPr lang="en-US" sz="2000" b="0" kern="0" dirty="0">
              <a:latin typeface="Times New Roman" pitchFamily="18" charset="0"/>
              <a:cs typeface="Times New Roman" pitchFamily="18" charset="0"/>
            </a:endParaRPr>
          </a:p>
          <a:p>
            <a:pPr marL="457200" indent="-457200" algn="l">
              <a:buFont typeface="+mj-lt"/>
              <a:buAutoNum type="arabicPeriod" startAt="4"/>
            </a:pPr>
            <a:endParaRPr lang="en-US" sz="2000" b="0" kern="0" baseline="0" dirty="0" smtClean="0">
              <a:latin typeface="Times New Roman" pitchFamily="18" charset="0"/>
              <a:cs typeface="Times New Roman" pitchFamily="18" charset="0"/>
            </a:endParaRPr>
          </a:p>
          <a:p>
            <a:pPr marL="457200" indent="-457200" algn="l">
              <a:buFont typeface="+mj-lt"/>
              <a:buAutoNum type="arabicPeriod" startAt="4"/>
            </a:pPr>
            <a:endParaRPr lang="en-US" sz="2000" b="0" kern="0" dirty="0">
              <a:latin typeface="Times New Roman" pitchFamily="18" charset="0"/>
              <a:cs typeface="Times New Roman" pitchFamily="18" charset="0"/>
            </a:endParaRPr>
          </a:p>
          <a:p>
            <a:pPr marL="457200" indent="-457200" algn="l">
              <a:buFont typeface="+mj-lt"/>
              <a:buAutoNum type="arabicPeriod" startAt="4"/>
            </a:pPr>
            <a:endParaRPr lang="en-US" sz="2000" b="0" kern="0" baseline="0" dirty="0" smtClean="0">
              <a:latin typeface="Times New Roman" pitchFamily="18" charset="0"/>
              <a:cs typeface="Times New Roman" pitchFamily="18" charset="0"/>
            </a:endParaRPr>
          </a:p>
          <a:p>
            <a:pPr marL="457200" indent="-457200" algn="l">
              <a:buFont typeface="+mj-lt"/>
              <a:buAutoNum type="arabicPeriod" startAt="4"/>
            </a:pPr>
            <a:endParaRPr lang="en-US" sz="2000" b="0" kern="0" dirty="0">
              <a:latin typeface="Times New Roman" pitchFamily="18" charset="0"/>
              <a:cs typeface="Times New Roman" pitchFamily="18" charset="0"/>
            </a:endParaRPr>
          </a:p>
          <a:p>
            <a:pPr marL="457200" indent="-457200" algn="l">
              <a:buFont typeface="+mj-lt"/>
              <a:buAutoNum type="arabicPeriod" startAt="4"/>
            </a:pPr>
            <a:endParaRPr lang="en-US" sz="2000" b="0" kern="0" baseline="0" dirty="0" smtClean="0">
              <a:latin typeface="Times New Roman" pitchFamily="18" charset="0"/>
              <a:cs typeface="Times New Roman" pitchFamily="18" charset="0"/>
            </a:endParaRPr>
          </a:p>
          <a:p>
            <a:pPr marL="457200" marR="0" lvl="0" indent="-457200" algn="l" defTabSz="914400" rtl="0" eaLnBrk="1" fontAlgn="base" latinLnBrk="0" hangingPunct="1">
              <a:lnSpc>
                <a:spcPct val="100000"/>
              </a:lnSpc>
              <a:spcBef>
                <a:spcPts val="0"/>
              </a:spcBef>
              <a:spcAft>
                <a:spcPts val="1000"/>
              </a:spcAft>
              <a:buClrTx/>
              <a:buSzTx/>
              <a:buFont typeface="Arial" pitchFamily="34" charset="0"/>
              <a:buChar char="•"/>
              <a:tabLst/>
              <a:defRPr/>
            </a:pPr>
            <a:r>
              <a:rPr lang="en-US" sz="2000" kern="0" baseline="0" dirty="0" smtClean="0">
                <a:latin typeface="Times New Roman" pitchFamily="18" charset="0"/>
                <a:cs typeface="Times New Roman" pitchFamily="18" charset="0"/>
              </a:rPr>
              <a:t>Findings</a:t>
            </a:r>
          </a:p>
          <a:p>
            <a:pPr marL="457200" marR="0" lvl="0" indent="-457200" algn="l" defTabSz="914400" rtl="0" eaLnBrk="1" fontAlgn="base" latinLnBrk="0" hangingPunct="1">
              <a:lnSpc>
                <a:spcPct val="100000"/>
              </a:lnSpc>
              <a:spcBef>
                <a:spcPts val="0"/>
              </a:spcBef>
              <a:spcAft>
                <a:spcPts val="1000"/>
              </a:spcAft>
              <a:buClrTx/>
              <a:buSzTx/>
              <a:buFont typeface="Arial" pitchFamily="34" charset="0"/>
              <a:buChar char="•"/>
              <a:tabLst/>
              <a:defRPr/>
            </a:pPr>
            <a:r>
              <a:rPr kumimoji="0" lang="en-US" sz="200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rPr>
              <a:t>Comments</a:t>
            </a:r>
          </a:p>
          <a:p>
            <a:pPr marL="457200" marR="0" lvl="0" indent="-457200" algn="l" defTabSz="914400" rtl="0" eaLnBrk="1" fontAlgn="base" latinLnBrk="0" hangingPunct="1">
              <a:lnSpc>
                <a:spcPct val="100000"/>
              </a:lnSpc>
              <a:spcBef>
                <a:spcPts val="0"/>
              </a:spcBef>
              <a:spcAft>
                <a:spcPts val="1000"/>
              </a:spcAft>
              <a:buClrTx/>
              <a:buSzTx/>
              <a:buFont typeface="Arial" pitchFamily="34" charset="0"/>
              <a:buChar char="•"/>
              <a:tabLst/>
              <a:defRPr/>
            </a:pPr>
            <a:r>
              <a:rPr lang="en-US" sz="2000" kern="0" baseline="0" dirty="0" smtClean="0">
                <a:latin typeface="Times New Roman" pitchFamily="18" charset="0"/>
                <a:cs typeface="Times New Roman" pitchFamily="18" charset="0"/>
              </a:rPr>
              <a:t>Recommendations</a:t>
            </a:r>
            <a:endParaRPr kumimoji="0" lang="en-US" sz="200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A9E9B14-53C6-4083-A139-DE31FF4D48B3}" type="slidenum">
              <a:rPr lang="en-US"/>
              <a:pPr/>
              <a:t>16</a:t>
            </a:fld>
            <a:endParaRPr lang="en-US" dirty="0"/>
          </a:p>
        </p:txBody>
      </p:sp>
      <p:sp>
        <p:nvSpPr>
          <p:cNvPr id="238594" name="Rectangle 2"/>
          <p:cNvSpPr>
            <a:spLocks noGrp="1" noChangeArrowheads="1"/>
          </p:cNvSpPr>
          <p:nvPr>
            <p:ph type="title"/>
          </p:nvPr>
        </p:nvSpPr>
        <p:spPr>
          <a:xfrm>
            <a:off x="2582749" y="157660"/>
            <a:ext cx="4264025" cy="885825"/>
          </a:xfrm>
        </p:spPr>
        <p:txBody>
          <a:bodyPr/>
          <a:lstStyle/>
          <a:p>
            <a:r>
              <a:rPr lang="en-US" sz="2000" b="1" dirty="0" smtClean="0">
                <a:effectLst/>
                <a:latin typeface="Times New Roman" pitchFamily="18" charset="0"/>
                <a:cs typeface="Times New Roman" pitchFamily="18" charset="0"/>
              </a:rPr>
              <a:t>Project Status</a:t>
            </a:r>
            <a:br>
              <a:rPr lang="en-US" sz="2000" b="1" dirty="0" smtClean="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Chao, </a:t>
            </a:r>
            <a:r>
              <a:rPr lang="en-US" sz="1600" dirty="0" smtClean="0">
                <a:effectLst/>
                <a:latin typeface="Times New Roman" pitchFamily="18" charset="0"/>
                <a:cs typeface="Times New Roman" pitchFamily="18" charset="0"/>
              </a:rPr>
              <a:t>DOE/SC/</a:t>
            </a:r>
            <a:r>
              <a:rPr lang="en-US" sz="1600" dirty="0" err="1" smtClean="0">
                <a:effectLst/>
                <a:latin typeface="Times New Roman" pitchFamily="18" charset="0"/>
                <a:cs typeface="Times New Roman" pitchFamily="18" charset="0"/>
              </a:rPr>
              <a:t>Blaisdell</a:t>
            </a:r>
            <a:r>
              <a:rPr lang="en-US" sz="1600" dirty="0">
                <a:effectLst/>
                <a:latin typeface="Times New Roman" pitchFamily="18" charset="0"/>
                <a:cs typeface="Times New Roman" pitchFamily="18" charset="0"/>
              </a:rPr>
              <a:t>, DOE/APM,</a:t>
            </a:r>
            <a:br>
              <a:rPr lang="en-US" sz="1600" dirty="0">
                <a:effectLst/>
                <a:latin typeface="Times New Roman" pitchFamily="18" charset="0"/>
                <a:cs typeface="Times New Roman" pitchFamily="18" charset="0"/>
              </a:rPr>
            </a:br>
            <a:r>
              <a:rPr lang="en-US" sz="1600" dirty="0">
                <a:effectLst/>
                <a:latin typeface="Times New Roman" pitchFamily="18" charset="0"/>
                <a:cs typeface="Times New Roman" pitchFamily="18" charset="0"/>
              </a:rPr>
              <a:t>Maier, DOE/BHSO</a:t>
            </a:r>
          </a:p>
        </p:txBody>
      </p:sp>
      <p:graphicFrame>
        <p:nvGraphicFramePr>
          <p:cNvPr id="4" name="Table 3"/>
          <p:cNvGraphicFramePr>
            <a:graphicFrameLocks noGrp="1"/>
          </p:cNvGraphicFramePr>
          <p:nvPr/>
        </p:nvGraphicFramePr>
        <p:xfrm>
          <a:off x="488950" y="1150938"/>
          <a:ext cx="8119240" cy="5601931"/>
        </p:xfrm>
        <a:graphic>
          <a:graphicData uri="http://schemas.openxmlformats.org/drawingml/2006/table">
            <a:tbl>
              <a:tblPr/>
              <a:tblGrid>
                <a:gridCol w="2708552"/>
                <a:gridCol w="2705344"/>
                <a:gridCol w="2705344"/>
              </a:tblGrid>
              <a:tr h="379281">
                <a:tc gridSpan="3">
                  <a:txBody>
                    <a:bodyPr/>
                    <a:lstStyle/>
                    <a:p>
                      <a:pPr algn="ctr" fontAlgn="b"/>
                      <a:r>
                        <a:rPr lang="en-US" sz="2400" b="1" i="0" u="none" strike="noStrike" dirty="0">
                          <a:solidFill>
                            <a:srgbClr val="000000"/>
                          </a:solidFill>
                          <a:latin typeface="Times New Roman" pitchFamily="18" charset="0"/>
                          <a:cs typeface="Times New Roman" pitchFamily="18" charset="0"/>
                        </a:rPr>
                        <a:t>PROJECT STATUS</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Project Type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1800" b="0" i="0" u="none" strike="noStrike" dirty="0">
                          <a:solidFill>
                            <a:srgbClr val="000000"/>
                          </a:solidFill>
                          <a:latin typeface="Times New Roman" pitchFamily="18" charset="0"/>
                          <a:cs typeface="Times New Roman" pitchFamily="18" charset="0"/>
                        </a:rPr>
                        <a:t>MIE / Line Item / Cooperative Agreement</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CD-1</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CD-2</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CD-3</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CD-4</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Planned: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TPC Percent Complete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Planned:  _____%</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Actual:  _____%</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TPC Cost to Date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TPC Committed to Date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TPC</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TEC</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530472">
                <a:tc>
                  <a:txBody>
                    <a:bodyPr/>
                    <a:lstStyle/>
                    <a:p>
                      <a:pPr algn="l" fontAlgn="b"/>
                      <a:r>
                        <a:rPr lang="en-US" sz="1800" b="0" i="0" u="none" strike="noStrike" dirty="0">
                          <a:solidFill>
                            <a:srgbClr val="000000"/>
                          </a:solidFill>
                          <a:latin typeface="Times New Roman" pitchFamily="18" charset="0"/>
                          <a:cs typeface="Times New Roman" pitchFamily="18" charset="0"/>
                        </a:rPr>
                        <a:t>Contingency Cost                   (w/Mgmt Reserve)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_____% to go</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Contingency Schedule </a:t>
                      </a:r>
                      <a:endParaRPr lang="en-US" sz="1800" b="0" i="0" u="none" strike="noStrike" dirty="0" smtClean="0">
                        <a:solidFill>
                          <a:srgbClr val="000000"/>
                        </a:solidFill>
                        <a:latin typeface="Times New Roman" pitchFamily="18" charset="0"/>
                        <a:cs typeface="Times New Roman" pitchFamily="18" charset="0"/>
                      </a:endParaRPr>
                    </a:p>
                    <a:p>
                      <a:pPr algn="l" fontAlgn="b"/>
                      <a:r>
                        <a:rPr lang="en-US" sz="1800" b="0" i="0" u="none" strike="noStrike" dirty="0" smtClean="0">
                          <a:solidFill>
                            <a:srgbClr val="000000"/>
                          </a:solidFill>
                          <a:latin typeface="Times New Roman" pitchFamily="18" charset="0"/>
                          <a:cs typeface="Times New Roman" pitchFamily="18" charset="0"/>
                        </a:rPr>
                        <a:t>on </a:t>
                      </a:r>
                      <a:r>
                        <a:rPr lang="en-US" sz="1800" b="0" i="0" u="none" strike="noStrike" dirty="0">
                          <a:solidFill>
                            <a:srgbClr val="000000"/>
                          </a:solidFill>
                          <a:latin typeface="Times New Roman" pitchFamily="18" charset="0"/>
                          <a:cs typeface="Times New Roman" pitchFamily="18" charset="0"/>
                        </a:rPr>
                        <a:t>CD-4b</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______months</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_____%</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77">
                <a:tc>
                  <a:txBody>
                    <a:bodyPr/>
                    <a:lstStyle/>
                    <a:p>
                      <a:pPr algn="l" fontAlgn="b"/>
                      <a:r>
                        <a:rPr lang="en-US" sz="1800" b="0" i="0" u="none" strike="noStrike">
                          <a:solidFill>
                            <a:srgbClr val="000000"/>
                          </a:solidFill>
                          <a:latin typeface="Times New Roman" pitchFamily="18" charset="0"/>
                          <a:cs typeface="Times New Roman" pitchFamily="18" charset="0"/>
                        </a:rPr>
                        <a:t>CPI Cumulative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b"/>
                      <a:r>
                        <a:rPr lang="en-US" sz="1800" b="0" i="0" u="none" strike="noStrike" dirty="0">
                          <a:solidFill>
                            <a:srgbClr val="000000"/>
                          </a:solidFill>
                          <a:latin typeface="Times New Roman" pitchFamily="18" charset="0"/>
                          <a:cs typeface="Times New Roman" pitchFamily="18" charset="0"/>
                        </a:rPr>
                        <a:t> </a:t>
                      </a:r>
                    </a:p>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r h="342577">
                <a:tc>
                  <a:txBody>
                    <a:bodyPr/>
                    <a:lstStyle/>
                    <a:p>
                      <a:pPr algn="l" fontAlgn="b"/>
                      <a:r>
                        <a:rPr lang="en-US" sz="1800" b="0" i="0" u="none" strike="noStrike" dirty="0">
                          <a:solidFill>
                            <a:srgbClr val="000000"/>
                          </a:solidFill>
                          <a:latin typeface="Times New Roman" pitchFamily="18" charset="0"/>
                          <a:cs typeface="Times New Roman" pitchFamily="18" charset="0"/>
                        </a:rPr>
                        <a:t>SPI Cumulative</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latin typeface="Times New Roman" pitchFamily="18" charset="0"/>
                          <a:cs typeface="Times New Roman" pitchFamily="18" charset="0"/>
                        </a:rPr>
                        <a:t> </a:t>
                      </a: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n-US" sz="1800" b="0" i="0" u="none" strike="noStrike" dirty="0">
                        <a:solidFill>
                          <a:srgbClr val="000000"/>
                        </a:solidFill>
                        <a:latin typeface="Calibri"/>
                      </a:endParaRPr>
                    </a:p>
                  </a:txBody>
                  <a:tcPr marL="7223" marR="7223" marT="72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A9E9B14-53C6-4083-A139-DE31FF4D48B3}" type="slidenum">
              <a:rPr lang="en-US"/>
              <a:pPr/>
              <a:t>17</a:t>
            </a:fld>
            <a:endParaRPr lang="en-US" dirty="0"/>
          </a:p>
        </p:txBody>
      </p:sp>
      <p:sp>
        <p:nvSpPr>
          <p:cNvPr id="238594" name="Rectangle 2"/>
          <p:cNvSpPr>
            <a:spLocks noGrp="1" noChangeArrowheads="1"/>
          </p:cNvSpPr>
          <p:nvPr>
            <p:ph type="title"/>
          </p:nvPr>
        </p:nvSpPr>
        <p:spPr>
          <a:xfrm>
            <a:off x="2643131" y="381706"/>
            <a:ext cx="4264025" cy="885825"/>
          </a:xfrm>
        </p:spPr>
        <p:txBody>
          <a:bodyPr/>
          <a:lstStyle/>
          <a:p>
            <a:r>
              <a:rPr lang="en-US" sz="2000" b="1" dirty="0" smtClean="0">
                <a:effectLst/>
                <a:latin typeface="Times New Roman" pitchFamily="18" charset="0"/>
                <a:cs typeface="Times New Roman" pitchFamily="18" charset="0"/>
              </a:rPr>
              <a:t>4. Management and ES&amp;H</a:t>
            </a:r>
            <a:br>
              <a:rPr lang="en-US" sz="2000" b="1" dirty="0" smtClean="0">
                <a:effectLst/>
                <a:latin typeface="Times New Roman" pitchFamily="18" charset="0"/>
                <a:cs typeface="Times New Roman" pitchFamily="18" charset="0"/>
              </a:rPr>
            </a:br>
            <a:r>
              <a:rPr lang="en-US" sz="1600" dirty="0" smtClean="0">
                <a:effectLst/>
                <a:latin typeface="Times New Roman" pitchFamily="18" charset="0"/>
                <a:cs typeface="Times New Roman" pitchFamily="18" charset="0"/>
              </a:rPr>
              <a:t>Crescenzo, DOE/BHSO/Ackerman, DOE/SC</a:t>
            </a:r>
            <a:r>
              <a:rPr lang="en-US" sz="2000" b="1" dirty="0" smtClean="0">
                <a:effectLst/>
                <a:latin typeface="Times New Roman" pitchFamily="18" charset="0"/>
                <a:cs typeface="Times New Roman" pitchFamily="18" charset="0"/>
              </a:rPr>
              <a:t/>
            </a:r>
            <a:br>
              <a:rPr lang="en-US" sz="2000" b="1" dirty="0" smtClean="0">
                <a:effectLst/>
                <a:latin typeface="Times New Roman" pitchFamily="18" charset="0"/>
                <a:cs typeface="Times New Roman" pitchFamily="18" charset="0"/>
              </a:rPr>
            </a:br>
            <a:endParaRPr lang="en-US" sz="1600" dirty="0">
              <a:effectLst/>
              <a:latin typeface="Times New Roman" pitchFamily="18" charset="0"/>
              <a:cs typeface="Times New Roman" pitchFamily="18" charset="0"/>
            </a:endParaRPr>
          </a:p>
        </p:txBody>
      </p:sp>
      <p:sp>
        <p:nvSpPr>
          <p:cNvPr id="4" name="Rectangle 3"/>
          <p:cNvSpPr txBox="1">
            <a:spLocks noChangeArrowheads="1"/>
          </p:cNvSpPr>
          <p:nvPr/>
        </p:nvSpPr>
        <p:spPr>
          <a:xfrm>
            <a:off x="258739" y="1146981"/>
            <a:ext cx="8298407" cy="5254388"/>
          </a:xfrm>
          <a:prstGeom prst="rect">
            <a:avLst/>
          </a:prstGeom>
        </p:spPr>
        <p:txBody>
          <a:bodyPr/>
          <a:lstStyle/>
          <a:p>
            <a:pPr marL="457200" indent="-457200" algn="l" eaLnBrk="1" hangingPunct="1">
              <a:spcBef>
                <a:spcPts val="0"/>
              </a:spcBef>
              <a:spcAft>
                <a:spcPts val="0"/>
              </a:spcAft>
              <a:buFont typeface="+mj-lt"/>
              <a:buAutoNum type="arabicPeriod"/>
              <a:defRPr/>
            </a:pPr>
            <a:r>
              <a:rPr lang="en-US" sz="2000" b="0" dirty="0" smtClean="0">
                <a:latin typeface="Times New Roman" pitchFamily="18" charset="0"/>
                <a:cs typeface="Times New Roman" pitchFamily="18" charset="0"/>
              </a:rPr>
              <a:t>Construction </a:t>
            </a:r>
            <a:r>
              <a:rPr lang="en-US" sz="2000" b="0" dirty="0">
                <a:latin typeface="Times New Roman" pitchFamily="18" charset="0"/>
                <a:cs typeface="Times New Roman" pitchFamily="18" charset="0"/>
              </a:rPr>
              <a:t>Efforts:  Are construction efforts being executed safely? Does the project have adequate resources and the appropriate skills mix to execute the project per the plan</a:t>
            </a:r>
            <a:r>
              <a:rPr lang="en-US" sz="2000" b="0" dirty="0" smtClean="0">
                <a:latin typeface="Times New Roman" pitchFamily="18" charset="0"/>
                <a:cs typeface="Times New Roman" pitchFamily="18" charset="0"/>
              </a:rPr>
              <a:t>?</a:t>
            </a:r>
          </a:p>
          <a:p>
            <a:pPr marL="457200" indent="-457200" algn="l" eaLnBrk="1" hangingPunct="1">
              <a:spcBef>
                <a:spcPts val="0"/>
              </a:spcBef>
              <a:spcAft>
                <a:spcPts val="0"/>
              </a:spcAft>
              <a:buFont typeface="+mj-lt"/>
              <a:buAutoNum type="arabicPeriod"/>
              <a:defRPr/>
            </a:pPr>
            <a:endParaRPr lang="en-US" sz="2000" b="0" dirty="0">
              <a:latin typeface="Times New Roman" pitchFamily="18" charset="0"/>
              <a:cs typeface="Times New Roman" pitchFamily="18" charset="0"/>
            </a:endParaRPr>
          </a:p>
          <a:p>
            <a:pPr marL="457200" indent="-457200" algn="l" eaLnBrk="1" hangingPunct="1">
              <a:spcBef>
                <a:spcPts val="0"/>
              </a:spcBef>
              <a:spcAft>
                <a:spcPts val="0"/>
              </a:spcAft>
              <a:buFont typeface="+mj-lt"/>
              <a:buAutoNum type="arabicPeriod" startAt="3"/>
              <a:defRPr/>
            </a:pPr>
            <a:r>
              <a:rPr lang="en-US" sz="2000" b="0" dirty="0" smtClean="0">
                <a:latin typeface="Times New Roman" pitchFamily="18" charset="0"/>
                <a:cs typeface="Times New Roman" pitchFamily="18" charset="0"/>
              </a:rPr>
              <a:t>Management: Evaluate </a:t>
            </a:r>
            <a:r>
              <a:rPr lang="en-US" sz="2000" b="0" dirty="0">
                <a:latin typeface="Times New Roman" pitchFamily="18" charset="0"/>
                <a:cs typeface="Times New Roman" pitchFamily="18" charset="0"/>
              </a:rPr>
              <a:t>the management structure as to its adequacy to deliver the scope within budget and schedule.  Are risks being actively managed? </a:t>
            </a:r>
            <a:endParaRPr lang="en-US" sz="2000" b="0" dirty="0" smtClean="0">
              <a:latin typeface="Times New Roman" pitchFamily="18" charset="0"/>
              <a:cs typeface="Times New Roman" pitchFamily="18" charset="0"/>
            </a:endParaRPr>
          </a:p>
          <a:p>
            <a:pPr marL="457200" indent="-457200" algn="l" eaLnBrk="1" hangingPunct="1">
              <a:spcBef>
                <a:spcPts val="0"/>
              </a:spcBef>
              <a:spcAft>
                <a:spcPts val="0"/>
              </a:spcAft>
              <a:buFont typeface="+mj-lt"/>
              <a:buAutoNum type="arabicPeriod" startAt="3"/>
              <a:defRPr/>
            </a:pPr>
            <a:endParaRPr lang="en-US" sz="2000" b="0" dirty="0">
              <a:latin typeface="Times New Roman" pitchFamily="18" charset="0"/>
              <a:cs typeface="Times New Roman" pitchFamily="18" charset="0"/>
            </a:endParaRPr>
          </a:p>
          <a:p>
            <a:pPr marL="457200" indent="-457200" algn="l" eaLnBrk="1" hangingPunct="1">
              <a:spcBef>
                <a:spcPts val="0"/>
              </a:spcBef>
              <a:spcAft>
                <a:spcPts val="0"/>
              </a:spcAft>
              <a:buFont typeface="+mj-lt"/>
              <a:buAutoNum type="arabicPeriod" startAt="3"/>
              <a:defRPr/>
            </a:pPr>
            <a:r>
              <a:rPr lang="en-US" sz="2000" b="0" dirty="0" smtClean="0">
                <a:latin typeface="Times New Roman" pitchFamily="18" charset="0"/>
                <a:cs typeface="Times New Roman" pitchFamily="18" charset="0"/>
              </a:rPr>
              <a:t>Response </a:t>
            </a:r>
            <a:r>
              <a:rPr lang="en-US" sz="2000" b="0" dirty="0">
                <a:latin typeface="Times New Roman" pitchFamily="18" charset="0"/>
                <a:cs typeface="Times New Roman" pitchFamily="18" charset="0"/>
              </a:rPr>
              <a:t>to Prior Reviews: Has the Integrated Project team implemented all required actions in the Corrective Action Plan that was developed following the Project Status review from April 2012?</a:t>
            </a:r>
          </a:p>
          <a:p>
            <a:pPr marL="457200" indent="-457200" algn="l" eaLnBrk="1" hangingPunct="1">
              <a:spcBef>
                <a:spcPts val="0"/>
              </a:spcBef>
              <a:spcAft>
                <a:spcPts val="1000"/>
              </a:spcAft>
              <a:buAutoNum type="arabicPeriod" startAt="3"/>
              <a:defRPr/>
            </a:pPr>
            <a:endParaRPr lang="en-US" sz="2000" b="0" dirty="0" smtClean="0">
              <a:latin typeface="Times New Roman" pitchFamily="18" charset="0"/>
              <a:cs typeface="Times New Roman" pitchFamily="18" charset="0"/>
            </a:endParaRPr>
          </a:p>
          <a:p>
            <a:pPr marL="457200" lvl="0" indent="-457200" algn="l" eaLnBrk="1" hangingPunct="1">
              <a:spcBef>
                <a:spcPts val="0"/>
              </a:spcBef>
              <a:spcAft>
                <a:spcPts val="1000"/>
              </a:spcAft>
              <a:buFont typeface="Arial" pitchFamily="34" charset="0"/>
              <a:buChar char="•"/>
              <a:defRPr/>
            </a:pPr>
            <a:r>
              <a:rPr lang="en-US" sz="2000" kern="0" dirty="0" smtClean="0">
                <a:latin typeface="Times New Roman" pitchFamily="18" charset="0"/>
                <a:cs typeface="Times New Roman" pitchFamily="18" charset="0"/>
              </a:rPr>
              <a:t>Findings</a:t>
            </a:r>
          </a:p>
          <a:p>
            <a:pPr marL="457200" lvl="0" indent="-457200" algn="l" eaLnBrk="1" hangingPunct="1">
              <a:spcBef>
                <a:spcPts val="0"/>
              </a:spcBef>
              <a:spcAft>
                <a:spcPts val="1000"/>
              </a:spcAft>
              <a:buFont typeface="Arial" pitchFamily="34" charset="0"/>
              <a:buChar char="•"/>
              <a:defRPr/>
            </a:pPr>
            <a:r>
              <a:rPr lang="en-US" sz="2000" kern="0" dirty="0" smtClean="0">
                <a:latin typeface="Times New Roman" pitchFamily="18" charset="0"/>
                <a:cs typeface="Times New Roman" pitchFamily="18" charset="0"/>
              </a:rPr>
              <a:t>Comments</a:t>
            </a:r>
          </a:p>
          <a:p>
            <a:pPr marL="457200" lvl="0" indent="-457200" algn="l" eaLnBrk="1" hangingPunct="1">
              <a:spcBef>
                <a:spcPts val="0"/>
              </a:spcBef>
              <a:spcAft>
                <a:spcPts val="1000"/>
              </a:spcAft>
              <a:buFont typeface="Arial" pitchFamily="34" charset="0"/>
              <a:buChar char="•"/>
              <a:defRPr/>
            </a:pPr>
            <a:r>
              <a:rPr lang="en-US" sz="2000" kern="0" dirty="0" smtClean="0">
                <a:latin typeface="Times New Roman" pitchFamily="18" charset="0"/>
                <a:cs typeface="Times New Roman" pitchFamily="18" charset="0"/>
              </a:rPr>
              <a:t>Recommendations</a:t>
            </a:r>
          </a:p>
          <a:p>
            <a:pPr marL="457200" marR="0" lvl="0" indent="-457200" algn="l" defTabSz="914400" rtl="0" eaLnBrk="1" fontAlgn="base" latinLnBrk="0" hangingPunct="1">
              <a:lnSpc>
                <a:spcPct val="100000"/>
              </a:lnSpc>
              <a:spcBef>
                <a:spcPts val="0"/>
              </a:spcBef>
              <a:spcAft>
                <a:spcPts val="1000"/>
              </a:spcAft>
              <a:buClrTx/>
              <a:buSzTx/>
              <a:buAutoNum type="arabicPeriod" startAt="6"/>
              <a:tabLst/>
              <a:defRPr/>
            </a:pPr>
            <a:endParaRPr kumimoji="0" lang="en-US"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D2F517A9-34B9-4C11-8049-F0E98FE00EAE}" type="slidenum">
              <a:rPr lang="en-US"/>
              <a:pPr/>
              <a:t>2</a:t>
            </a:fld>
            <a:endParaRPr lang="en-US" dirty="0"/>
          </a:p>
        </p:txBody>
      </p:sp>
      <p:sp>
        <p:nvSpPr>
          <p:cNvPr id="130062" name="Rectangle 14"/>
          <p:cNvSpPr>
            <a:spLocks noGrp="1" noChangeArrowheads="1"/>
          </p:cNvSpPr>
          <p:nvPr>
            <p:ph type="title"/>
          </p:nvPr>
        </p:nvSpPr>
        <p:spPr>
          <a:xfrm>
            <a:off x="2641543" y="446583"/>
            <a:ext cx="4287838" cy="723900"/>
          </a:xfrm>
        </p:spPr>
        <p:txBody>
          <a:bodyPr/>
          <a:lstStyle/>
          <a:p>
            <a:r>
              <a:rPr lang="en-US" b="1" dirty="0">
                <a:effectLst/>
                <a:latin typeface="Times New Roman" pitchFamily="18" charset="0"/>
                <a:cs typeface="Times New Roman" pitchFamily="18" charset="0"/>
              </a:rPr>
              <a:t>DOE Review of </a:t>
            </a:r>
            <a:r>
              <a:rPr lang="en-US" b="1" dirty="0" smtClean="0">
                <a:effectLst/>
                <a:latin typeface="Times New Roman" pitchFamily="18" charset="0"/>
                <a:cs typeface="Times New Roman" pitchFamily="18" charset="0"/>
              </a:rPr>
              <a:t>NSTX</a:t>
            </a:r>
            <a:endParaRPr lang="en-US" b="1" dirty="0">
              <a:effectLst/>
              <a:latin typeface="Times New Roman" pitchFamily="18" charset="0"/>
              <a:cs typeface="Times New Roman" pitchFamily="18" charset="0"/>
            </a:endParaRPr>
          </a:p>
        </p:txBody>
      </p:sp>
      <p:sp>
        <p:nvSpPr>
          <p:cNvPr id="130064" name="Rectangle 16"/>
          <p:cNvSpPr>
            <a:spLocks noGrp="1" noChangeArrowheads="1"/>
          </p:cNvSpPr>
          <p:nvPr>
            <p:ph type="body" idx="1"/>
          </p:nvPr>
        </p:nvSpPr>
        <p:spPr>
          <a:xfrm>
            <a:off x="428603" y="1062549"/>
            <a:ext cx="8196782" cy="4956114"/>
          </a:xfrm>
          <a:noFill/>
          <a:ln/>
        </p:spPr>
        <p:txBody>
          <a:bodyPr/>
          <a:lstStyle/>
          <a:p>
            <a:pPr marL="0" indent="0" algn="ctr">
              <a:buFont typeface="Wingdings" pitchFamily="2" charset="2"/>
              <a:buNone/>
              <a:tabLst>
                <a:tab pos="1771650" algn="l"/>
                <a:tab pos="7715250" algn="r"/>
              </a:tabLst>
            </a:pPr>
            <a:r>
              <a:rPr lang="en-US" sz="2400" b="0" dirty="0">
                <a:latin typeface="Times New Roman" pitchFamily="18" charset="0"/>
                <a:cs typeface="Times New Roman" pitchFamily="18" charset="0"/>
              </a:rPr>
              <a:t>DOE EXECUTIVE SESSION AGENDA</a:t>
            </a:r>
            <a:endParaRPr lang="en-US" sz="2400" u="sng" dirty="0">
              <a:latin typeface="Times New Roman" pitchFamily="18" charset="0"/>
              <a:cs typeface="Times New Roman" pitchFamily="18" charset="0"/>
            </a:endParaRPr>
          </a:p>
          <a:p>
            <a:pPr marL="0" indent="0">
              <a:buFont typeface="Wingdings" pitchFamily="2" charset="2"/>
              <a:buNone/>
              <a:tabLst>
                <a:tab pos="1771650" algn="l"/>
                <a:tab pos="7715250" algn="r"/>
              </a:tabLst>
            </a:pPr>
            <a:endParaRPr lang="en-US" sz="2400" u="sng" dirty="0">
              <a:latin typeface="Times New Roman" pitchFamily="18" charset="0"/>
              <a:cs typeface="Times New Roman" pitchFamily="18" charset="0"/>
            </a:endParaRPr>
          </a:p>
          <a:p>
            <a:pPr>
              <a:buNone/>
            </a:pPr>
            <a:r>
              <a:rPr lang="en-US" u="sng" dirty="0" smtClean="0">
                <a:latin typeface="Times New Roman" pitchFamily="18" charset="0"/>
                <a:cs typeface="Times New Roman" pitchFamily="18" charset="0"/>
              </a:rPr>
              <a:t>Tuesday, December 1</a:t>
            </a:r>
            <a:r>
              <a:rPr lang="en-US" u="sng" dirty="0">
                <a:latin typeface="Times New Roman" pitchFamily="18" charset="0"/>
                <a:cs typeface="Times New Roman" pitchFamily="18" charset="0"/>
              </a:rPr>
              <a:t>1</a:t>
            </a:r>
            <a:r>
              <a:rPr lang="en-US" u="sng" dirty="0" smtClean="0">
                <a:latin typeface="Times New Roman" pitchFamily="18" charset="0"/>
                <a:cs typeface="Times New Roman" pitchFamily="18" charset="0"/>
              </a:rPr>
              <a:t>, 2012—LSB, Room #B318 </a:t>
            </a:r>
          </a:p>
          <a:p>
            <a:pPr>
              <a:buNone/>
            </a:pPr>
            <a:endParaRPr lang="en-US" dirty="0">
              <a:latin typeface="Times New Roman" pitchFamily="18" charset="0"/>
              <a:cs typeface="Times New Roman" pitchFamily="18" charset="0"/>
            </a:endParaRPr>
          </a:p>
          <a:p>
            <a:pPr marL="0" indent="0" eaLnBrk="0" hangingPunct="0">
              <a:spcBef>
                <a:spcPts val="0"/>
              </a:spcBef>
              <a:buFontTx/>
              <a:buNone/>
              <a:tabLst>
                <a:tab pos="1371600" algn="l"/>
                <a:tab pos="7715250" algn="r"/>
              </a:tabLst>
            </a:pPr>
            <a:r>
              <a:rPr lang="en-US" b="0" dirty="0">
                <a:latin typeface="Times New Roman" pitchFamily="18" charset="0"/>
                <a:cs typeface="Times New Roman" pitchFamily="18" charset="0"/>
              </a:rPr>
              <a:t>8:00 a.m.	Introduction and Overview</a:t>
            </a:r>
            <a:r>
              <a:rPr lang="en-US" b="0" u="dotted" dirty="0">
                <a:latin typeface="Times New Roman" pitchFamily="18" charset="0"/>
                <a:cs typeface="Times New Roman" pitchFamily="18" charset="0"/>
              </a:rPr>
              <a:t>	</a:t>
            </a:r>
            <a:r>
              <a:rPr lang="en-US" b="0" dirty="0" smtClean="0">
                <a:latin typeface="Times New Roman" pitchFamily="18" charset="0"/>
                <a:cs typeface="Times New Roman" pitchFamily="18" charset="0"/>
              </a:rPr>
              <a:t>S. Meador</a:t>
            </a:r>
            <a:endParaRPr lang="en-US" b="0" dirty="0">
              <a:latin typeface="Times New Roman" pitchFamily="18" charset="0"/>
              <a:cs typeface="Times New Roman" pitchFamily="18" charset="0"/>
            </a:endParaRPr>
          </a:p>
          <a:p>
            <a:pPr marL="0" indent="0" eaLnBrk="0" hangingPunct="0">
              <a:spcBef>
                <a:spcPts val="0"/>
              </a:spcBef>
              <a:buFontTx/>
              <a:buNone/>
              <a:tabLst>
                <a:tab pos="1371600" algn="l"/>
                <a:tab pos="7715250" algn="r"/>
              </a:tabLst>
            </a:pPr>
            <a:r>
              <a:rPr lang="en-US" b="0" dirty="0" smtClean="0">
                <a:latin typeface="Times New Roman" pitchFamily="18" charset="0"/>
                <a:cs typeface="Times New Roman" pitchFamily="18" charset="0"/>
              </a:rPr>
              <a:t>8:15 </a:t>
            </a:r>
            <a:r>
              <a:rPr lang="en-US" b="0" dirty="0">
                <a:latin typeface="Times New Roman" pitchFamily="18" charset="0"/>
                <a:cs typeface="Times New Roman" pitchFamily="18" charset="0"/>
              </a:rPr>
              <a:t>a.m.	</a:t>
            </a:r>
            <a:r>
              <a:rPr lang="en-US" b="0" dirty="0" smtClean="0">
                <a:latin typeface="Times New Roman" pitchFamily="18" charset="0"/>
                <a:cs typeface="Times New Roman" pitchFamily="18" charset="0"/>
              </a:rPr>
              <a:t>FES Perspective</a:t>
            </a:r>
            <a:r>
              <a:rPr lang="en-US" b="0" u="dotted"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B. Sullivan</a:t>
            </a:r>
            <a:endParaRPr lang="en-US" b="0" dirty="0">
              <a:latin typeface="Times New Roman" pitchFamily="18" charset="0"/>
              <a:cs typeface="Times New Roman" pitchFamily="18" charset="0"/>
            </a:endParaRPr>
          </a:p>
          <a:p>
            <a:pPr marL="0" indent="0">
              <a:spcBef>
                <a:spcPts val="0"/>
              </a:spcBef>
              <a:buNone/>
              <a:tabLst>
                <a:tab pos="1371600" algn="l"/>
                <a:tab pos="7715250" algn="r"/>
              </a:tabLst>
            </a:pPr>
            <a:r>
              <a:rPr lang="en-US" b="0" dirty="0" smtClean="0">
                <a:latin typeface="Times New Roman" pitchFamily="18" charset="0"/>
                <a:cs typeface="Times New Roman" pitchFamily="18" charset="0"/>
              </a:rPr>
              <a:t>8:30 </a:t>
            </a:r>
            <a:r>
              <a:rPr lang="en-US" b="0" dirty="0">
                <a:latin typeface="Times New Roman" pitchFamily="18" charset="0"/>
                <a:cs typeface="Times New Roman" pitchFamily="18" charset="0"/>
              </a:rPr>
              <a:t>a.m. 	</a:t>
            </a:r>
            <a:r>
              <a:rPr lang="en-US" b="0" dirty="0" smtClean="0">
                <a:latin typeface="Times New Roman" pitchFamily="18" charset="0"/>
                <a:cs typeface="Times New Roman" pitchFamily="18" charset="0"/>
              </a:rPr>
              <a:t>Federal Project Director Perspective</a:t>
            </a:r>
            <a:r>
              <a:rPr lang="en-US" b="0" u="dotted" dirty="0" smtClean="0">
                <a:latin typeface="Times New Roman" pitchFamily="18" charset="0"/>
                <a:cs typeface="Times New Roman" pitchFamily="18" charset="0"/>
              </a:rPr>
              <a:t>	</a:t>
            </a:r>
            <a:r>
              <a:rPr lang="en-US" b="0" dirty="0" smtClean="0">
                <a:latin typeface="Times New Roman" pitchFamily="18" charset="0"/>
                <a:cs typeface="Times New Roman" pitchFamily="18" charset="0"/>
              </a:rPr>
              <a:t>T. Indelicato</a:t>
            </a:r>
            <a:endParaRPr lang="en-US" b="0" dirty="0">
              <a:latin typeface="Times New Roman" pitchFamily="18" charset="0"/>
              <a:cs typeface="Times New Roman" pitchFamily="18" charset="0"/>
            </a:endParaRPr>
          </a:p>
          <a:p>
            <a:pPr marL="0" indent="0">
              <a:spcBef>
                <a:spcPts val="0"/>
              </a:spcBef>
              <a:buNone/>
              <a:tabLst>
                <a:tab pos="1371600" algn="l"/>
                <a:tab pos="7715250" algn="r"/>
              </a:tabLst>
            </a:pPr>
            <a:r>
              <a:rPr lang="en-US" b="0" dirty="0" smtClean="0">
                <a:latin typeface="Times New Roman" pitchFamily="18" charset="0"/>
                <a:cs typeface="Times New Roman" pitchFamily="18" charset="0"/>
              </a:rPr>
              <a:t>8:45 </a:t>
            </a:r>
            <a:r>
              <a:rPr lang="en-US" b="0" dirty="0">
                <a:latin typeface="Times New Roman" pitchFamily="18" charset="0"/>
                <a:cs typeface="Times New Roman" pitchFamily="18" charset="0"/>
              </a:rPr>
              <a:t>a.m. 	Questions </a:t>
            </a:r>
            <a:r>
              <a:rPr lang="en-US" dirty="0">
                <a:latin typeface="Times New Roman" pitchFamily="18" charset="0"/>
                <a:cs typeface="Times New Roman" pitchFamily="18" charset="0"/>
              </a:rPr>
              <a:t>	</a:t>
            </a:r>
          </a:p>
          <a:p>
            <a:pPr marL="0" indent="0">
              <a:buFont typeface="Wingdings" pitchFamily="2" charset="2"/>
              <a:buNone/>
              <a:tabLst>
                <a:tab pos="1771650" algn="l"/>
                <a:tab pos="7715250" algn="r"/>
              </a:tabLst>
            </a:pPr>
            <a:endParaRPr lang="en-US" dirty="0">
              <a:latin typeface="Times New Roman" pitchFamily="18" charset="0"/>
              <a:cs typeface="Times New Roman" pitchFamily="18" charset="0"/>
            </a:endParaRPr>
          </a:p>
          <a:p>
            <a:pPr marL="0" indent="0">
              <a:buFont typeface="Wingdings" pitchFamily="2" charset="2"/>
              <a:buNone/>
              <a:tabLst>
                <a:tab pos="1771650" algn="l"/>
                <a:tab pos="7715250" algn="r"/>
              </a:tabLst>
            </a:pPr>
            <a:r>
              <a:rPr lang="en-US" dirty="0">
                <a:latin typeface="Times New Roman" pitchFamily="18" charset="0"/>
                <a:cs typeface="Times New Roman" pitchFamily="18" charset="0"/>
              </a:rPr>
              <a:t>	</a:t>
            </a:r>
          </a:p>
          <a:p>
            <a:pPr marL="0" indent="0">
              <a:buFont typeface="Wingdings" pitchFamily="2" charset="2"/>
              <a:buNone/>
              <a:tabLst>
                <a:tab pos="1771650" algn="l"/>
                <a:tab pos="7715250" algn="r"/>
              </a:tabLst>
            </a:pPr>
            <a:r>
              <a:rPr lang="en-US" dirty="0">
                <a:latin typeface="Times New Roman" pitchFamily="18" charset="0"/>
                <a:cs typeface="Times New Roman" pitchFamily="18" charset="0"/>
              </a:rPr>
              <a:t>	</a:t>
            </a:r>
          </a:p>
        </p:txBody>
      </p:sp>
      <p:sp>
        <p:nvSpPr>
          <p:cNvPr id="6" name="Rectangle 5"/>
          <p:cNvSpPr/>
          <p:nvPr/>
        </p:nvSpPr>
        <p:spPr>
          <a:xfrm>
            <a:off x="0" y="5201335"/>
            <a:ext cx="9144000" cy="646331"/>
          </a:xfrm>
          <a:prstGeom prst="rect">
            <a:avLst/>
          </a:prstGeom>
        </p:spPr>
        <p:txBody>
          <a:bodyPr wrap="square">
            <a:spAutoFit/>
          </a:bodyPr>
          <a:lstStyle/>
          <a:p>
            <a:pPr eaLnBrk="1" hangingPunct="1">
              <a:tabLst>
                <a:tab pos="1771650" algn="l"/>
                <a:tab pos="7715250" algn="r"/>
              </a:tabLst>
            </a:pPr>
            <a:r>
              <a:rPr lang="en-US" sz="1800" dirty="0" smtClean="0">
                <a:latin typeface="Times New Roman" pitchFamily="18" charset="0"/>
                <a:cs typeface="Times New Roman" pitchFamily="18" charset="0"/>
              </a:rPr>
              <a:t>Project and review information is available at:</a:t>
            </a:r>
          </a:p>
          <a:p>
            <a:pPr eaLnBrk="1" hangingPunct="1">
              <a:tabLst>
                <a:tab pos="1771650" algn="l"/>
                <a:tab pos="7715250" algn="r"/>
              </a:tabLst>
            </a:pPr>
            <a:r>
              <a:rPr lang="en-US" sz="1800" u="sng" dirty="0">
                <a:hlinkClick r:id="rId2"/>
              </a:rPr>
              <a:t>http://evms.pppl.gov/Lehman_121112/index.html</a:t>
            </a:r>
            <a:endParaRPr lang="en-US" sz="1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219075"/>
            <a:ext cx="4286250" cy="652463"/>
          </a:xfrm>
        </p:spPr>
        <p:txBody>
          <a:bodyPr/>
          <a:lstStyle/>
          <a:p>
            <a:r>
              <a:rPr lang="en-US" b="1" dirty="0">
                <a:effectLst/>
                <a:latin typeface="Times New Roman" pitchFamily="18" charset="0"/>
                <a:cs typeface="Times New Roman" pitchFamily="18" charset="0"/>
              </a:rPr>
              <a:t>Review Committee Participants</a:t>
            </a:r>
          </a:p>
        </p:txBody>
      </p:sp>
      <p:sp>
        <p:nvSpPr>
          <p:cNvPr id="5" name="Slide Number Placeholder 3"/>
          <p:cNvSpPr>
            <a:spLocks noGrp="1"/>
          </p:cNvSpPr>
          <p:nvPr>
            <p:ph type="sldNum" sz="quarter" idx="10"/>
          </p:nvPr>
        </p:nvSpPr>
        <p:spPr>
          <a:xfrm>
            <a:off x="8766175" y="6619875"/>
            <a:ext cx="377825" cy="238125"/>
          </a:xfrm>
        </p:spPr>
        <p:txBody>
          <a:bodyPr/>
          <a:lstStyle/>
          <a:p>
            <a:fld id="{3EA80982-4990-4A16-BB84-E949A9E89C4E}" type="slidenum">
              <a:rPr lang="en-US"/>
              <a:pPr/>
              <a:t>3</a:t>
            </a:fld>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175" y="1168399"/>
            <a:ext cx="8555846" cy="543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1904" y="1168399"/>
            <a:ext cx="9591921" cy="166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lide Number Placeholder 3"/>
          <p:cNvSpPr>
            <a:spLocks noGrp="1"/>
          </p:cNvSpPr>
          <p:nvPr>
            <p:ph type="sldNum" sz="quarter" idx="10"/>
          </p:nvPr>
        </p:nvSpPr>
        <p:spPr/>
        <p:txBody>
          <a:bodyPr/>
          <a:lstStyle/>
          <a:p>
            <a:fld id="{3EA80982-4990-4A16-BB84-E949A9E89C4E}" type="slidenum">
              <a:rPr lang="en-US"/>
              <a:pPr/>
              <a:t>4</a:t>
            </a:fld>
            <a:endParaRPr lang="en-US" dirty="0"/>
          </a:p>
        </p:txBody>
      </p:sp>
      <p:sp>
        <p:nvSpPr>
          <p:cNvPr id="212994" name="Rectangle 2"/>
          <p:cNvSpPr>
            <a:spLocks noChangeArrowheads="1"/>
          </p:cNvSpPr>
          <p:nvPr/>
        </p:nvSpPr>
        <p:spPr bwMode="auto">
          <a:xfrm>
            <a:off x="0" y="-76200"/>
            <a:ext cx="9144000" cy="0"/>
          </a:xfrm>
          <a:prstGeom prst="rect">
            <a:avLst/>
          </a:prstGeom>
          <a:noFill/>
          <a:ln w="6350">
            <a:noFill/>
            <a:miter lim="800000"/>
            <a:headEnd/>
            <a:tailEnd/>
          </a:ln>
          <a:effectLst/>
        </p:spPr>
        <p:txBody>
          <a:bodyPr wrap="none" anchor="ctr">
            <a:spAutoFit/>
          </a:bodyPr>
          <a:lstStyle/>
          <a:p>
            <a:endParaRPr lang="en-US" dirty="0"/>
          </a:p>
        </p:txBody>
      </p:sp>
      <p:sp>
        <p:nvSpPr>
          <p:cNvPr id="212995" name="Rectangle 3"/>
          <p:cNvSpPr>
            <a:spLocks noGrp="1" noChangeArrowheads="1"/>
          </p:cNvSpPr>
          <p:nvPr>
            <p:ph type="title"/>
          </p:nvPr>
        </p:nvSpPr>
        <p:spPr>
          <a:xfrm>
            <a:off x="2708275" y="478754"/>
            <a:ext cx="4308475" cy="571500"/>
          </a:xfrm>
        </p:spPr>
        <p:txBody>
          <a:bodyPr/>
          <a:lstStyle/>
          <a:p>
            <a:r>
              <a:rPr lang="en-US" b="1" dirty="0">
                <a:effectLst/>
                <a:latin typeface="Times New Roman" pitchFamily="18" charset="0"/>
                <a:cs typeface="Times New Roman" pitchFamily="18" charset="0"/>
              </a:rPr>
              <a:t>DOE Organization Chart</a:t>
            </a:r>
          </a:p>
        </p:txBody>
      </p:sp>
      <p:grpSp>
        <p:nvGrpSpPr>
          <p:cNvPr id="123" name="Group 237"/>
          <p:cNvGrpSpPr>
            <a:grpSpLocks/>
          </p:cNvGrpSpPr>
          <p:nvPr/>
        </p:nvGrpSpPr>
        <p:grpSpPr bwMode="auto">
          <a:xfrm>
            <a:off x="904876" y="1123969"/>
            <a:ext cx="7610475" cy="5560928"/>
            <a:chOff x="521386" y="685800"/>
            <a:chExt cx="8038133" cy="6032056"/>
          </a:xfrm>
        </p:grpSpPr>
        <p:sp>
          <p:nvSpPr>
            <p:cNvPr id="124" name="Rectangle 3"/>
            <p:cNvSpPr>
              <a:spLocks noChangeArrowheads="1"/>
            </p:cNvSpPr>
            <p:nvPr/>
          </p:nvSpPr>
          <p:spPr bwMode="auto">
            <a:xfrm>
              <a:off x="3323021" y="685800"/>
              <a:ext cx="2495364" cy="1254125"/>
            </a:xfrm>
            <a:prstGeom prst="rect">
              <a:avLst/>
            </a:prstGeom>
            <a:solidFill>
              <a:schemeClr val="bg1"/>
            </a:solidFill>
            <a:ln w="57150">
              <a:solidFill>
                <a:schemeClr val="tx1"/>
              </a:solidFill>
              <a:miter lim="800000"/>
              <a:headEnd/>
              <a:tailEnd/>
            </a:ln>
          </p:spPr>
          <p:txBody>
            <a:bodyPr wrap="none" anchor="ctr"/>
            <a:lstStyle/>
            <a:p>
              <a:endParaRPr lang="en-US"/>
            </a:p>
          </p:txBody>
        </p:sp>
        <p:sp>
          <p:nvSpPr>
            <p:cNvPr id="125" name="Rectangle 4"/>
            <p:cNvSpPr>
              <a:spLocks noChangeArrowheads="1"/>
            </p:cNvSpPr>
            <p:nvPr/>
          </p:nvSpPr>
          <p:spPr bwMode="auto">
            <a:xfrm>
              <a:off x="3416676" y="736600"/>
              <a:ext cx="2385835" cy="115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5593" tIns="42045" rIns="85593" bIns="42045">
              <a:spAutoFit/>
            </a:bodyPr>
            <a:lstStyle/>
            <a:p>
              <a:pPr algn="ctr" defTabSz="865188">
                <a:lnSpc>
                  <a:spcPct val="85000"/>
                </a:lnSpc>
              </a:pPr>
              <a:r>
                <a:rPr lang="en-US" sz="1200" b="1"/>
                <a:t>Office of the Secretary</a:t>
              </a:r>
            </a:p>
            <a:p>
              <a:pPr algn="ctr" defTabSz="865188">
                <a:lnSpc>
                  <a:spcPct val="85000"/>
                </a:lnSpc>
              </a:pPr>
              <a:r>
                <a:rPr lang="en-US" sz="1200"/>
                <a:t>Dr. Steven Chu, Secretary</a:t>
              </a:r>
            </a:p>
            <a:p>
              <a:pPr algn="ctr" defTabSz="865188">
                <a:lnSpc>
                  <a:spcPct val="85000"/>
                </a:lnSpc>
              </a:pPr>
              <a:endParaRPr lang="en-US" sz="800"/>
            </a:p>
            <a:p>
              <a:pPr algn="ctr" defTabSz="865188">
                <a:lnSpc>
                  <a:spcPct val="85000"/>
                </a:lnSpc>
              </a:pPr>
              <a:r>
                <a:rPr lang="en-US" sz="1100"/>
                <a:t>Deputy Secretary* </a:t>
              </a:r>
            </a:p>
            <a:p>
              <a:pPr algn="ctr" defTabSz="865188">
                <a:lnSpc>
                  <a:spcPct val="85000"/>
                </a:lnSpc>
              </a:pPr>
              <a:r>
                <a:rPr lang="en-US" sz="1100"/>
                <a:t>Daniel B. Poneman</a:t>
              </a:r>
            </a:p>
            <a:p>
              <a:pPr algn="ctr" defTabSz="865188">
                <a:lnSpc>
                  <a:spcPct val="85000"/>
                </a:lnSpc>
              </a:pPr>
              <a:endParaRPr lang="en-US" sz="800"/>
            </a:p>
            <a:p>
              <a:pPr algn="ctr" defTabSz="865188">
                <a:lnSpc>
                  <a:spcPct val="85000"/>
                </a:lnSpc>
              </a:pPr>
              <a:r>
                <a:rPr lang="en-US" sz="1000"/>
                <a:t>Associate Deputy Secretary</a:t>
              </a:r>
            </a:p>
            <a:p>
              <a:pPr algn="ctr" defTabSz="865188">
                <a:lnSpc>
                  <a:spcPct val="85000"/>
                </a:lnSpc>
              </a:pPr>
              <a:r>
                <a:rPr lang="en-US" sz="1000"/>
                <a:t>Melvin G. Williams, Jr.</a:t>
              </a:r>
            </a:p>
          </p:txBody>
        </p:sp>
        <p:sp>
          <p:nvSpPr>
            <p:cNvPr id="126" name="Rectangle 166"/>
            <p:cNvSpPr>
              <a:spLocks noChangeArrowheads="1"/>
            </p:cNvSpPr>
            <p:nvPr/>
          </p:nvSpPr>
          <p:spPr bwMode="auto">
            <a:xfrm>
              <a:off x="1162520" y="2359025"/>
              <a:ext cx="1237335" cy="925513"/>
            </a:xfrm>
            <a:prstGeom prst="rect">
              <a:avLst/>
            </a:prstGeom>
            <a:solidFill>
              <a:schemeClr val="bg1"/>
            </a:solidFill>
            <a:ln w="12700">
              <a:solidFill>
                <a:schemeClr val="tx1"/>
              </a:solidFill>
              <a:miter lim="800000"/>
              <a:headEnd/>
              <a:tailEnd/>
            </a:ln>
          </p:spPr>
          <p:txBody>
            <a:bodyPr wrap="none" anchor="ctr"/>
            <a:lstStyle/>
            <a:p>
              <a:pPr algn="ctr"/>
              <a:r>
                <a:rPr lang="en-US" sz="800" b="1" dirty="0"/>
                <a:t>Office of the </a:t>
              </a:r>
            </a:p>
            <a:p>
              <a:pPr algn="ctr"/>
              <a:r>
                <a:rPr lang="en-US" sz="800" b="1" dirty="0"/>
                <a:t>Under Secretary </a:t>
              </a:r>
            </a:p>
            <a:p>
              <a:pPr algn="ctr"/>
              <a:r>
                <a:rPr lang="en-US" sz="800" b="1" dirty="0"/>
                <a:t>for Nuclear Security</a:t>
              </a:r>
            </a:p>
            <a:p>
              <a:pPr algn="ctr"/>
              <a:endParaRPr lang="en-US" sz="800" b="1" dirty="0"/>
            </a:p>
            <a:p>
              <a:pPr algn="ctr"/>
              <a:r>
                <a:rPr lang="en-US" sz="800" dirty="0"/>
                <a:t>Thomas P. </a:t>
              </a:r>
              <a:r>
                <a:rPr lang="en-US" sz="800" dirty="0" err="1"/>
                <a:t>D’Agostino</a:t>
              </a:r>
              <a:endParaRPr lang="en-US" sz="800" dirty="0"/>
            </a:p>
            <a:p>
              <a:pPr algn="ctr"/>
              <a:r>
                <a:rPr lang="en-US" sz="800" dirty="0"/>
                <a:t>Under Secretary </a:t>
              </a:r>
            </a:p>
            <a:p>
              <a:pPr algn="ctr"/>
              <a:r>
                <a:rPr lang="en-US" sz="800" dirty="0"/>
                <a:t>For Nuclear Security</a:t>
              </a:r>
            </a:p>
          </p:txBody>
        </p:sp>
        <p:sp>
          <p:nvSpPr>
            <p:cNvPr id="127" name="Line 217"/>
            <p:cNvSpPr>
              <a:spLocks noChangeShapeType="1"/>
            </p:cNvSpPr>
            <p:nvPr/>
          </p:nvSpPr>
          <p:spPr bwMode="auto">
            <a:xfrm>
              <a:off x="1745090" y="2212975"/>
              <a:ext cx="0" cy="1428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8" name="Text Box 278"/>
            <p:cNvSpPr txBox="1">
              <a:spLocks noChangeArrowheads="1"/>
            </p:cNvSpPr>
            <p:nvPr/>
          </p:nvSpPr>
          <p:spPr bwMode="auto">
            <a:xfrm>
              <a:off x="2965004" y="6503543"/>
              <a:ext cx="2869986"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800"/>
                <a:t>*The Deputy Secretary also serves as the Chief Operating Officer.</a:t>
              </a:r>
            </a:p>
          </p:txBody>
        </p:sp>
        <p:sp>
          <p:nvSpPr>
            <p:cNvPr id="129" name="Text Box 279"/>
            <p:cNvSpPr txBox="1">
              <a:spLocks noChangeArrowheads="1"/>
            </p:cNvSpPr>
            <p:nvPr/>
          </p:nvSpPr>
          <p:spPr bwMode="auto">
            <a:xfrm>
              <a:off x="7751909" y="6032500"/>
              <a:ext cx="526887" cy="233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800" dirty="0" smtClean="0"/>
                <a:t>7/25/12</a:t>
              </a:r>
              <a:endParaRPr lang="en-US" sz="800" dirty="0"/>
            </a:p>
          </p:txBody>
        </p:sp>
        <p:sp>
          <p:nvSpPr>
            <p:cNvPr id="130" name="Line 281"/>
            <p:cNvSpPr>
              <a:spLocks noChangeShapeType="1"/>
            </p:cNvSpPr>
            <p:nvPr/>
          </p:nvSpPr>
          <p:spPr bwMode="auto">
            <a:xfrm flipH="1" flipV="1">
              <a:off x="5837434" y="1839912"/>
              <a:ext cx="120454" cy="79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 name="Rectangle 204"/>
            <p:cNvSpPr>
              <a:spLocks noChangeArrowheads="1"/>
            </p:cNvSpPr>
            <p:nvPr/>
          </p:nvSpPr>
          <p:spPr bwMode="auto">
            <a:xfrm>
              <a:off x="6588264" y="2444750"/>
              <a:ext cx="864627" cy="317500"/>
            </a:xfrm>
            <a:prstGeom prst="rect">
              <a:avLst/>
            </a:prstGeom>
            <a:solidFill>
              <a:schemeClr val="bg1"/>
            </a:solidFill>
            <a:ln w="12700">
              <a:solidFill>
                <a:schemeClr val="tx1"/>
              </a:solidFill>
              <a:miter lim="800000"/>
              <a:headEnd/>
              <a:tailEnd/>
            </a:ln>
          </p:spPr>
          <p:txBody>
            <a:bodyPr wrap="none" anchor="ctr"/>
            <a:lstStyle/>
            <a:p>
              <a:pPr algn="ctr"/>
              <a:r>
                <a:rPr lang="en-US" sz="550" dirty="0"/>
                <a:t>U.S. Energy Information</a:t>
              </a:r>
            </a:p>
            <a:p>
              <a:pPr algn="ctr"/>
              <a:r>
                <a:rPr lang="en-US" sz="600" dirty="0"/>
                <a:t>Administration</a:t>
              </a:r>
            </a:p>
          </p:txBody>
        </p:sp>
        <p:sp>
          <p:nvSpPr>
            <p:cNvPr id="132" name="Line 235"/>
            <p:cNvSpPr>
              <a:spLocks noChangeShapeType="1"/>
            </p:cNvSpPr>
            <p:nvPr/>
          </p:nvSpPr>
          <p:spPr bwMode="auto">
            <a:xfrm>
              <a:off x="6480323" y="2625725"/>
              <a:ext cx="10000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 name="Line 236"/>
            <p:cNvSpPr>
              <a:spLocks noChangeShapeType="1"/>
            </p:cNvSpPr>
            <p:nvPr/>
          </p:nvSpPr>
          <p:spPr bwMode="auto">
            <a:xfrm>
              <a:off x="6475561" y="3309938"/>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 name="Line 237"/>
            <p:cNvSpPr>
              <a:spLocks noChangeShapeType="1"/>
            </p:cNvSpPr>
            <p:nvPr/>
          </p:nvSpPr>
          <p:spPr bwMode="auto">
            <a:xfrm>
              <a:off x="6475561" y="3694113"/>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 name="Line 240"/>
            <p:cNvSpPr>
              <a:spLocks noChangeShapeType="1"/>
            </p:cNvSpPr>
            <p:nvPr/>
          </p:nvSpPr>
          <p:spPr bwMode="auto">
            <a:xfrm>
              <a:off x="6478736" y="4081463"/>
              <a:ext cx="10476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6" name="Line 242"/>
            <p:cNvSpPr>
              <a:spLocks noChangeShapeType="1"/>
            </p:cNvSpPr>
            <p:nvPr/>
          </p:nvSpPr>
          <p:spPr bwMode="auto">
            <a:xfrm>
              <a:off x="6478736" y="2968625"/>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7" name="Line 253"/>
            <p:cNvSpPr>
              <a:spLocks noChangeShapeType="1"/>
            </p:cNvSpPr>
            <p:nvPr/>
          </p:nvSpPr>
          <p:spPr bwMode="auto">
            <a:xfrm flipH="1">
              <a:off x="6467623" y="2209800"/>
              <a:ext cx="4763" cy="18748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 name="Rectangle 283"/>
            <p:cNvSpPr>
              <a:spLocks noChangeArrowheads="1"/>
            </p:cNvSpPr>
            <p:nvPr/>
          </p:nvSpPr>
          <p:spPr bwMode="auto">
            <a:xfrm>
              <a:off x="6588264" y="2800350"/>
              <a:ext cx="864627" cy="317500"/>
            </a:xfrm>
            <a:prstGeom prst="rect">
              <a:avLst/>
            </a:prstGeom>
            <a:solidFill>
              <a:schemeClr val="bg1"/>
            </a:solidFill>
            <a:ln w="12700">
              <a:solidFill>
                <a:schemeClr val="tx1"/>
              </a:solidFill>
              <a:miter lim="800000"/>
              <a:headEnd/>
              <a:tailEnd/>
            </a:ln>
          </p:spPr>
          <p:txBody>
            <a:bodyPr wrap="none" anchor="ctr"/>
            <a:lstStyle/>
            <a:p>
              <a:pPr algn="ctr"/>
              <a:r>
                <a:rPr lang="en-US" sz="600"/>
                <a:t>Bonneville Power</a:t>
              </a:r>
            </a:p>
            <a:p>
              <a:pPr algn="ctr"/>
              <a:r>
                <a:rPr lang="en-US" sz="600"/>
                <a:t>Administration</a:t>
              </a:r>
            </a:p>
          </p:txBody>
        </p:sp>
        <p:sp>
          <p:nvSpPr>
            <p:cNvPr id="139" name="Rectangle 284"/>
            <p:cNvSpPr>
              <a:spLocks noChangeArrowheads="1"/>
            </p:cNvSpPr>
            <p:nvPr/>
          </p:nvSpPr>
          <p:spPr bwMode="auto">
            <a:xfrm>
              <a:off x="6588264" y="3162300"/>
              <a:ext cx="864627"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Southwestern Power</a:t>
              </a:r>
            </a:p>
            <a:p>
              <a:pPr algn="ctr"/>
              <a:r>
                <a:rPr lang="en-US" sz="600" dirty="0"/>
                <a:t>Administration</a:t>
              </a:r>
            </a:p>
          </p:txBody>
        </p:sp>
        <p:sp>
          <p:nvSpPr>
            <p:cNvPr id="140" name="Rectangle 285"/>
            <p:cNvSpPr>
              <a:spLocks noChangeArrowheads="1"/>
            </p:cNvSpPr>
            <p:nvPr/>
          </p:nvSpPr>
          <p:spPr bwMode="auto">
            <a:xfrm>
              <a:off x="6588264" y="3530600"/>
              <a:ext cx="864627" cy="317500"/>
            </a:xfrm>
            <a:prstGeom prst="rect">
              <a:avLst/>
            </a:prstGeom>
            <a:solidFill>
              <a:schemeClr val="bg1"/>
            </a:solidFill>
            <a:ln w="12700">
              <a:solidFill>
                <a:schemeClr val="tx1"/>
              </a:solidFill>
              <a:miter lim="800000"/>
              <a:headEnd/>
              <a:tailEnd/>
            </a:ln>
          </p:spPr>
          <p:txBody>
            <a:bodyPr wrap="none" anchor="ctr"/>
            <a:lstStyle/>
            <a:p>
              <a:pPr algn="ctr"/>
              <a:r>
                <a:rPr lang="en-US" sz="600"/>
                <a:t>Southeastern Power</a:t>
              </a:r>
            </a:p>
            <a:p>
              <a:pPr algn="ctr"/>
              <a:r>
                <a:rPr lang="en-US" sz="600"/>
                <a:t>Administration</a:t>
              </a:r>
            </a:p>
          </p:txBody>
        </p:sp>
        <p:sp>
          <p:nvSpPr>
            <p:cNvPr id="141" name="Rectangle 286"/>
            <p:cNvSpPr>
              <a:spLocks noChangeArrowheads="1"/>
            </p:cNvSpPr>
            <p:nvPr/>
          </p:nvSpPr>
          <p:spPr bwMode="auto">
            <a:xfrm>
              <a:off x="6588264" y="3898900"/>
              <a:ext cx="864627"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Western Area Power</a:t>
              </a:r>
            </a:p>
            <a:p>
              <a:pPr algn="ctr"/>
              <a:r>
                <a:rPr lang="en-US" sz="600" dirty="0"/>
                <a:t>Administration</a:t>
              </a:r>
            </a:p>
          </p:txBody>
        </p:sp>
        <p:sp>
          <p:nvSpPr>
            <p:cNvPr id="142" name="Rectangle 288"/>
            <p:cNvSpPr>
              <a:spLocks noChangeArrowheads="1"/>
            </p:cNvSpPr>
            <p:nvPr/>
          </p:nvSpPr>
          <p:spPr bwMode="auto">
            <a:xfrm>
              <a:off x="7634349" y="4605338"/>
              <a:ext cx="925170" cy="317500"/>
            </a:xfrm>
            <a:prstGeom prst="rect">
              <a:avLst/>
            </a:prstGeom>
            <a:solidFill>
              <a:schemeClr val="bg1"/>
            </a:solidFill>
            <a:ln w="12700">
              <a:solidFill>
                <a:schemeClr val="tx1"/>
              </a:solidFill>
              <a:miter lim="800000"/>
              <a:headEnd/>
              <a:tailEnd/>
            </a:ln>
          </p:spPr>
          <p:txBody>
            <a:bodyPr wrap="none" anchor="ctr"/>
            <a:lstStyle/>
            <a:p>
              <a:pPr algn="ctr"/>
              <a:r>
                <a:rPr lang="en-US" sz="600"/>
                <a:t>Intelligence and</a:t>
              </a:r>
            </a:p>
            <a:p>
              <a:pPr algn="ctr"/>
              <a:r>
                <a:rPr lang="en-US" sz="600"/>
                <a:t>Counterintelligence</a:t>
              </a:r>
            </a:p>
          </p:txBody>
        </p:sp>
        <p:sp>
          <p:nvSpPr>
            <p:cNvPr id="143" name="Line 291"/>
            <p:cNvSpPr>
              <a:spLocks noChangeShapeType="1"/>
            </p:cNvSpPr>
            <p:nvPr/>
          </p:nvSpPr>
          <p:spPr bwMode="auto">
            <a:xfrm>
              <a:off x="7516883" y="2894013"/>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4" name="Line 292"/>
            <p:cNvSpPr>
              <a:spLocks noChangeShapeType="1"/>
            </p:cNvSpPr>
            <p:nvPr/>
          </p:nvSpPr>
          <p:spPr bwMode="auto">
            <a:xfrm>
              <a:off x="7516883" y="3278188"/>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5" name="Line 293"/>
            <p:cNvSpPr>
              <a:spLocks noChangeShapeType="1"/>
            </p:cNvSpPr>
            <p:nvPr/>
          </p:nvSpPr>
          <p:spPr bwMode="auto">
            <a:xfrm>
              <a:off x="7520058" y="3665538"/>
              <a:ext cx="10476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6" name="Line 294"/>
            <p:cNvSpPr>
              <a:spLocks noChangeShapeType="1"/>
            </p:cNvSpPr>
            <p:nvPr/>
          </p:nvSpPr>
          <p:spPr bwMode="auto">
            <a:xfrm>
              <a:off x="7516883" y="4032250"/>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7" name="Line 295"/>
            <p:cNvSpPr>
              <a:spLocks noChangeShapeType="1"/>
            </p:cNvSpPr>
            <p:nvPr/>
          </p:nvSpPr>
          <p:spPr bwMode="auto">
            <a:xfrm>
              <a:off x="7520058" y="2552700"/>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8" name="Line 296"/>
            <p:cNvSpPr>
              <a:spLocks noChangeShapeType="1"/>
            </p:cNvSpPr>
            <p:nvPr/>
          </p:nvSpPr>
          <p:spPr bwMode="auto">
            <a:xfrm>
              <a:off x="7513708" y="4425950"/>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9" name="Line 297"/>
            <p:cNvSpPr>
              <a:spLocks noChangeShapeType="1"/>
            </p:cNvSpPr>
            <p:nvPr/>
          </p:nvSpPr>
          <p:spPr bwMode="auto">
            <a:xfrm flipH="1">
              <a:off x="7512120" y="2205038"/>
              <a:ext cx="1588" cy="33258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0" name="Rectangle 298"/>
            <p:cNvSpPr>
              <a:spLocks noChangeArrowheads="1"/>
            </p:cNvSpPr>
            <p:nvPr/>
          </p:nvSpPr>
          <p:spPr bwMode="auto">
            <a:xfrm>
              <a:off x="7629587" y="2384426"/>
              <a:ext cx="929932"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Assistant Secretary for</a:t>
              </a:r>
            </a:p>
            <a:p>
              <a:pPr algn="ctr"/>
              <a:r>
                <a:rPr lang="en-US" sz="550" dirty="0"/>
                <a:t>Policy and International</a:t>
              </a:r>
            </a:p>
            <a:p>
              <a:pPr algn="ctr"/>
              <a:r>
                <a:rPr lang="en-US" sz="600" dirty="0"/>
                <a:t>Affairs</a:t>
              </a:r>
            </a:p>
          </p:txBody>
        </p:sp>
        <p:sp>
          <p:nvSpPr>
            <p:cNvPr id="151" name="Rectangle 299"/>
            <p:cNvSpPr>
              <a:spLocks noChangeArrowheads="1"/>
            </p:cNvSpPr>
            <p:nvPr/>
          </p:nvSpPr>
          <p:spPr bwMode="auto">
            <a:xfrm>
              <a:off x="7629587" y="2746375"/>
              <a:ext cx="929932"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Assistant Secretary for</a:t>
              </a:r>
            </a:p>
            <a:p>
              <a:pPr algn="ctr"/>
              <a:r>
                <a:rPr lang="en-US" sz="600" dirty="0"/>
                <a:t>Congressional and</a:t>
              </a:r>
            </a:p>
            <a:p>
              <a:pPr algn="ctr"/>
              <a:r>
                <a:rPr lang="en-US" sz="525" dirty="0"/>
                <a:t>Intergovernmental Affairs</a:t>
              </a:r>
            </a:p>
          </p:txBody>
        </p:sp>
        <p:sp>
          <p:nvSpPr>
            <p:cNvPr id="152" name="Rectangle 300"/>
            <p:cNvSpPr>
              <a:spLocks noChangeArrowheads="1"/>
            </p:cNvSpPr>
            <p:nvPr/>
          </p:nvSpPr>
          <p:spPr bwMode="auto">
            <a:xfrm>
              <a:off x="7635936" y="3114675"/>
              <a:ext cx="923583" cy="317500"/>
            </a:xfrm>
            <a:prstGeom prst="rect">
              <a:avLst/>
            </a:prstGeom>
            <a:solidFill>
              <a:schemeClr val="bg1"/>
            </a:solidFill>
            <a:ln w="12700">
              <a:solidFill>
                <a:schemeClr val="tx1"/>
              </a:solidFill>
              <a:miter lim="800000"/>
              <a:headEnd/>
              <a:tailEnd/>
            </a:ln>
          </p:spPr>
          <p:txBody>
            <a:bodyPr wrap="none" anchor="ctr"/>
            <a:lstStyle/>
            <a:p>
              <a:pPr algn="ctr"/>
              <a:r>
                <a:rPr lang="en-US" sz="600"/>
                <a:t>General Counsel</a:t>
              </a:r>
            </a:p>
          </p:txBody>
        </p:sp>
        <p:sp>
          <p:nvSpPr>
            <p:cNvPr id="153" name="Rectangle 301"/>
            <p:cNvSpPr>
              <a:spLocks noChangeArrowheads="1"/>
            </p:cNvSpPr>
            <p:nvPr/>
          </p:nvSpPr>
          <p:spPr bwMode="auto">
            <a:xfrm>
              <a:off x="7629587" y="3482975"/>
              <a:ext cx="929932" cy="317500"/>
            </a:xfrm>
            <a:prstGeom prst="rect">
              <a:avLst/>
            </a:prstGeom>
            <a:solidFill>
              <a:schemeClr val="bg1"/>
            </a:solidFill>
            <a:ln w="12700">
              <a:solidFill>
                <a:schemeClr val="tx1"/>
              </a:solidFill>
              <a:miter lim="800000"/>
              <a:headEnd/>
              <a:tailEnd/>
            </a:ln>
          </p:spPr>
          <p:txBody>
            <a:bodyPr wrap="none" anchor="ctr"/>
            <a:lstStyle/>
            <a:p>
              <a:pPr algn="ctr"/>
              <a:r>
                <a:rPr lang="en-US" sz="600"/>
                <a:t>Chief Financial</a:t>
              </a:r>
            </a:p>
            <a:p>
              <a:pPr algn="ctr"/>
              <a:r>
                <a:rPr lang="en-US" sz="600"/>
                <a:t>Officer</a:t>
              </a:r>
            </a:p>
          </p:txBody>
        </p:sp>
        <p:sp>
          <p:nvSpPr>
            <p:cNvPr id="154" name="Rectangle 302"/>
            <p:cNvSpPr>
              <a:spLocks noChangeArrowheads="1"/>
            </p:cNvSpPr>
            <p:nvPr/>
          </p:nvSpPr>
          <p:spPr bwMode="auto">
            <a:xfrm>
              <a:off x="7629587" y="3857625"/>
              <a:ext cx="929932"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Chief Human Capital</a:t>
              </a:r>
            </a:p>
            <a:p>
              <a:pPr algn="ctr"/>
              <a:r>
                <a:rPr lang="en-US" sz="600" dirty="0"/>
                <a:t>Officer</a:t>
              </a:r>
            </a:p>
          </p:txBody>
        </p:sp>
        <p:sp>
          <p:nvSpPr>
            <p:cNvPr id="155" name="Rectangle 303"/>
            <p:cNvSpPr>
              <a:spLocks noChangeArrowheads="1"/>
            </p:cNvSpPr>
            <p:nvPr/>
          </p:nvSpPr>
          <p:spPr bwMode="auto">
            <a:xfrm>
              <a:off x="7635935" y="4232275"/>
              <a:ext cx="923583" cy="317500"/>
            </a:xfrm>
            <a:prstGeom prst="rect">
              <a:avLst/>
            </a:prstGeom>
            <a:solidFill>
              <a:schemeClr val="bg1"/>
            </a:solidFill>
            <a:ln w="12700">
              <a:solidFill>
                <a:schemeClr val="tx1"/>
              </a:solidFill>
              <a:miter lim="800000"/>
              <a:headEnd/>
              <a:tailEnd/>
            </a:ln>
          </p:spPr>
          <p:txBody>
            <a:bodyPr wrap="none" anchor="ctr"/>
            <a:lstStyle/>
            <a:p>
              <a:pPr algn="ctr"/>
              <a:r>
                <a:rPr lang="en-US" sz="600"/>
                <a:t>Chief Information</a:t>
              </a:r>
            </a:p>
            <a:p>
              <a:pPr algn="ctr"/>
              <a:r>
                <a:rPr lang="en-US" sz="600"/>
                <a:t>Officer</a:t>
              </a:r>
            </a:p>
          </p:txBody>
        </p:sp>
        <p:sp>
          <p:nvSpPr>
            <p:cNvPr id="156" name="Rectangle 310"/>
            <p:cNvSpPr>
              <a:spLocks noChangeArrowheads="1"/>
            </p:cNvSpPr>
            <p:nvPr/>
          </p:nvSpPr>
          <p:spPr bwMode="auto">
            <a:xfrm>
              <a:off x="7629587" y="4972051"/>
              <a:ext cx="929932"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Public Affairs</a:t>
              </a:r>
            </a:p>
          </p:txBody>
        </p:sp>
        <p:sp>
          <p:nvSpPr>
            <p:cNvPr id="157" name="Rectangle 313"/>
            <p:cNvSpPr>
              <a:spLocks noChangeArrowheads="1"/>
            </p:cNvSpPr>
            <p:nvPr/>
          </p:nvSpPr>
          <p:spPr bwMode="auto">
            <a:xfrm>
              <a:off x="7629586" y="5353050"/>
              <a:ext cx="929931"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Economic Impact</a:t>
              </a:r>
            </a:p>
            <a:p>
              <a:pPr algn="ctr"/>
              <a:r>
                <a:rPr lang="en-US" sz="600" dirty="0"/>
                <a:t>And Diversity</a:t>
              </a:r>
            </a:p>
          </p:txBody>
        </p:sp>
        <p:sp>
          <p:nvSpPr>
            <p:cNvPr id="158" name="Rectangle 317"/>
            <p:cNvSpPr>
              <a:spLocks noChangeArrowheads="1"/>
            </p:cNvSpPr>
            <p:nvPr/>
          </p:nvSpPr>
          <p:spPr bwMode="auto">
            <a:xfrm>
              <a:off x="1580766" y="3842567"/>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Deputy Administrator</a:t>
              </a:r>
            </a:p>
            <a:p>
              <a:pPr algn="ctr"/>
              <a:r>
                <a:rPr lang="en-US" sz="500" dirty="0"/>
                <a:t>for Defense Programs</a:t>
              </a:r>
            </a:p>
          </p:txBody>
        </p:sp>
        <p:sp>
          <p:nvSpPr>
            <p:cNvPr id="159" name="Line 318"/>
            <p:cNvSpPr>
              <a:spLocks noChangeShapeType="1"/>
            </p:cNvSpPr>
            <p:nvPr/>
          </p:nvSpPr>
          <p:spPr bwMode="auto">
            <a:xfrm flipV="1">
              <a:off x="1341072" y="4001317"/>
              <a:ext cx="231758"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0" name="Line 319"/>
            <p:cNvSpPr>
              <a:spLocks noChangeShapeType="1"/>
            </p:cNvSpPr>
            <p:nvPr/>
          </p:nvSpPr>
          <p:spPr bwMode="auto">
            <a:xfrm>
              <a:off x="1344247" y="4734742"/>
              <a:ext cx="23810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 name="Line 320"/>
            <p:cNvSpPr>
              <a:spLocks noChangeShapeType="1"/>
            </p:cNvSpPr>
            <p:nvPr/>
          </p:nvSpPr>
          <p:spPr bwMode="auto">
            <a:xfrm>
              <a:off x="1349008" y="5103042"/>
              <a:ext cx="23334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2" name="Line 323"/>
            <p:cNvSpPr>
              <a:spLocks noChangeShapeType="1"/>
            </p:cNvSpPr>
            <p:nvPr/>
          </p:nvSpPr>
          <p:spPr bwMode="auto">
            <a:xfrm flipV="1">
              <a:off x="1341072" y="4366442"/>
              <a:ext cx="244457" cy="15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 name="Line 325"/>
            <p:cNvSpPr>
              <a:spLocks noChangeShapeType="1"/>
            </p:cNvSpPr>
            <p:nvPr/>
          </p:nvSpPr>
          <p:spPr bwMode="auto">
            <a:xfrm flipH="1">
              <a:off x="1461292" y="3657697"/>
              <a:ext cx="3596" cy="215523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 name="Rectangle 326"/>
            <p:cNvSpPr>
              <a:spLocks noChangeArrowheads="1"/>
            </p:cNvSpPr>
            <p:nvPr/>
          </p:nvSpPr>
          <p:spPr bwMode="auto">
            <a:xfrm>
              <a:off x="1580766" y="4207692"/>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Deputy Under Secretary</a:t>
              </a:r>
            </a:p>
            <a:p>
              <a:pPr algn="ctr"/>
              <a:r>
                <a:rPr lang="en-US" sz="500" dirty="0"/>
                <a:t>for Counter-terrorism</a:t>
              </a:r>
            </a:p>
          </p:txBody>
        </p:sp>
        <p:sp>
          <p:nvSpPr>
            <p:cNvPr id="165" name="Rectangle 327"/>
            <p:cNvSpPr>
              <a:spLocks noChangeArrowheads="1"/>
            </p:cNvSpPr>
            <p:nvPr/>
          </p:nvSpPr>
          <p:spPr bwMode="auto">
            <a:xfrm>
              <a:off x="1580766" y="4575992"/>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Associate Administrator</a:t>
              </a:r>
            </a:p>
            <a:p>
              <a:pPr algn="ctr"/>
              <a:r>
                <a:rPr lang="en-US" sz="500" dirty="0"/>
                <a:t>for Emergency </a:t>
              </a:r>
            </a:p>
            <a:p>
              <a:pPr algn="ctr"/>
              <a:r>
                <a:rPr lang="en-US" sz="500" dirty="0"/>
                <a:t>Operations</a:t>
              </a:r>
            </a:p>
          </p:txBody>
        </p:sp>
        <p:sp>
          <p:nvSpPr>
            <p:cNvPr id="166" name="Rectangle 328"/>
            <p:cNvSpPr>
              <a:spLocks noChangeArrowheads="1"/>
            </p:cNvSpPr>
            <p:nvPr/>
          </p:nvSpPr>
          <p:spPr bwMode="auto">
            <a:xfrm>
              <a:off x="1580766" y="4944292"/>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Associate Administrator</a:t>
              </a:r>
            </a:p>
            <a:p>
              <a:pPr algn="ctr"/>
              <a:r>
                <a:rPr lang="en-US" sz="500" dirty="0"/>
                <a:t>for Acquisition &amp;</a:t>
              </a:r>
            </a:p>
            <a:p>
              <a:pPr algn="ctr"/>
              <a:r>
                <a:rPr lang="en-US" sz="500" dirty="0"/>
                <a:t>Project Management</a:t>
              </a:r>
            </a:p>
          </p:txBody>
        </p:sp>
        <p:sp>
          <p:nvSpPr>
            <p:cNvPr id="167" name="Rectangle 329"/>
            <p:cNvSpPr>
              <a:spLocks noChangeArrowheads="1"/>
            </p:cNvSpPr>
            <p:nvPr/>
          </p:nvSpPr>
          <p:spPr bwMode="auto">
            <a:xfrm>
              <a:off x="523570" y="3842567"/>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50" dirty="0"/>
                <a:t>Deputy Administrator</a:t>
              </a:r>
            </a:p>
            <a:p>
              <a:pPr algn="ctr"/>
              <a:r>
                <a:rPr lang="en-US" sz="550" dirty="0"/>
                <a:t>for Defense Nuclear</a:t>
              </a:r>
            </a:p>
            <a:p>
              <a:pPr algn="ctr"/>
              <a:r>
                <a:rPr lang="en-US" sz="550" dirty="0"/>
                <a:t>Nonproliferation</a:t>
              </a:r>
            </a:p>
          </p:txBody>
        </p:sp>
        <p:sp>
          <p:nvSpPr>
            <p:cNvPr id="168" name="Rectangle 330"/>
            <p:cNvSpPr>
              <a:spLocks noChangeArrowheads="1"/>
            </p:cNvSpPr>
            <p:nvPr/>
          </p:nvSpPr>
          <p:spPr bwMode="auto">
            <a:xfrm>
              <a:off x="523570" y="4207692"/>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50" dirty="0"/>
                <a:t>Deputy Administrator</a:t>
              </a:r>
            </a:p>
            <a:p>
              <a:pPr algn="ctr"/>
              <a:r>
                <a:rPr lang="en-US" sz="550" dirty="0"/>
                <a:t>for Naval Reactors</a:t>
              </a:r>
            </a:p>
          </p:txBody>
        </p:sp>
        <p:sp>
          <p:nvSpPr>
            <p:cNvPr id="169" name="Rectangle 331"/>
            <p:cNvSpPr>
              <a:spLocks noChangeArrowheads="1"/>
            </p:cNvSpPr>
            <p:nvPr/>
          </p:nvSpPr>
          <p:spPr bwMode="auto">
            <a:xfrm>
              <a:off x="529919" y="4575992"/>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Associate Administrator</a:t>
              </a:r>
            </a:p>
            <a:p>
              <a:pPr algn="ctr"/>
              <a:r>
                <a:rPr lang="en-US" sz="500" dirty="0"/>
                <a:t>for Defense Nuclear</a:t>
              </a:r>
            </a:p>
            <a:p>
              <a:pPr algn="ctr"/>
              <a:r>
                <a:rPr lang="en-US" sz="500" dirty="0"/>
                <a:t>Security</a:t>
              </a:r>
            </a:p>
          </p:txBody>
        </p:sp>
        <p:sp>
          <p:nvSpPr>
            <p:cNvPr id="170" name="Rectangle 381"/>
            <p:cNvSpPr>
              <a:spLocks noChangeArrowheads="1"/>
            </p:cNvSpPr>
            <p:nvPr/>
          </p:nvSpPr>
          <p:spPr bwMode="auto">
            <a:xfrm>
              <a:off x="3676541" y="2346916"/>
              <a:ext cx="1147677" cy="925513"/>
            </a:xfrm>
            <a:prstGeom prst="rect">
              <a:avLst/>
            </a:prstGeom>
            <a:solidFill>
              <a:schemeClr val="bg1"/>
            </a:solidFill>
            <a:ln w="12700">
              <a:solidFill>
                <a:schemeClr val="tx1"/>
              </a:solidFill>
              <a:miter lim="800000"/>
              <a:headEnd/>
              <a:tailEnd/>
            </a:ln>
          </p:spPr>
          <p:txBody>
            <a:bodyPr wrap="none" anchor="ctr"/>
            <a:lstStyle/>
            <a:p>
              <a:pPr algn="ctr"/>
              <a:r>
                <a:rPr lang="en-US" sz="800" b="1"/>
                <a:t>Office of the </a:t>
              </a:r>
            </a:p>
            <a:p>
              <a:pPr algn="ctr"/>
              <a:r>
                <a:rPr lang="en-US" sz="800" b="1"/>
                <a:t>Under Secretary </a:t>
              </a:r>
            </a:p>
            <a:p>
              <a:pPr algn="ctr"/>
              <a:r>
                <a:rPr lang="en-US" sz="800" b="1"/>
                <a:t>for Science</a:t>
              </a:r>
            </a:p>
            <a:p>
              <a:pPr algn="ctr"/>
              <a:endParaRPr lang="en-US" sz="800" b="1"/>
            </a:p>
            <a:p>
              <a:pPr algn="ctr"/>
              <a:r>
                <a:rPr lang="en-US" sz="800"/>
                <a:t>Vacant</a:t>
              </a:r>
            </a:p>
            <a:p>
              <a:pPr algn="ctr"/>
              <a:r>
                <a:rPr lang="en-US" sz="800"/>
                <a:t>Under Secretary </a:t>
              </a:r>
            </a:p>
            <a:p>
              <a:pPr algn="ctr"/>
              <a:r>
                <a:rPr lang="en-US" sz="800"/>
                <a:t>for Science</a:t>
              </a:r>
            </a:p>
          </p:txBody>
        </p:sp>
        <p:sp>
          <p:nvSpPr>
            <p:cNvPr id="171" name="Rectangle 383"/>
            <p:cNvSpPr>
              <a:spLocks noChangeArrowheads="1"/>
            </p:cNvSpPr>
            <p:nvPr/>
          </p:nvSpPr>
          <p:spPr bwMode="auto">
            <a:xfrm>
              <a:off x="3719401" y="3350216"/>
              <a:ext cx="1066720" cy="317500"/>
            </a:xfrm>
            <a:prstGeom prst="rect">
              <a:avLst/>
            </a:prstGeom>
            <a:solidFill>
              <a:schemeClr val="bg1"/>
            </a:solidFill>
            <a:ln w="28575">
              <a:solidFill>
                <a:schemeClr val="tx1"/>
              </a:solidFill>
              <a:miter lim="800000"/>
              <a:headEnd/>
              <a:tailEnd/>
            </a:ln>
          </p:spPr>
          <p:txBody>
            <a:bodyPr wrap="none" anchor="ctr"/>
            <a:lstStyle/>
            <a:p>
              <a:pPr algn="ctr"/>
              <a:r>
                <a:rPr lang="en-US" sz="600"/>
                <a:t>Office of Science</a:t>
              </a:r>
            </a:p>
          </p:txBody>
        </p:sp>
        <p:sp>
          <p:nvSpPr>
            <p:cNvPr id="172" name="Line 385"/>
            <p:cNvSpPr>
              <a:spLocks noChangeShapeType="1"/>
            </p:cNvSpPr>
            <p:nvPr/>
          </p:nvSpPr>
          <p:spPr bwMode="auto">
            <a:xfrm>
              <a:off x="3784483" y="4231279"/>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3" name="Line 386"/>
            <p:cNvSpPr>
              <a:spLocks noChangeShapeType="1"/>
            </p:cNvSpPr>
            <p:nvPr/>
          </p:nvSpPr>
          <p:spPr bwMode="auto">
            <a:xfrm>
              <a:off x="3784483" y="4615454"/>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 name="Line 387"/>
            <p:cNvSpPr>
              <a:spLocks noChangeShapeType="1"/>
            </p:cNvSpPr>
            <p:nvPr/>
          </p:nvSpPr>
          <p:spPr bwMode="auto">
            <a:xfrm>
              <a:off x="3787658" y="5002804"/>
              <a:ext cx="10476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5" name="Line 388"/>
            <p:cNvSpPr>
              <a:spLocks noChangeShapeType="1"/>
            </p:cNvSpPr>
            <p:nvPr/>
          </p:nvSpPr>
          <p:spPr bwMode="auto">
            <a:xfrm>
              <a:off x="3784483" y="5369516"/>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6" name="Line 389"/>
            <p:cNvSpPr>
              <a:spLocks noChangeShapeType="1"/>
            </p:cNvSpPr>
            <p:nvPr/>
          </p:nvSpPr>
          <p:spPr bwMode="auto">
            <a:xfrm>
              <a:off x="3787658" y="3889966"/>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7" name="Line 390"/>
            <p:cNvSpPr>
              <a:spLocks noChangeShapeType="1"/>
            </p:cNvSpPr>
            <p:nvPr/>
          </p:nvSpPr>
          <p:spPr bwMode="auto">
            <a:xfrm>
              <a:off x="3781309" y="5763216"/>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8" name="Line 391"/>
            <p:cNvSpPr>
              <a:spLocks noChangeShapeType="1"/>
            </p:cNvSpPr>
            <p:nvPr/>
          </p:nvSpPr>
          <p:spPr bwMode="auto">
            <a:xfrm flipH="1">
              <a:off x="3779722" y="3669304"/>
              <a:ext cx="1587" cy="2463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9" name="Rectangle 392"/>
            <p:cNvSpPr>
              <a:spLocks noChangeArrowheads="1"/>
            </p:cNvSpPr>
            <p:nvPr/>
          </p:nvSpPr>
          <p:spPr bwMode="auto">
            <a:xfrm>
              <a:off x="3897188" y="3721691"/>
              <a:ext cx="825437" cy="317500"/>
            </a:xfrm>
            <a:prstGeom prst="rect">
              <a:avLst/>
            </a:prstGeom>
            <a:solidFill>
              <a:schemeClr val="bg1"/>
            </a:solidFill>
            <a:ln w="12700">
              <a:solidFill>
                <a:schemeClr val="tx1"/>
              </a:solidFill>
              <a:miter lim="800000"/>
              <a:headEnd/>
              <a:tailEnd/>
            </a:ln>
          </p:spPr>
          <p:txBody>
            <a:bodyPr wrap="none" anchor="ctr"/>
            <a:lstStyle/>
            <a:p>
              <a:pPr algn="ctr"/>
              <a:r>
                <a:rPr lang="en-US" sz="600"/>
                <a:t>Advanced Scientific</a:t>
              </a:r>
            </a:p>
            <a:p>
              <a:pPr algn="ctr"/>
              <a:r>
                <a:rPr lang="en-US" sz="600"/>
                <a:t>Computing Research</a:t>
              </a:r>
            </a:p>
          </p:txBody>
        </p:sp>
        <p:sp>
          <p:nvSpPr>
            <p:cNvPr id="180" name="Rectangle 393"/>
            <p:cNvSpPr>
              <a:spLocks noChangeArrowheads="1"/>
            </p:cNvSpPr>
            <p:nvPr/>
          </p:nvSpPr>
          <p:spPr bwMode="auto">
            <a:xfrm>
              <a:off x="3897188" y="4083641"/>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Basic Energy Sciences</a:t>
              </a:r>
            </a:p>
          </p:txBody>
        </p:sp>
        <p:sp>
          <p:nvSpPr>
            <p:cNvPr id="181" name="Rectangle 394"/>
            <p:cNvSpPr>
              <a:spLocks noChangeArrowheads="1"/>
            </p:cNvSpPr>
            <p:nvPr/>
          </p:nvSpPr>
          <p:spPr bwMode="auto">
            <a:xfrm>
              <a:off x="3897188" y="4451941"/>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Biological and</a:t>
              </a:r>
            </a:p>
            <a:p>
              <a:pPr algn="ctr"/>
              <a:r>
                <a:rPr lang="en-US" sz="500" dirty="0"/>
                <a:t>Environmental Research</a:t>
              </a:r>
            </a:p>
          </p:txBody>
        </p:sp>
        <p:sp>
          <p:nvSpPr>
            <p:cNvPr id="182" name="Rectangle 395"/>
            <p:cNvSpPr>
              <a:spLocks noChangeArrowheads="1"/>
            </p:cNvSpPr>
            <p:nvPr/>
          </p:nvSpPr>
          <p:spPr bwMode="auto">
            <a:xfrm>
              <a:off x="3897188" y="4820241"/>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Fusion Energy Science</a:t>
              </a:r>
            </a:p>
          </p:txBody>
        </p:sp>
        <p:sp>
          <p:nvSpPr>
            <p:cNvPr id="183" name="Rectangle 396"/>
            <p:cNvSpPr>
              <a:spLocks noChangeArrowheads="1"/>
            </p:cNvSpPr>
            <p:nvPr/>
          </p:nvSpPr>
          <p:spPr bwMode="auto">
            <a:xfrm>
              <a:off x="3897188" y="5194891"/>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600"/>
                <a:t>High Energy Physics</a:t>
              </a:r>
            </a:p>
          </p:txBody>
        </p:sp>
        <p:sp>
          <p:nvSpPr>
            <p:cNvPr id="184" name="Rectangle 397"/>
            <p:cNvSpPr>
              <a:spLocks noChangeArrowheads="1"/>
            </p:cNvSpPr>
            <p:nvPr/>
          </p:nvSpPr>
          <p:spPr bwMode="auto">
            <a:xfrm>
              <a:off x="3903537" y="5569541"/>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600"/>
                <a:t>Nuclear Physics</a:t>
              </a:r>
            </a:p>
          </p:txBody>
        </p:sp>
        <p:sp>
          <p:nvSpPr>
            <p:cNvPr id="185" name="Rectangle 398"/>
            <p:cNvSpPr>
              <a:spLocks noChangeArrowheads="1"/>
            </p:cNvSpPr>
            <p:nvPr/>
          </p:nvSpPr>
          <p:spPr bwMode="auto">
            <a:xfrm>
              <a:off x="5073345" y="2359025"/>
              <a:ext cx="1147676" cy="925513"/>
            </a:xfrm>
            <a:prstGeom prst="rect">
              <a:avLst/>
            </a:prstGeom>
            <a:solidFill>
              <a:schemeClr val="bg1"/>
            </a:solidFill>
            <a:ln w="12700">
              <a:solidFill>
                <a:schemeClr val="tx1"/>
              </a:solidFill>
              <a:miter lim="800000"/>
              <a:headEnd/>
              <a:tailEnd/>
            </a:ln>
          </p:spPr>
          <p:txBody>
            <a:bodyPr wrap="none" anchor="ctr"/>
            <a:lstStyle/>
            <a:p>
              <a:pPr algn="ctr"/>
              <a:r>
                <a:rPr lang="en-US" sz="800" b="1"/>
                <a:t>Office of the </a:t>
              </a:r>
            </a:p>
            <a:p>
              <a:pPr algn="ctr"/>
              <a:r>
                <a:rPr lang="en-US" sz="800" b="1"/>
                <a:t>Under Secretary</a:t>
              </a:r>
            </a:p>
            <a:p>
              <a:pPr algn="ctr"/>
              <a:endParaRPr lang="en-US" sz="800"/>
            </a:p>
            <a:p>
              <a:pPr algn="ctr"/>
              <a:endParaRPr lang="en-US" sz="800"/>
            </a:p>
            <a:p>
              <a:pPr algn="ctr"/>
              <a:endParaRPr lang="en-US" sz="800"/>
            </a:p>
            <a:p>
              <a:pPr algn="ctr"/>
              <a:r>
                <a:rPr lang="en-US" sz="800"/>
                <a:t>Vacant</a:t>
              </a:r>
            </a:p>
            <a:p>
              <a:pPr algn="ctr"/>
              <a:r>
                <a:rPr lang="en-US" sz="800"/>
                <a:t>Under Secretary </a:t>
              </a:r>
              <a:endParaRPr lang="en-US" sz="800" b="1"/>
            </a:p>
          </p:txBody>
        </p:sp>
        <p:sp>
          <p:nvSpPr>
            <p:cNvPr id="186" name="Rectangle 416"/>
            <p:cNvSpPr>
              <a:spLocks noChangeArrowheads="1"/>
            </p:cNvSpPr>
            <p:nvPr/>
          </p:nvSpPr>
          <p:spPr bwMode="auto">
            <a:xfrm>
              <a:off x="529919" y="4944292"/>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Associate Administrator</a:t>
              </a:r>
            </a:p>
            <a:p>
              <a:pPr algn="ctr"/>
              <a:r>
                <a:rPr lang="en-US" sz="500" dirty="0"/>
                <a:t>for External Affairs</a:t>
              </a:r>
            </a:p>
          </p:txBody>
        </p:sp>
        <p:sp>
          <p:nvSpPr>
            <p:cNvPr id="187" name="Line 417"/>
            <p:cNvSpPr>
              <a:spLocks noChangeShapeType="1"/>
            </p:cNvSpPr>
            <p:nvPr/>
          </p:nvSpPr>
          <p:spPr bwMode="auto">
            <a:xfrm>
              <a:off x="3781720" y="6125578"/>
              <a:ext cx="11429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8" name="Rectangle 418"/>
            <p:cNvSpPr>
              <a:spLocks noChangeArrowheads="1"/>
            </p:cNvSpPr>
            <p:nvPr/>
          </p:nvSpPr>
          <p:spPr bwMode="auto">
            <a:xfrm>
              <a:off x="3886595" y="5937841"/>
              <a:ext cx="842381"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Workforce Development</a:t>
              </a:r>
            </a:p>
            <a:p>
              <a:pPr algn="ctr"/>
              <a:r>
                <a:rPr lang="en-US" sz="500" dirty="0"/>
                <a:t>For Teachers/Scientists</a:t>
              </a:r>
            </a:p>
          </p:txBody>
        </p:sp>
        <p:sp>
          <p:nvSpPr>
            <p:cNvPr id="189" name="Line 419"/>
            <p:cNvSpPr>
              <a:spLocks noChangeShapeType="1"/>
            </p:cNvSpPr>
            <p:nvPr/>
          </p:nvSpPr>
          <p:spPr bwMode="auto">
            <a:xfrm flipV="1">
              <a:off x="4265460" y="3269254"/>
              <a:ext cx="1587" cy="76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0" name="Line 421"/>
            <p:cNvSpPr>
              <a:spLocks noChangeShapeType="1"/>
            </p:cNvSpPr>
            <p:nvPr/>
          </p:nvSpPr>
          <p:spPr bwMode="auto">
            <a:xfrm>
              <a:off x="1740090" y="2210936"/>
              <a:ext cx="5778380" cy="45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1" name="Rectangle 288"/>
            <p:cNvSpPr>
              <a:spLocks noChangeArrowheads="1"/>
            </p:cNvSpPr>
            <p:nvPr/>
          </p:nvSpPr>
          <p:spPr bwMode="auto">
            <a:xfrm>
              <a:off x="6566041" y="4624388"/>
              <a:ext cx="819089" cy="317500"/>
            </a:xfrm>
            <a:prstGeom prst="rect">
              <a:avLst/>
            </a:prstGeom>
            <a:solidFill>
              <a:schemeClr val="bg1"/>
            </a:solidFill>
            <a:ln w="28575">
              <a:solidFill>
                <a:schemeClr val="tx1"/>
              </a:solidFill>
              <a:miter lim="800000"/>
              <a:headEnd/>
              <a:tailEnd/>
            </a:ln>
          </p:spPr>
          <p:txBody>
            <a:bodyPr wrap="none" anchor="ctr"/>
            <a:lstStyle/>
            <a:p>
              <a:pPr algn="ctr"/>
              <a:r>
                <a:rPr lang="en-US" sz="600"/>
                <a:t>Management</a:t>
              </a:r>
            </a:p>
          </p:txBody>
        </p:sp>
        <p:sp>
          <p:nvSpPr>
            <p:cNvPr id="192" name="Rectangle 310"/>
            <p:cNvSpPr>
              <a:spLocks noChangeArrowheads="1"/>
            </p:cNvSpPr>
            <p:nvPr/>
          </p:nvSpPr>
          <p:spPr bwMode="auto">
            <a:xfrm>
              <a:off x="6561279" y="4991100"/>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600"/>
                <a:t>Health Safety and</a:t>
              </a:r>
            </a:p>
            <a:p>
              <a:pPr algn="ctr"/>
              <a:r>
                <a:rPr lang="en-US" sz="600"/>
                <a:t>Security</a:t>
              </a:r>
            </a:p>
          </p:txBody>
        </p:sp>
        <p:sp>
          <p:nvSpPr>
            <p:cNvPr id="193" name="Rectangle 313"/>
            <p:cNvSpPr>
              <a:spLocks noChangeArrowheads="1"/>
            </p:cNvSpPr>
            <p:nvPr/>
          </p:nvSpPr>
          <p:spPr bwMode="auto">
            <a:xfrm>
              <a:off x="6561279" y="5372100"/>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50" dirty="0"/>
                <a:t>Hearings and Appeals</a:t>
              </a:r>
            </a:p>
          </p:txBody>
        </p:sp>
        <p:sp>
          <p:nvSpPr>
            <p:cNvPr id="194" name="Line 296"/>
            <p:cNvSpPr>
              <a:spLocks noChangeShapeType="1"/>
            </p:cNvSpPr>
            <p:nvPr/>
          </p:nvSpPr>
          <p:spPr bwMode="auto">
            <a:xfrm flipV="1">
              <a:off x="7383543" y="5537200"/>
              <a:ext cx="23969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5" name="Line 296"/>
            <p:cNvSpPr>
              <a:spLocks noChangeShapeType="1"/>
            </p:cNvSpPr>
            <p:nvPr/>
          </p:nvSpPr>
          <p:spPr bwMode="auto">
            <a:xfrm flipV="1">
              <a:off x="7386718" y="5141913"/>
              <a:ext cx="23969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6" name="Line 296"/>
            <p:cNvSpPr>
              <a:spLocks noChangeShapeType="1"/>
            </p:cNvSpPr>
            <p:nvPr/>
          </p:nvSpPr>
          <p:spPr bwMode="auto">
            <a:xfrm flipV="1">
              <a:off x="7386718" y="4775200"/>
              <a:ext cx="23969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7" name="Rectangle 288"/>
            <p:cNvSpPr>
              <a:spLocks noChangeArrowheads="1"/>
            </p:cNvSpPr>
            <p:nvPr/>
          </p:nvSpPr>
          <p:spPr bwMode="auto">
            <a:xfrm>
              <a:off x="1941530" y="793750"/>
              <a:ext cx="908452"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Advanced Research</a:t>
              </a:r>
            </a:p>
            <a:p>
              <a:pPr algn="ctr"/>
              <a:r>
                <a:rPr lang="en-US" sz="550" dirty="0"/>
                <a:t>Projects Agency-Energy</a:t>
              </a:r>
            </a:p>
          </p:txBody>
        </p:sp>
        <p:sp>
          <p:nvSpPr>
            <p:cNvPr id="198" name="Rectangle 310"/>
            <p:cNvSpPr>
              <a:spLocks noChangeArrowheads="1"/>
            </p:cNvSpPr>
            <p:nvPr/>
          </p:nvSpPr>
          <p:spPr bwMode="auto">
            <a:xfrm>
              <a:off x="1941530" y="1160463"/>
              <a:ext cx="903689" cy="317500"/>
            </a:xfrm>
            <a:prstGeom prst="rect">
              <a:avLst/>
            </a:prstGeom>
            <a:solidFill>
              <a:schemeClr val="bg1"/>
            </a:solidFill>
            <a:ln w="12700">
              <a:solidFill>
                <a:schemeClr val="tx1"/>
              </a:solidFill>
              <a:miter lim="800000"/>
              <a:headEnd/>
              <a:tailEnd/>
            </a:ln>
          </p:spPr>
          <p:txBody>
            <a:bodyPr wrap="none" anchor="ctr"/>
            <a:lstStyle/>
            <a:p>
              <a:pPr algn="ctr"/>
              <a:r>
                <a:rPr lang="en-US" sz="600"/>
                <a:t>Loans Program</a:t>
              </a:r>
            </a:p>
            <a:p>
              <a:pPr algn="ctr"/>
              <a:r>
                <a:rPr lang="en-US" sz="600"/>
                <a:t>Office</a:t>
              </a:r>
            </a:p>
          </p:txBody>
        </p:sp>
        <p:sp>
          <p:nvSpPr>
            <p:cNvPr id="199" name="Rectangle 313"/>
            <p:cNvSpPr>
              <a:spLocks noChangeArrowheads="1"/>
            </p:cNvSpPr>
            <p:nvPr/>
          </p:nvSpPr>
          <p:spPr bwMode="auto">
            <a:xfrm>
              <a:off x="1886189" y="1541463"/>
              <a:ext cx="959030"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American Recovery &amp;</a:t>
              </a:r>
            </a:p>
            <a:p>
              <a:pPr algn="ctr"/>
              <a:r>
                <a:rPr lang="en-US" sz="600" dirty="0"/>
                <a:t>Reinvestment Act Office</a:t>
              </a:r>
            </a:p>
          </p:txBody>
        </p:sp>
        <p:sp>
          <p:nvSpPr>
            <p:cNvPr id="200" name="Line 296"/>
            <p:cNvSpPr>
              <a:spLocks noChangeShapeType="1"/>
            </p:cNvSpPr>
            <p:nvPr/>
          </p:nvSpPr>
          <p:spPr bwMode="auto">
            <a:xfrm flipV="1">
              <a:off x="2848394" y="1706563"/>
              <a:ext cx="23969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1" name="Line 296"/>
            <p:cNvSpPr>
              <a:spLocks noChangeShapeType="1"/>
            </p:cNvSpPr>
            <p:nvPr/>
          </p:nvSpPr>
          <p:spPr bwMode="auto">
            <a:xfrm flipV="1">
              <a:off x="2851569" y="1311275"/>
              <a:ext cx="23969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2" name="Line 296"/>
            <p:cNvSpPr>
              <a:spLocks noChangeShapeType="1"/>
            </p:cNvSpPr>
            <p:nvPr/>
          </p:nvSpPr>
          <p:spPr bwMode="auto">
            <a:xfrm flipV="1">
              <a:off x="2851569" y="944563"/>
              <a:ext cx="23969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3" name="Rectangle 288"/>
            <p:cNvSpPr>
              <a:spLocks noChangeArrowheads="1"/>
            </p:cNvSpPr>
            <p:nvPr/>
          </p:nvSpPr>
          <p:spPr bwMode="auto">
            <a:xfrm>
              <a:off x="6410477" y="747713"/>
              <a:ext cx="969890"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Federal Energy</a:t>
              </a:r>
            </a:p>
            <a:p>
              <a:pPr algn="ctr"/>
              <a:r>
                <a:rPr lang="en-US" sz="600" dirty="0"/>
                <a:t>Regulatory Commission</a:t>
              </a:r>
            </a:p>
          </p:txBody>
        </p:sp>
        <p:sp>
          <p:nvSpPr>
            <p:cNvPr id="204" name="Rectangle 310"/>
            <p:cNvSpPr>
              <a:spLocks noChangeArrowheads="1"/>
            </p:cNvSpPr>
            <p:nvPr/>
          </p:nvSpPr>
          <p:spPr bwMode="auto">
            <a:xfrm>
              <a:off x="6405716" y="1114425"/>
              <a:ext cx="974651"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Inspector General</a:t>
              </a:r>
            </a:p>
          </p:txBody>
        </p:sp>
        <p:sp>
          <p:nvSpPr>
            <p:cNvPr id="205" name="Line 218"/>
            <p:cNvSpPr>
              <a:spLocks noChangeShapeType="1"/>
            </p:cNvSpPr>
            <p:nvPr/>
          </p:nvSpPr>
          <p:spPr bwMode="auto">
            <a:xfrm flipH="1">
              <a:off x="3081739" y="941388"/>
              <a:ext cx="1587" cy="762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 name="Line 281"/>
            <p:cNvSpPr>
              <a:spLocks noChangeShapeType="1"/>
            </p:cNvSpPr>
            <p:nvPr/>
          </p:nvSpPr>
          <p:spPr bwMode="auto">
            <a:xfrm flipH="1" flipV="1">
              <a:off x="3078565" y="1128713"/>
              <a:ext cx="215884" cy="31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7" name="Line 421"/>
            <p:cNvSpPr>
              <a:spLocks noChangeShapeType="1"/>
            </p:cNvSpPr>
            <p:nvPr/>
          </p:nvSpPr>
          <p:spPr bwMode="auto">
            <a:xfrm>
              <a:off x="5867624" y="914398"/>
              <a:ext cx="555583" cy="3175"/>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8" name="Line 421"/>
            <p:cNvSpPr>
              <a:spLocks noChangeShapeType="1"/>
            </p:cNvSpPr>
            <p:nvPr/>
          </p:nvSpPr>
          <p:spPr bwMode="auto">
            <a:xfrm>
              <a:off x="5867624" y="1295393"/>
              <a:ext cx="533354" cy="1"/>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9" name="Rectangle 317"/>
            <p:cNvSpPr>
              <a:spLocks noChangeArrowheads="1"/>
            </p:cNvSpPr>
            <p:nvPr/>
          </p:nvSpPr>
          <p:spPr bwMode="auto">
            <a:xfrm>
              <a:off x="2559138" y="3326390"/>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600"/>
                <a:t>Assistant Secretary</a:t>
              </a:r>
            </a:p>
            <a:p>
              <a:pPr algn="ctr"/>
              <a:r>
                <a:rPr lang="en-US" sz="600"/>
                <a:t>for Environmental</a:t>
              </a:r>
            </a:p>
            <a:p>
              <a:pPr algn="ctr"/>
              <a:r>
                <a:rPr lang="en-US" sz="600"/>
                <a:t>Management</a:t>
              </a:r>
            </a:p>
          </p:txBody>
        </p:sp>
        <p:sp>
          <p:nvSpPr>
            <p:cNvPr id="210" name="Line 318"/>
            <p:cNvSpPr>
              <a:spLocks noChangeShapeType="1"/>
            </p:cNvSpPr>
            <p:nvPr/>
          </p:nvSpPr>
          <p:spPr bwMode="auto">
            <a:xfrm>
              <a:off x="5197872" y="3525217"/>
              <a:ext cx="115108" cy="9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1" name="Line 325"/>
            <p:cNvSpPr>
              <a:spLocks noChangeShapeType="1"/>
            </p:cNvSpPr>
            <p:nvPr/>
          </p:nvSpPr>
          <p:spPr bwMode="auto">
            <a:xfrm flipH="1">
              <a:off x="5190810" y="3288779"/>
              <a:ext cx="14227" cy="169453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2" name="Rectangle 326"/>
            <p:cNvSpPr>
              <a:spLocks noChangeArrowheads="1"/>
            </p:cNvSpPr>
            <p:nvPr/>
          </p:nvSpPr>
          <p:spPr bwMode="auto">
            <a:xfrm>
              <a:off x="5300461" y="3731690"/>
              <a:ext cx="837640" cy="317500"/>
            </a:xfrm>
            <a:prstGeom prst="rect">
              <a:avLst/>
            </a:prstGeom>
            <a:solidFill>
              <a:schemeClr val="bg1"/>
            </a:solidFill>
            <a:ln w="12700">
              <a:solidFill>
                <a:schemeClr val="tx1"/>
              </a:solidFill>
              <a:miter lim="800000"/>
              <a:headEnd/>
              <a:tailEnd/>
            </a:ln>
          </p:spPr>
          <p:txBody>
            <a:bodyPr wrap="none" anchor="ctr"/>
            <a:lstStyle/>
            <a:p>
              <a:pPr algn="ctr"/>
              <a:r>
                <a:rPr lang="en-US" sz="600"/>
                <a:t>Assistant Secretary</a:t>
              </a:r>
            </a:p>
            <a:p>
              <a:pPr algn="ctr"/>
              <a:r>
                <a:rPr lang="en-US" sz="600"/>
                <a:t>for</a:t>
              </a:r>
            </a:p>
            <a:p>
              <a:pPr algn="ctr"/>
              <a:r>
                <a:rPr lang="en-US" sz="600"/>
                <a:t>Fossil Energy</a:t>
              </a:r>
            </a:p>
          </p:txBody>
        </p:sp>
        <p:sp>
          <p:nvSpPr>
            <p:cNvPr id="213" name="Rectangle 327"/>
            <p:cNvSpPr>
              <a:spLocks noChangeArrowheads="1"/>
            </p:cNvSpPr>
            <p:nvPr/>
          </p:nvSpPr>
          <p:spPr bwMode="auto">
            <a:xfrm>
              <a:off x="2559138" y="3711796"/>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600"/>
                <a:t>Legacy Management</a:t>
              </a:r>
            </a:p>
          </p:txBody>
        </p:sp>
        <p:sp>
          <p:nvSpPr>
            <p:cNvPr id="214" name="Rectangle 328"/>
            <p:cNvSpPr>
              <a:spLocks noChangeArrowheads="1"/>
            </p:cNvSpPr>
            <p:nvPr/>
          </p:nvSpPr>
          <p:spPr bwMode="auto">
            <a:xfrm>
              <a:off x="5293146" y="4832347"/>
              <a:ext cx="837640" cy="317500"/>
            </a:xfrm>
            <a:prstGeom prst="rect">
              <a:avLst/>
            </a:prstGeom>
            <a:solidFill>
              <a:schemeClr val="bg1"/>
            </a:solidFill>
            <a:ln w="12700">
              <a:solidFill>
                <a:schemeClr val="tx1"/>
              </a:solidFill>
              <a:miter lim="800000"/>
              <a:headEnd/>
              <a:tailEnd/>
            </a:ln>
          </p:spPr>
          <p:txBody>
            <a:bodyPr wrap="none" anchor="ctr"/>
            <a:lstStyle/>
            <a:p>
              <a:pPr algn="ctr"/>
              <a:r>
                <a:rPr lang="en-US" sz="600"/>
                <a:t>Indian Energy</a:t>
              </a:r>
            </a:p>
            <a:p>
              <a:pPr algn="ctr"/>
              <a:r>
                <a:rPr lang="en-US" sz="600"/>
                <a:t>Policy and Programs</a:t>
              </a:r>
            </a:p>
          </p:txBody>
        </p:sp>
        <p:sp>
          <p:nvSpPr>
            <p:cNvPr id="215" name="Rectangle 329"/>
            <p:cNvSpPr>
              <a:spLocks noChangeArrowheads="1"/>
            </p:cNvSpPr>
            <p:nvPr/>
          </p:nvSpPr>
          <p:spPr bwMode="auto">
            <a:xfrm>
              <a:off x="5293146" y="3359741"/>
              <a:ext cx="837640"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Assistant Secretary</a:t>
              </a:r>
            </a:p>
            <a:p>
              <a:pPr algn="ctr"/>
              <a:r>
                <a:rPr lang="en-US" sz="600" dirty="0"/>
                <a:t>for Energy Efficiency</a:t>
              </a:r>
            </a:p>
            <a:p>
              <a:pPr algn="ctr"/>
              <a:r>
                <a:rPr lang="en-US" sz="550" dirty="0"/>
                <a:t>and Renewable Energy</a:t>
              </a:r>
            </a:p>
          </p:txBody>
        </p:sp>
        <p:sp>
          <p:nvSpPr>
            <p:cNvPr id="216" name="Rectangle 330"/>
            <p:cNvSpPr>
              <a:spLocks noChangeArrowheads="1"/>
            </p:cNvSpPr>
            <p:nvPr/>
          </p:nvSpPr>
          <p:spPr bwMode="auto">
            <a:xfrm>
              <a:off x="5300461" y="4093355"/>
              <a:ext cx="837640"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Assistant Secretary</a:t>
              </a:r>
            </a:p>
            <a:p>
              <a:pPr algn="ctr"/>
              <a:r>
                <a:rPr lang="en-US" sz="500" dirty="0"/>
                <a:t>for Electrical Delivery and</a:t>
              </a:r>
            </a:p>
            <a:p>
              <a:pPr algn="ctr"/>
              <a:r>
                <a:rPr lang="en-US" sz="600" dirty="0"/>
                <a:t>Energy Reliability</a:t>
              </a:r>
            </a:p>
          </p:txBody>
        </p:sp>
        <p:sp>
          <p:nvSpPr>
            <p:cNvPr id="217" name="Rectangle 331"/>
            <p:cNvSpPr>
              <a:spLocks noChangeArrowheads="1"/>
            </p:cNvSpPr>
            <p:nvPr/>
          </p:nvSpPr>
          <p:spPr bwMode="auto">
            <a:xfrm>
              <a:off x="5293146" y="4464000"/>
              <a:ext cx="837640" cy="317500"/>
            </a:xfrm>
            <a:prstGeom prst="rect">
              <a:avLst/>
            </a:prstGeom>
            <a:solidFill>
              <a:schemeClr val="bg1"/>
            </a:solidFill>
            <a:ln w="12700">
              <a:solidFill>
                <a:schemeClr val="tx1"/>
              </a:solidFill>
              <a:miter lim="800000"/>
              <a:headEnd/>
              <a:tailEnd/>
            </a:ln>
          </p:spPr>
          <p:txBody>
            <a:bodyPr wrap="none" anchor="ctr"/>
            <a:lstStyle/>
            <a:p>
              <a:pPr algn="ctr"/>
              <a:r>
                <a:rPr lang="en-US" sz="600"/>
                <a:t>Assistant Secretary</a:t>
              </a:r>
            </a:p>
            <a:p>
              <a:pPr algn="ctr"/>
              <a:r>
                <a:rPr lang="en-US" sz="600"/>
                <a:t>for</a:t>
              </a:r>
            </a:p>
            <a:p>
              <a:pPr algn="ctr"/>
              <a:r>
                <a:rPr lang="en-US" sz="600"/>
                <a:t>Nuclear Energy</a:t>
              </a:r>
            </a:p>
          </p:txBody>
        </p:sp>
        <p:sp>
          <p:nvSpPr>
            <p:cNvPr id="218" name="Line 217"/>
            <p:cNvSpPr>
              <a:spLocks noChangeShapeType="1"/>
            </p:cNvSpPr>
            <p:nvPr/>
          </p:nvSpPr>
          <p:spPr bwMode="auto">
            <a:xfrm>
              <a:off x="5689249" y="2212975"/>
              <a:ext cx="0" cy="1428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4" name="Line 217"/>
            <p:cNvSpPr>
              <a:spLocks noChangeShapeType="1"/>
            </p:cNvSpPr>
            <p:nvPr/>
          </p:nvSpPr>
          <p:spPr bwMode="auto">
            <a:xfrm>
              <a:off x="4276572" y="2200866"/>
              <a:ext cx="0" cy="1428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5" name="Line 217"/>
            <p:cNvSpPr>
              <a:spLocks noChangeShapeType="1"/>
            </p:cNvSpPr>
            <p:nvPr/>
          </p:nvSpPr>
          <p:spPr bwMode="auto">
            <a:xfrm>
              <a:off x="4531019" y="1938338"/>
              <a:ext cx="0" cy="2746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6" name="Line 320"/>
            <p:cNvSpPr>
              <a:spLocks noChangeShapeType="1"/>
            </p:cNvSpPr>
            <p:nvPr/>
          </p:nvSpPr>
          <p:spPr bwMode="auto">
            <a:xfrm>
              <a:off x="1340475" y="5474898"/>
              <a:ext cx="23334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 name="Rectangle 328"/>
            <p:cNvSpPr>
              <a:spLocks noChangeArrowheads="1"/>
            </p:cNvSpPr>
            <p:nvPr/>
          </p:nvSpPr>
          <p:spPr bwMode="auto">
            <a:xfrm>
              <a:off x="1572232" y="5316148"/>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Associate Administrator</a:t>
              </a:r>
            </a:p>
            <a:p>
              <a:pPr algn="ctr"/>
              <a:r>
                <a:rPr lang="en-US" sz="500" dirty="0"/>
                <a:t>for Info. Management</a:t>
              </a:r>
            </a:p>
            <a:p>
              <a:pPr algn="ctr"/>
              <a:r>
                <a:rPr lang="en-US" sz="500" dirty="0"/>
                <a:t>&amp; CIO</a:t>
              </a:r>
            </a:p>
          </p:txBody>
        </p:sp>
        <p:sp>
          <p:nvSpPr>
            <p:cNvPr id="338" name="Rectangle 416"/>
            <p:cNvSpPr>
              <a:spLocks noChangeArrowheads="1"/>
            </p:cNvSpPr>
            <p:nvPr/>
          </p:nvSpPr>
          <p:spPr bwMode="auto">
            <a:xfrm>
              <a:off x="521386" y="5316148"/>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Associate Administrator</a:t>
              </a:r>
            </a:p>
            <a:p>
              <a:pPr algn="ctr"/>
              <a:r>
                <a:rPr lang="en-US" sz="500" dirty="0"/>
                <a:t>for Management &amp;</a:t>
              </a:r>
            </a:p>
            <a:p>
              <a:pPr algn="ctr"/>
              <a:r>
                <a:rPr lang="en-US" sz="500" dirty="0"/>
                <a:t>Budget</a:t>
              </a:r>
            </a:p>
          </p:txBody>
        </p:sp>
        <p:sp>
          <p:nvSpPr>
            <p:cNvPr id="339" name="Rectangle 416"/>
            <p:cNvSpPr>
              <a:spLocks noChangeArrowheads="1"/>
            </p:cNvSpPr>
            <p:nvPr/>
          </p:nvSpPr>
          <p:spPr bwMode="auto">
            <a:xfrm>
              <a:off x="525158" y="5704259"/>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500" dirty="0"/>
                <a:t>Associate Administrator</a:t>
              </a:r>
            </a:p>
            <a:p>
              <a:pPr algn="ctr"/>
              <a:r>
                <a:rPr lang="en-US" sz="500" dirty="0"/>
                <a:t>for Safety &amp; Health</a:t>
              </a:r>
            </a:p>
          </p:txBody>
        </p:sp>
        <p:sp>
          <p:nvSpPr>
            <p:cNvPr id="340" name="Rectangle 310"/>
            <p:cNvSpPr>
              <a:spLocks noChangeArrowheads="1"/>
            </p:cNvSpPr>
            <p:nvPr/>
          </p:nvSpPr>
          <p:spPr bwMode="auto">
            <a:xfrm>
              <a:off x="6041386" y="1878806"/>
              <a:ext cx="750883" cy="188119"/>
            </a:xfrm>
            <a:prstGeom prst="rect">
              <a:avLst/>
            </a:prstGeom>
            <a:solidFill>
              <a:schemeClr val="bg1"/>
            </a:solidFill>
            <a:ln w="12700">
              <a:solidFill>
                <a:schemeClr val="tx1"/>
              </a:solidFill>
              <a:miter lim="800000"/>
              <a:headEnd/>
              <a:tailEnd/>
            </a:ln>
          </p:spPr>
          <p:txBody>
            <a:bodyPr wrap="none" anchor="ctr"/>
            <a:lstStyle/>
            <a:p>
              <a:pPr algn="ctr"/>
              <a:r>
                <a:rPr lang="en-US" sz="500" dirty="0"/>
                <a:t>Technology Transfer</a:t>
              </a:r>
            </a:p>
            <a:p>
              <a:pPr algn="ctr"/>
              <a:r>
                <a:rPr lang="en-US" sz="600" dirty="0"/>
                <a:t>Coordinator</a:t>
              </a:r>
            </a:p>
          </p:txBody>
        </p:sp>
        <p:sp>
          <p:nvSpPr>
            <p:cNvPr id="341" name="Rectangle 310"/>
            <p:cNvSpPr>
              <a:spLocks noChangeArrowheads="1"/>
            </p:cNvSpPr>
            <p:nvPr/>
          </p:nvSpPr>
          <p:spPr bwMode="auto">
            <a:xfrm>
              <a:off x="6041385" y="1652587"/>
              <a:ext cx="750884" cy="188119"/>
            </a:xfrm>
            <a:prstGeom prst="rect">
              <a:avLst/>
            </a:prstGeom>
            <a:solidFill>
              <a:schemeClr val="bg1"/>
            </a:solidFill>
            <a:ln w="12700">
              <a:solidFill>
                <a:schemeClr val="tx1"/>
              </a:solidFill>
              <a:miter lim="800000"/>
              <a:headEnd/>
              <a:tailEnd/>
            </a:ln>
          </p:spPr>
          <p:txBody>
            <a:bodyPr wrap="none" anchor="ctr"/>
            <a:lstStyle/>
            <a:p>
              <a:pPr algn="ctr"/>
              <a:r>
                <a:rPr lang="en-US" sz="600"/>
                <a:t>Chief of Staff</a:t>
              </a:r>
            </a:p>
          </p:txBody>
        </p:sp>
        <p:cxnSp>
          <p:nvCxnSpPr>
            <p:cNvPr id="342" name="Straight Connector 111"/>
            <p:cNvCxnSpPr>
              <a:cxnSpLocks noChangeShapeType="1"/>
            </p:cNvCxnSpPr>
            <p:nvPr/>
          </p:nvCxnSpPr>
          <p:spPr bwMode="auto">
            <a:xfrm>
              <a:off x="5955506" y="1726406"/>
              <a:ext cx="0" cy="23812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43" name="Straight Connector 119"/>
            <p:cNvCxnSpPr>
              <a:cxnSpLocks noChangeShapeType="1"/>
            </p:cNvCxnSpPr>
            <p:nvPr/>
          </p:nvCxnSpPr>
          <p:spPr bwMode="auto">
            <a:xfrm flipV="1">
              <a:off x="5953125" y="1731168"/>
              <a:ext cx="80963" cy="1"/>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44" name="Straight Connector 122"/>
            <p:cNvCxnSpPr>
              <a:cxnSpLocks noChangeShapeType="1"/>
            </p:cNvCxnSpPr>
            <p:nvPr/>
          </p:nvCxnSpPr>
          <p:spPr bwMode="auto">
            <a:xfrm flipV="1">
              <a:off x="5955506" y="1959768"/>
              <a:ext cx="80963" cy="1"/>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345" name="Line 318"/>
            <p:cNvSpPr>
              <a:spLocks noChangeShapeType="1"/>
            </p:cNvSpPr>
            <p:nvPr/>
          </p:nvSpPr>
          <p:spPr bwMode="auto">
            <a:xfrm>
              <a:off x="5184338" y="4990964"/>
              <a:ext cx="115108" cy="9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6" name="Line 318"/>
            <p:cNvSpPr>
              <a:spLocks noChangeShapeType="1"/>
            </p:cNvSpPr>
            <p:nvPr/>
          </p:nvSpPr>
          <p:spPr bwMode="auto">
            <a:xfrm>
              <a:off x="5191399" y="4623791"/>
              <a:ext cx="115108" cy="9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7" name="Line 318"/>
            <p:cNvSpPr>
              <a:spLocks noChangeShapeType="1"/>
            </p:cNvSpPr>
            <p:nvPr/>
          </p:nvSpPr>
          <p:spPr bwMode="auto">
            <a:xfrm>
              <a:off x="5194930" y="4246028"/>
              <a:ext cx="115108" cy="9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 name="Line 318"/>
            <p:cNvSpPr>
              <a:spLocks noChangeShapeType="1"/>
            </p:cNvSpPr>
            <p:nvPr/>
          </p:nvSpPr>
          <p:spPr bwMode="auto">
            <a:xfrm>
              <a:off x="5198460" y="3892978"/>
              <a:ext cx="115108" cy="9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9" name="Rectangle 329"/>
            <p:cNvSpPr>
              <a:spLocks noChangeArrowheads="1"/>
            </p:cNvSpPr>
            <p:nvPr/>
          </p:nvSpPr>
          <p:spPr bwMode="auto">
            <a:xfrm>
              <a:off x="1067100" y="3450556"/>
              <a:ext cx="819089" cy="317500"/>
            </a:xfrm>
            <a:prstGeom prst="rect">
              <a:avLst/>
            </a:prstGeom>
            <a:solidFill>
              <a:schemeClr val="bg1"/>
            </a:solidFill>
            <a:ln w="12700">
              <a:solidFill>
                <a:schemeClr val="tx1"/>
              </a:solidFill>
              <a:miter lim="800000"/>
              <a:headEnd/>
              <a:tailEnd/>
            </a:ln>
          </p:spPr>
          <p:txBody>
            <a:bodyPr wrap="none" anchor="ctr"/>
            <a:lstStyle/>
            <a:p>
              <a:pPr algn="ctr"/>
              <a:r>
                <a:rPr lang="en-US" sz="600" dirty="0"/>
                <a:t>National Nuclear</a:t>
              </a:r>
            </a:p>
            <a:p>
              <a:pPr algn="ctr"/>
              <a:r>
                <a:rPr lang="en-US" sz="500" dirty="0"/>
                <a:t>Security Administration</a:t>
              </a:r>
            </a:p>
          </p:txBody>
        </p:sp>
        <p:sp>
          <p:nvSpPr>
            <p:cNvPr id="350" name="Line 419"/>
            <p:cNvSpPr>
              <a:spLocks noChangeShapeType="1"/>
            </p:cNvSpPr>
            <p:nvPr/>
          </p:nvSpPr>
          <p:spPr bwMode="auto">
            <a:xfrm flipV="1">
              <a:off x="1687180" y="3284722"/>
              <a:ext cx="1587" cy="76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351" name="Straight Connector 232"/>
            <p:cNvCxnSpPr>
              <a:cxnSpLocks noChangeShapeType="1"/>
            </p:cNvCxnSpPr>
            <p:nvPr/>
          </p:nvCxnSpPr>
          <p:spPr bwMode="auto">
            <a:xfrm flipV="1">
              <a:off x="1444141" y="3352777"/>
              <a:ext cx="994779" cy="1"/>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352" name="Line 419"/>
            <p:cNvSpPr>
              <a:spLocks noChangeShapeType="1"/>
            </p:cNvSpPr>
            <p:nvPr/>
          </p:nvSpPr>
          <p:spPr bwMode="auto">
            <a:xfrm flipV="1">
              <a:off x="1448406" y="3352776"/>
              <a:ext cx="0" cy="10509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3" name="Line 419"/>
            <p:cNvSpPr>
              <a:spLocks noChangeShapeType="1"/>
            </p:cNvSpPr>
            <p:nvPr/>
          </p:nvSpPr>
          <p:spPr bwMode="auto">
            <a:xfrm flipH="1" flipV="1">
              <a:off x="2433875" y="3341028"/>
              <a:ext cx="5046" cy="54514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4" name="Line 318"/>
            <p:cNvSpPr>
              <a:spLocks noChangeShapeType="1"/>
            </p:cNvSpPr>
            <p:nvPr/>
          </p:nvSpPr>
          <p:spPr bwMode="auto">
            <a:xfrm flipV="1">
              <a:off x="2438756" y="3881842"/>
              <a:ext cx="123938" cy="96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5" name="Line 318"/>
            <p:cNvSpPr>
              <a:spLocks noChangeShapeType="1"/>
            </p:cNvSpPr>
            <p:nvPr/>
          </p:nvSpPr>
          <p:spPr bwMode="auto">
            <a:xfrm>
              <a:off x="2436034" y="3484736"/>
              <a:ext cx="115108" cy="9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6" name="Line 320"/>
          <p:cNvSpPr>
            <a:spLocks noChangeShapeType="1"/>
          </p:cNvSpPr>
          <p:nvPr/>
        </p:nvSpPr>
        <p:spPr bwMode="auto">
          <a:xfrm flipH="1">
            <a:off x="1687865" y="5842488"/>
            <a:ext cx="11349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Line 172"/>
          <p:cNvSpPr>
            <a:spLocks noChangeShapeType="1"/>
          </p:cNvSpPr>
          <p:nvPr/>
        </p:nvSpPr>
        <p:spPr bwMode="auto">
          <a:xfrm flipH="1">
            <a:off x="8565405" y="4810184"/>
            <a:ext cx="114300" cy="0"/>
          </a:xfrm>
          <a:prstGeom prst="line">
            <a:avLst/>
          </a:prstGeom>
          <a:noFill/>
          <a:ln w="9525">
            <a:solidFill>
              <a:schemeClr val="tx1"/>
            </a:solidFill>
            <a:round/>
            <a:headEnd/>
            <a:tailEnd/>
          </a:ln>
        </p:spPr>
        <p:txBody>
          <a:bodyPr/>
          <a:lstStyle/>
          <a:p>
            <a:endParaRPr lang="en-US"/>
          </a:p>
        </p:txBody>
      </p:sp>
      <p:sp>
        <p:nvSpPr>
          <p:cNvPr id="90" name="Slide Number Placeholder 1"/>
          <p:cNvSpPr>
            <a:spLocks noGrp="1"/>
          </p:cNvSpPr>
          <p:nvPr>
            <p:ph type="sldNum" sz="quarter" idx="10"/>
          </p:nvPr>
        </p:nvSpPr>
        <p:spPr/>
        <p:txBody>
          <a:bodyPr/>
          <a:lstStyle/>
          <a:p>
            <a:fld id="{9C18DD9E-B8CA-4F0B-89E1-436B22503CDA}" type="slidenum">
              <a:rPr lang="en-US"/>
              <a:pPr/>
              <a:t>5</a:t>
            </a:fld>
            <a:endParaRPr lang="en-US" dirty="0"/>
          </a:p>
        </p:txBody>
      </p:sp>
      <p:sp>
        <p:nvSpPr>
          <p:cNvPr id="214018" name="Rectangle 2"/>
          <p:cNvSpPr>
            <a:spLocks noChangeArrowheads="1"/>
          </p:cNvSpPr>
          <p:nvPr/>
        </p:nvSpPr>
        <p:spPr bwMode="auto">
          <a:xfrm>
            <a:off x="2701925" y="506794"/>
            <a:ext cx="4327525" cy="488950"/>
          </a:xfrm>
          <a:prstGeom prst="rect">
            <a:avLst/>
          </a:prstGeom>
          <a:noFill/>
          <a:ln w="9525">
            <a:noFill/>
            <a:miter lim="800000"/>
            <a:headEnd/>
            <a:tailEnd/>
          </a:ln>
          <a:effectLst/>
        </p:spPr>
        <p:txBody>
          <a:bodyPr anchor="ctr"/>
          <a:lstStyle/>
          <a:p>
            <a:pPr eaLnBrk="1" hangingPunct="1"/>
            <a:r>
              <a:rPr lang="en-US" sz="2800" dirty="0">
                <a:latin typeface="Times New Roman" pitchFamily="18" charset="0"/>
                <a:cs typeface="Times New Roman" pitchFamily="18" charset="0"/>
              </a:rPr>
              <a:t>SC Organization Chart</a:t>
            </a:r>
          </a:p>
        </p:txBody>
      </p:sp>
      <p:grpSp>
        <p:nvGrpSpPr>
          <p:cNvPr id="92" name="Group 94"/>
          <p:cNvGrpSpPr>
            <a:grpSpLocks/>
          </p:cNvGrpSpPr>
          <p:nvPr/>
        </p:nvGrpSpPr>
        <p:grpSpPr bwMode="auto">
          <a:xfrm>
            <a:off x="266700" y="1165225"/>
            <a:ext cx="8616950" cy="5289550"/>
            <a:chOff x="266699" y="877888"/>
            <a:chExt cx="8616951" cy="5289075"/>
          </a:xfrm>
        </p:grpSpPr>
        <p:sp>
          <p:nvSpPr>
            <p:cNvPr id="93" name="Line 178"/>
            <p:cNvSpPr>
              <a:spLocks noChangeShapeType="1"/>
            </p:cNvSpPr>
            <p:nvPr/>
          </p:nvSpPr>
          <p:spPr bwMode="auto">
            <a:xfrm flipV="1">
              <a:off x="266700" y="1993900"/>
              <a:ext cx="4763" cy="3943350"/>
            </a:xfrm>
            <a:prstGeom prst="line">
              <a:avLst/>
            </a:prstGeom>
            <a:noFill/>
            <a:ln w="9525">
              <a:solidFill>
                <a:srgbClr val="000000"/>
              </a:solidFill>
              <a:round/>
              <a:headEnd/>
              <a:tailEnd/>
            </a:ln>
          </p:spPr>
          <p:txBody>
            <a:bodyPr/>
            <a:lstStyle/>
            <a:p>
              <a:endParaRPr lang="en-US"/>
            </a:p>
          </p:txBody>
        </p:sp>
        <p:sp>
          <p:nvSpPr>
            <p:cNvPr id="94" name="Line 185"/>
            <p:cNvSpPr>
              <a:spLocks noChangeShapeType="1"/>
            </p:cNvSpPr>
            <p:nvPr/>
          </p:nvSpPr>
          <p:spPr bwMode="auto">
            <a:xfrm>
              <a:off x="266700" y="1981200"/>
              <a:ext cx="123825" cy="0"/>
            </a:xfrm>
            <a:prstGeom prst="line">
              <a:avLst/>
            </a:prstGeom>
            <a:noFill/>
            <a:ln w="9525">
              <a:solidFill>
                <a:schemeClr val="tx1"/>
              </a:solidFill>
              <a:round/>
              <a:headEnd/>
              <a:tailEnd/>
            </a:ln>
          </p:spPr>
          <p:txBody>
            <a:bodyPr/>
            <a:lstStyle/>
            <a:p>
              <a:endParaRPr lang="en-US"/>
            </a:p>
          </p:txBody>
        </p:sp>
        <p:sp>
          <p:nvSpPr>
            <p:cNvPr id="183" name="Line 186"/>
            <p:cNvSpPr>
              <a:spLocks noChangeShapeType="1"/>
            </p:cNvSpPr>
            <p:nvPr/>
          </p:nvSpPr>
          <p:spPr bwMode="auto">
            <a:xfrm>
              <a:off x="266700" y="2619375"/>
              <a:ext cx="171450" cy="0"/>
            </a:xfrm>
            <a:prstGeom prst="line">
              <a:avLst/>
            </a:prstGeom>
            <a:noFill/>
            <a:ln w="9525">
              <a:solidFill>
                <a:schemeClr val="tx1"/>
              </a:solidFill>
              <a:round/>
              <a:headEnd/>
              <a:tailEnd/>
            </a:ln>
          </p:spPr>
          <p:txBody>
            <a:bodyPr/>
            <a:lstStyle/>
            <a:p>
              <a:endParaRPr lang="en-US"/>
            </a:p>
          </p:txBody>
        </p:sp>
        <p:sp>
          <p:nvSpPr>
            <p:cNvPr id="184" name="Line 187"/>
            <p:cNvSpPr>
              <a:spLocks noChangeShapeType="1"/>
            </p:cNvSpPr>
            <p:nvPr/>
          </p:nvSpPr>
          <p:spPr bwMode="auto">
            <a:xfrm>
              <a:off x="266700" y="2990850"/>
              <a:ext cx="171450" cy="0"/>
            </a:xfrm>
            <a:prstGeom prst="line">
              <a:avLst/>
            </a:prstGeom>
            <a:noFill/>
            <a:ln w="9525">
              <a:solidFill>
                <a:schemeClr val="tx1"/>
              </a:solidFill>
              <a:round/>
              <a:headEnd/>
              <a:tailEnd/>
            </a:ln>
          </p:spPr>
          <p:txBody>
            <a:bodyPr/>
            <a:lstStyle/>
            <a:p>
              <a:endParaRPr lang="en-US"/>
            </a:p>
          </p:txBody>
        </p:sp>
        <p:sp>
          <p:nvSpPr>
            <p:cNvPr id="185" name="Line 188"/>
            <p:cNvSpPr>
              <a:spLocks noChangeShapeType="1"/>
            </p:cNvSpPr>
            <p:nvPr/>
          </p:nvSpPr>
          <p:spPr bwMode="auto">
            <a:xfrm>
              <a:off x="266700" y="3333750"/>
              <a:ext cx="171450" cy="0"/>
            </a:xfrm>
            <a:prstGeom prst="line">
              <a:avLst/>
            </a:prstGeom>
            <a:noFill/>
            <a:ln w="9525">
              <a:solidFill>
                <a:schemeClr val="tx1"/>
              </a:solidFill>
              <a:round/>
              <a:headEnd/>
              <a:tailEnd/>
            </a:ln>
          </p:spPr>
          <p:txBody>
            <a:bodyPr/>
            <a:lstStyle/>
            <a:p>
              <a:endParaRPr lang="en-US"/>
            </a:p>
          </p:txBody>
        </p:sp>
        <p:sp>
          <p:nvSpPr>
            <p:cNvPr id="186" name="Line 189"/>
            <p:cNvSpPr>
              <a:spLocks noChangeShapeType="1"/>
            </p:cNvSpPr>
            <p:nvPr/>
          </p:nvSpPr>
          <p:spPr bwMode="auto">
            <a:xfrm>
              <a:off x="266700" y="3686175"/>
              <a:ext cx="171450" cy="0"/>
            </a:xfrm>
            <a:prstGeom prst="line">
              <a:avLst/>
            </a:prstGeom>
            <a:noFill/>
            <a:ln w="9525">
              <a:solidFill>
                <a:schemeClr val="tx1"/>
              </a:solidFill>
              <a:round/>
              <a:headEnd/>
              <a:tailEnd/>
            </a:ln>
          </p:spPr>
          <p:txBody>
            <a:bodyPr/>
            <a:lstStyle/>
            <a:p>
              <a:endParaRPr lang="en-US"/>
            </a:p>
          </p:txBody>
        </p:sp>
        <p:sp>
          <p:nvSpPr>
            <p:cNvPr id="187" name="Line 190"/>
            <p:cNvSpPr>
              <a:spLocks noChangeShapeType="1"/>
            </p:cNvSpPr>
            <p:nvPr/>
          </p:nvSpPr>
          <p:spPr bwMode="auto">
            <a:xfrm>
              <a:off x="266700" y="4076700"/>
              <a:ext cx="148426" cy="0"/>
            </a:xfrm>
            <a:prstGeom prst="line">
              <a:avLst/>
            </a:prstGeom>
            <a:noFill/>
            <a:ln w="9525">
              <a:solidFill>
                <a:schemeClr val="tx1"/>
              </a:solidFill>
              <a:round/>
              <a:headEnd/>
              <a:tailEnd/>
            </a:ln>
          </p:spPr>
          <p:txBody>
            <a:bodyPr/>
            <a:lstStyle/>
            <a:p>
              <a:endParaRPr lang="en-US"/>
            </a:p>
          </p:txBody>
        </p:sp>
        <p:sp>
          <p:nvSpPr>
            <p:cNvPr id="188" name="Line 202"/>
            <p:cNvSpPr>
              <a:spLocks noChangeShapeType="1"/>
            </p:cNvSpPr>
            <p:nvPr/>
          </p:nvSpPr>
          <p:spPr bwMode="auto">
            <a:xfrm>
              <a:off x="266699" y="4810125"/>
              <a:ext cx="182085" cy="0"/>
            </a:xfrm>
            <a:prstGeom prst="line">
              <a:avLst/>
            </a:prstGeom>
            <a:noFill/>
            <a:ln w="9525">
              <a:solidFill>
                <a:schemeClr val="tx1"/>
              </a:solidFill>
              <a:round/>
              <a:headEnd/>
              <a:tailEnd/>
            </a:ln>
          </p:spPr>
          <p:txBody>
            <a:bodyPr/>
            <a:lstStyle/>
            <a:p>
              <a:endParaRPr lang="en-US"/>
            </a:p>
          </p:txBody>
        </p:sp>
        <p:sp>
          <p:nvSpPr>
            <p:cNvPr id="189" name="Line 203"/>
            <p:cNvSpPr>
              <a:spLocks noChangeShapeType="1"/>
            </p:cNvSpPr>
            <p:nvPr/>
          </p:nvSpPr>
          <p:spPr bwMode="auto">
            <a:xfrm>
              <a:off x="266699" y="5162550"/>
              <a:ext cx="182085" cy="0"/>
            </a:xfrm>
            <a:prstGeom prst="line">
              <a:avLst/>
            </a:prstGeom>
            <a:noFill/>
            <a:ln w="9525">
              <a:solidFill>
                <a:schemeClr val="tx1"/>
              </a:solidFill>
              <a:round/>
              <a:headEnd/>
              <a:tailEnd/>
            </a:ln>
          </p:spPr>
          <p:txBody>
            <a:bodyPr/>
            <a:lstStyle/>
            <a:p>
              <a:endParaRPr lang="en-US"/>
            </a:p>
          </p:txBody>
        </p:sp>
        <p:sp>
          <p:nvSpPr>
            <p:cNvPr id="190" name="Line 204"/>
            <p:cNvSpPr>
              <a:spLocks noChangeShapeType="1"/>
            </p:cNvSpPr>
            <p:nvPr/>
          </p:nvSpPr>
          <p:spPr bwMode="auto">
            <a:xfrm>
              <a:off x="266699" y="5553075"/>
              <a:ext cx="182085" cy="0"/>
            </a:xfrm>
            <a:prstGeom prst="line">
              <a:avLst/>
            </a:prstGeom>
            <a:noFill/>
            <a:ln w="9525">
              <a:solidFill>
                <a:schemeClr val="tx1"/>
              </a:solidFill>
              <a:round/>
              <a:headEnd/>
              <a:tailEnd/>
            </a:ln>
          </p:spPr>
          <p:txBody>
            <a:bodyPr/>
            <a:lstStyle/>
            <a:p>
              <a:endParaRPr lang="en-US"/>
            </a:p>
          </p:txBody>
        </p:sp>
        <p:sp>
          <p:nvSpPr>
            <p:cNvPr id="191" name="Line 205"/>
            <p:cNvSpPr>
              <a:spLocks noChangeShapeType="1"/>
            </p:cNvSpPr>
            <p:nvPr/>
          </p:nvSpPr>
          <p:spPr bwMode="auto">
            <a:xfrm>
              <a:off x="266699" y="5932381"/>
              <a:ext cx="176475" cy="0"/>
            </a:xfrm>
            <a:prstGeom prst="line">
              <a:avLst/>
            </a:prstGeom>
            <a:noFill/>
            <a:ln w="9525">
              <a:solidFill>
                <a:schemeClr val="tx1"/>
              </a:solidFill>
              <a:round/>
              <a:headEnd/>
              <a:tailEnd/>
            </a:ln>
          </p:spPr>
          <p:txBody>
            <a:bodyPr/>
            <a:lstStyle/>
            <a:p>
              <a:endParaRPr lang="en-US"/>
            </a:p>
          </p:txBody>
        </p:sp>
        <p:sp>
          <p:nvSpPr>
            <p:cNvPr id="192" name="Rectangle 8"/>
            <p:cNvSpPr>
              <a:spLocks noChangeArrowheads="1"/>
            </p:cNvSpPr>
            <p:nvPr/>
          </p:nvSpPr>
          <p:spPr bwMode="auto">
            <a:xfrm>
              <a:off x="1109663" y="877888"/>
              <a:ext cx="6904037" cy="611187"/>
            </a:xfrm>
            <a:prstGeom prst="rect">
              <a:avLst/>
            </a:prstGeom>
            <a:noFill/>
            <a:ln w="38100">
              <a:solidFill>
                <a:srgbClr val="000000"/>
              </a:solidFill>
              <a:miter lim="800000"/>
              <a:headEnd/>
              <a:tailEnd/>
            </a:ln>
          </p:spPr>
          <p:txBody>
            <a:bodyPr lIns="88697" tIns="44348" rIns="88697" bIns="44348" anchor="ctr"/>
            <a:lstStyle/>
            <a:p>
              <a:pPr algn="ctr" eaLnBrk="0" hangingPunct="0">
                <a:tabLst>
                  <a:tab pos="2628900" algn="r"/>
                </a:tabLst>
              </a:pPr>
              <a:r>
                <a:rPr lang="en-US" altLang="ja-JP" sz="1600" dirty="0">
                  <a:solidFill>
                    <a:srgbClr val="000000"/>
                  </a:solidFill>
                  <a:latin typeface="Times New Roman" pitchFamily="18" charset="0"/>
                  <a:ea typeface="MS Mincho" pitchFamily="49" charset="-128"/>
                </a:rPr>
                <a:t>Office of the Director (SC-1)</a:t>
              </a:r>
            </a:p>
            <a:p>
              <a:pPr algn="ctr" eaLnBrk="0" hangingPunct="0">
                <a:tabLst>
                  <a:tab pos="2628900" algn="r"/>
                </a:tabLst>
              </a:pPr>
              <a:r>
                <a:rPr lang="en-US" sz="1600" i="1" dirty="0">
                  <a:solidFill>
                    <a:srgbClr val="000000"/>
                  </a:solidFill>
                  <a:latin typeface="Times New Roman" pitchFamily="18" charset="0"/>
                  <a:ea typeface="MS Mincho" pitchFamily="49" charset="-128"/>
                </a:rPr>
                <a:t>William F. Brinkman</a:t>
              </a:r>
              <a:endParaRPr lang="en-US" sz="1600" i="1" dirty="0">
                <a:solidFill>
                  <a:srgbClr val="000000"/>
                </a:solidFill>
                <a:latin typeface="Times New Roman" pitchFamily="18" charset="0"/>
              </a:endParaRPr>
            </a:p>
          </p:txBody>
        </p:sp>
        <p:sp>
          <p:nvSpPr>
            <p:cNvPr id="193" name="Line 38"/>
            <p:cNvSpPr>
              <a:spLocks noChangeShapeType="1"/>
            </p:cNvSpPr>
            <p:nvPr/>
          </p:nvSpPr>
          <p:spPr bwMode="auto">
            <a:xfrm flipV="1">
              <a:off x="3124200" y="2003425"/>
              <a:ext cx="4763" cy="3676650"/>
            </a:xfrm>
            <a:prstGeom prst="line">
              <a:avLst/>
            </a:prstGeom>
            <a:noFill/>
            <a:ln w="9525">
              <a:solidFill>
                <a:srgbClr val="000000"/>
              </a:solidFill>
              <a:round/>
              <a:headEnd/>
              <a:tailEnd/>
            </a:ln>
          </p:spPr>
          <p:txBody>
            <a:bodyPr/>
            <a:lstStyle/>
            <a:p>
              <a:endParaRPr lang="en-US"/>
            </a:p>
          </p:txBody>
        </p:sp>
        <p:sp>
          <p:nvSpPr>
            <p:cNvPr id="194" name="Rectangle 39"/>
            <p:cNvSpPr>
              <a:spLocks noChangeArrowheads="1"/>
            </p:cNvSpPr>
            <p:nvPr/>
          </p:nvSpPr>
          <p:spPr bwMode="auto">
            <a:xfrm>
              <a:off x="3303587" y="2470013"/>
              <a:ext cx="1331912" cy="503195"/>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800" dirty="0">
                  <a:solidFill>
                    <a:srgbClr val="000000"/>
                  </a:solidFill>
                  <a:latin typeface="Times New Roman" pitchFamily="18" charset="0"/>
                  <a:ea typeface="ＭＳ Ｐゴシック"/>
                  <a:cs typeface="ＭＳ Ｐゴシック"/>
                </a:rPr>
                <a:t>Advanced Scientific</a:t>
              </a:r>
            </a:p>
            <a:p>
              <a:pPr algn="ctr" eaLnBrk="0" hangingPunct="0"/>
              <a:r>
                <a:rPr lang="en-US" altLang="ja-JP" sz="800" dirty="0">
                  <a:solidFill>
                    <a:srgbClr val="000000"/>
                  </a:solidFill>
                  <a:latin typeface="Times New Roman" pitchFamily="18" charset="0"/>
                  <a:ea typeface="ＭＳ Ｐゴシック"/>
                  <a:cs typeface="ＭＳ Ｐゴシック"/>
                </a:rPr>
                <a:t>Comp. Research (SC-21)</a:t>
              </a:r>
            </a:p>
            <a:p>
              <a:pPr algn="ctr" eaLnBrk="0" hangingPunct="0"/>
              <a:r>
                <a:rPr lang="en-US" altLang="ja-JP" sz="800" i="1" dirty="0" smtClean="0">
                  <a:solidFill>
                    <a:srgbClr val="000000"/>
                  </a:solidFill>
                  <a:latin typeface="Times New Roman" pitchFamily="18" charset="0"/>
                  <a:ea typeface="ＭＳ Ｐゴシック"/>
                  <a:cs typeface="ＭＳ Ｐゴシック"/>
                </a:rPr>
                <a:t>Barbara Helland (A</a:t>
              </a:r>
              <a:r>
                <a:rPr lang="en-US" altLang="ja-JP" sz="800" i="1" dirty="0">
                  <a:solidFill>
                    <a:srgbClr val="000000"/>
                  </a:solidFill>
                  <a:latin typeface="Times New Roman" pitchFamily="18" charset="0"/>
                  <a:ea typeface="ＭＳ Ｐゴシック"/>
                  <a:cs typeface="ＭＳ Ｐゴシック"/>
                </a:rPr>
                <a:t>)</a:t>
              </a:r>
            </a:p>
          </p:txBody>
        </p:sp>
        <p:sp>
          <p:nvSpPr>
            <p:cNvPr id="195" name="Rectangle 40"/>
            <p:cNvSpPr>
              <a:spLocks noChangeArrowheads="1"/>
            </p:cNvSpPr>
            <p:nvPr/>
          </p:nvSpPr>
          <p:spPr bwMode="auto">
            <a:xfrm>
              <a:off x="4770438" y="2457450"/>
              <a:ext cx="917575" cy="1000125"/>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dirty="0">
                  <a:solidFill>
                    <a:srgbClr val="000000"/>
                  </a:solidFill>
                  <a:latin typeface="Times New Roman" pitchFamily="18" charset="0"/>
                  <a:ea typeface="MS Mincho" pitchFamily="49" charset="-128"/>
                </a:rPr>
                <a:t>Workforce Development for Teachers/ Scientists </a:t>
              </a:r>
            </a:p>
            <a:p>
              <a:pPr algn="ctr" eaLnBrk="0" hangingPunct="0"/>
              <a:r>
                <a:rPr lang="en-US" altLang="ja-JP" sz="900" dirty="0">
                  <a:solidFill>
                    <a:srgbClr val="000000"/>
                  </a:solidFill>
                  <a:latin typeface="Times New Roman" pitchFamily="18" charset="0"/>
                  <a:ea typeface="MS Mincho" pitchFamily="49" charset="-128"/>
                </a:rPr>
                <a:t>(SC-27)</a:t>
              </a:r>
            </a:p>
            <a:p>
              <a:pPr algn="ctr" eaLnBrk="0" hangingPunct="0"/>
              <a:r>
                <a:rPr lang="en-US" altLang="ja-JP" sz="900" i="1" dirty="0" smtClean="0">
                  <a:solidFill>
                    <a:srgbClr val="000000"/>
                  </a:solidFill>
                  <a:latin typeface="Times New Roman" pitchFamily="18" charset="0"/>
                  <a:ea typeface="MS Mincho" pitchFamily="49" charset="-128"/>
                </a:rPr>
                <a:t>P. Dehmer (A)</a:t>
              </a:r>
              <a:endParaRPr lang="en-US" dirty="0"/>
            </a:p>
          </p:txBody>
        </p:sp>
        <p:sp>
          <p:nvSpPr>
            <p:cNvPr id="196" name="Rectangle 41"/>
            <p:cNvSpPr>
              <a:spLocks noChangeArrowheads="1"/>
            </p:cNvSpPr>
            <p:nvPr/>
          </p:nvSpPr>
          <p:spPr bwMode="auto">
            <a:xfrm>
              <a:off x="3297237" y="3046218"/>
              <a:ext cx="1338262" cy="504780"/>
            </a:xfrm>
            <a:prstGeom prst="rect">
              <a:avLst/>
            </a:prstGeom>
            <a:noFill/>
            <a:ln w="9525">
              <a:solidFill>
                <a:schemeClr val="tx1"/>
              </a:solidFill>
              <a:headEnd/>
              <a:tailEnd/>
            </a:ln>
          </p:spPr>
          <p:style>
            <a:lnRef idx="2">
              <a:schemeClr val="accent2"/>
            </a:lnRef>
            <a:fillRef idx="1">
              <a:schemeClr val="lt1"/>
            </a:fillRef>
            <a:effectRef idx="0">
              <a:schemeClr val="accent2"/>
            </a:effectRef>
            <a:fontRef idx="minor">
              <a:schemeClr val="dk1"/>
            </a:fontRef>
          </p:style>
          <p:txBody>
            <a:bodyPr lIns="88697" tIns="44348" rIns="88697" bIns="44348" anchor="ctr"/>
            <a:lstStyle/>
            <a:p>
              <a:pPr algn="ctr" eaLnBrk="0" hangingPunct="0">
                <a:defRPr/>
              </a:pPr>
              <a:r>
                <a:rPr lang="en-US" altLang="ja-JP" sz="900" dirty="0">
                  <a:solidFill>
                    <a:srgbClr val="000000"/>
                  </a:solidFill>
                  <a:latin typeface="Times New Roman" pitchFamily="18" charset="0"/>
                  <a:ea typeface="MS Mincho" pitchFamily="49" charset="-128"/>
                </a:rPr>
                <a:t>Basic Energy</a:t>
              </a:r>
            </a:p>
            <a:p>
              <a:pPr algn="ctr" eaLnBrk="0" hangingPunct="0">
                <a:defRPr/>
              </a:pPr>
              <a:r>
                <a:rPr lang="en-US" altLang="ja-JP" sz="900" dirty="0">
                  <a:solidFill>
                    <a:srgbClr val="000000"/>
                  </a:solidFill>
                  <a:latin typeface="Times New Roman" pitchFamily="18" charset="0"/>
                  <a:ea typeface="MS Mincho" pitchFamily="49" charset="-128"/>
                </a:rPr>
                <a:t>Sciences (SC-22)</a:t>
              </a:r>
            </a:p>
            <a:p>
              <a:pPr algn="ctr" eaLnBrk="0" hangingPunct="0">
                <a:defRPr/>
              </a:pPr>
              <a:r>
                <a:rPr lang="en-US" altLang="ja-JP" sz="900" i="1" dirty="0">
                  <a:solidFill>
                    <a:srgbClr val="000000"/>
                  </a:solidFill>
                  <a:latin typeface="Times New Roman" pitchFamily="18" charset="0"/>
                  <a:ea typeface="MS Mincho" pitchFamily="49" charset="-128"/>
                </a:rPr>
                <a:t>Harriet Kung</a:t>
              </a:r>
              <a:endParaRPr lang="en-US" dirty="0"/>
            </a:p>
          </p:txBody>
        </p:sp>
        <p:sp>
          <p:nvSpPr>
            <p:cNvPr id="197" name="Rectangle 42"/>
            <p:cNvSpPr>
              <a:spLocks noChangeArrowheads="1"/>
            </p:cNvSpPr>
            <p:nvPr/>
          </p:nvSpPr>
          <p:spPr bwMode="auto">
            <a:xfrm>
              <a:off x="3297237" y="4184365"/>
              <a:ext cx="1325562" cy="503195"/>
            </a:xfrm>
            <a:prstGeom prst="rect">
              <a:avLst/>
            </a:prstGeom>
            <a:solidFill>
              <a:schemeClr val="accent1">
                <a:lumMod val="90000"/>
              </a:schemeClr>
            </a:solidFill>
            <a:ln w="9525">
              <a:solidFill>
                <a:srgbClr val="000000"/>
              </a:solidFill>
              <a:miter lim="800000"/>
              <a:headEnd/>
              <a:tailEnd/>
            </a:ln>
          </p:spPr>
          <p:txBody>
            <a:bodyPr lIns="88697" tIns="44348" rIns="88697" bIns="44348" anchor="ctr"/>
            <a:lstStyle/>
            <a:p>
              <a:pPr algn="ctr" eaLnBrk="0" hangingPunct="0"/>
              <a:r>
                <a:rPr lang="en-US" altLang="ja-JP" sz="900" dirty="0">
                  <a:solidFill>
                    <a:srgbClr val="000000"/>
                  </a:solidFill>
                  <a:latin typeface="Times New Roman" pitchFamily="18" charset="0"/>
                  <a:ea typeface="MS Mincho" pitchFamily="49" charset="-128"/>
                </a:rPr>
                <a:t>Fusion Energy</a:t>
              </a:r>
            </a:p>
            <a:p>
              <a:pPr algn="ctr" eaLnBrk="0" hangingPunct="0"/>
              <a:r>
                <a:rPr lang="en-US" altLang="ja-JP" sz="900" dirty="0">
                  <a:solidFill>
                    <a:srgbClr val="000000"/>
                  </a:solidFill>
                  <a:latin typeface="Times New Roman" pitchFamily="18" charset="0"/>
                  <a:ea typeface="MS Mincho" pitchFamily="49" charset="-128"/>
                </a:rPr>
                <a:t>Sciences (SC-24)</a:t>
              </a:r>
            </a:p>
            <a:p>
              <a:pPr algn="ctr" eaLnBrk="0" hangingPunct="0"/>
              <a:r>
                <a:rPr lang="en-US" altLang="ja-JP" sz="900" i="1" dirty="0">
                  <a:solidFill>
                    <a:srgbClr val="000000"/>
                  </a:solidFill>
                  <a:latin typeface="Times New Roman" pitchFamily="18" charset="0"/>
                  <a:ea typeface="MS Mincho" pitchFamily="49" charset="-128"/>
                </a:rPr>
                <a:t>Edmund Synakowski</a:t>
              </a:r>
            </a:p>
          </p:txBody>
        </p:sp>
        <p:sp>
          <p:nvSpPr>
            <p:cNvPr id="198" name="Rectangle 43"/>
            <p:cNvSpPr>
              <a:spLocks noChangeArrowheads="1"/>
            </p:cNvSpPr>
            <p:nvPr/>
          </p:nvSpPr>
          <p:spPr bwMode="auto">
            <a:xfrm>
              <a:off x="3297237" y="4785976"/>
              <a:ext cx="1328737" cy="504781"/>
            </a:xfrm>
            <a:prstGeom prst="rect">
              <a:avLst/>
            </a:prstGeom>
            <a:solidFill>
              <a:schemeClr val="bg1"/>
            </a:solid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High Energy</a:t>
              </a:r>
            </a:p>
            <a:p>
              <a:pPr algn="ctr" eaLnBrk="0" hangingPunct="0"/>
              <a:r>
                <a:rPr lang="en-US" altLang="ja-JP" sz="900">
                  <a:solidFill>
                    <a:srgbClr val="000000"/>
                  </a:solidFill>
                  <a:latin typeface="Times New Roman" pitchFamily="18" charset="0"/>
                  <a:ea typeface="MS Mincho" pitchFamily="49" charset="-128"/>
                </a:rPr>
                <a:t>Physics (SC-25)</a:t>
              </a:r>
            </a:p>
            <a:p>
              <a:pPr algn="ctr" eaLnBrk="0" hangingPunct="0"/>
              <a:r>
                <a:rPr lang="en-US" altLang="ja-JP" sz="900" i="1">
                  <a:solidFill>
                    <a:srgbClr val="000000"/>
                  </a:solidFill>
                  <a:latin typeface="Times New Roman" pitchFamily="18" charset="0"/>
                  <a:ea typeface="MS Mincho" pitchFamily="49" charset="-128"/>
                </a:rPr>
                <a:t>James Siegrist</a:t>
              </a:r>
            </a:p>
          </p:txBody>
        </p:sp>
        <p:sp>
          <p:nvSpPr>
            <p:cNvPr id="199" name="Rectangle 44"/>
            <p:cNvSpPr>
              <a:spLocks noChangeArrowheads="1"/>
            </p:cNvSpPr>
            <p:nvPr/>
          </p:nvSpPr>
          <p:spPr bwMode="auto">
            <a:xfrm>
              <a:off x="3306762" y="3624016"/>
              <a:ext cx="1316037" cy="503193"/>
            </a:xfrm>
            <a:prstGeom prst="rect">
              <a:avLst/>
            </a:prstGeom>
            <a:noFill/>
            <a:ln w="9525">
              <a:solidFill>
                <a:srgbClr val="000000"/>
              </a:solidFill>
              <a:miter lim="800000"/>
              <a:headEnd/>
              <a:tailEnd/>
            </a:ln>
          </p:spPr>
          <p:txBody>
            <a:bodyPr lIns="88697" tIns="44348" rIns="88697" bIns="44348" anchor="ctr"/>
            <a:lstStyle/>
            <a:p>
              <a:pPr algn="ctr" eaLnBrk="0" hangingPunct="0">
                <a:defRPr/>
              </a:pPr>
              <a:r>
                <a:rPr lang="en-US" altLang="ja-JP" sz="800" dirty="0">
                  <a:solidFill>
                    <a:srgbClr val="000000"/>
                  </a:solidFill>
                  <a:latin typeface="Times New Roman" pitchFamily="18" charset="0"/>
                  <a:ea typeface="ＭＳ Ｐゴシック"/>
                  <a:cs typeface="ＭＳ Ｐゴシック"/>
                </a:rPr>
                <a:t>Biological &amp; Environ. Research (SC-23)</a:t>
              </a:r>
            </a:p>
            <a:p>
              <a:pPr algn="ctr" eaLnBrk="0" hangingPunct="0">
                <a:defRPr/>
              </a:pPr>
              <a:r>
                <a:rPr lang="en-US" altLang="ja-JP" sz="800" i="1" dirty="0">
                  <a:solidFill>
                    <a:srgbClr val="000000"/>
                  </a:solidFill>
                  <a:latin typeface="Times New Roman" pitchFamily="18" charset="0"/>
                  <a:ea typeface="ＭＳ Ｐゴシック"/>
                  <a:cs typeface="ＭＳ Ｐゴシック"/>
                </a:rPr>
                <a:t>Sharlene Weatherwax </a:t>
              </a:r>
            </a:p>
          </p:txBody>
        </p:sp>
        <p:sp>
          <p:nvSpPr>
            <p:cNvPr id="200" name="Rectangle 45"/>
            <p:cNvSpPr>
              <a:spLocks noChangeArrowheads="1"/>
            </p:cNvSpPr>
            <p:nvPr/>
          </p:nvSpPr>
          <p:spPr bwMode="auto">
            <a:xfrm>
              <a:off x="3297237" y="5389174"/>
              <a:ext cx="1328737" cy="503194"/>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Nuclear Physics</a:t>
              </a:r>
            </a:p>
            <a:p>
              <a:pPr algn="ctr" eaLnBrk="0" hangingPunct="0"/>
              <a:r>
                <a:rPr lang="en-US" altLang="ja-JP" sz="900">
                  <a:solidFill>
                    <a:srgbClr val="000000"/>
                  </a:solidFill>
                  <a:latin typeface="Times New Roman" pitchFamily="18" charset="0"/>
                  <a:ea typeface="MS Mincho" pitchFamily="49" charset="-128"/>
                </a:rPr>
                <a:t>(SC-26)</a:t>
              </a:r>
            </a:p>
            <a:p>
              <a:pPr algn="ctr" eaLnBrk="0" hangingPunct="0"/>
              <a:r>
                <a:rPr lang="en-US" altLang="ja-JP" sz="900" i="1">
                  <a:solidFill>
                    <a:srgbClr val="000000"/>
                  </a:solidFill>
                  <a:latin typeface="Times New Roman" pitchFamily="18" charset="0"/>
                  <a:ea typeface="MS Mincho" pitchFamily="49" charset="-128"/>
                </a:rPr>
                <a:t>Timothy Hallman</a:t>
              </a:r>
            </a:p>
          </p:txBody>
        </p:sp>
        <p:sp>
          <p:nvSpPr>
            <p:cNvPr id="201" name="Text Box 65"/>
            <p:cNvSpPr txBox="1">
              <a:spLocks noChangeArrowheads="1"/>
            </p:cNvSpPr>
            <p:nvPr/>
          </p:nvSpPr>
          <p:spPr bwMode="auto">
            <a:xfrm>
              <a:off x="8061325" y="5653088"/>
              <a:ext cx="822325" cy="266700"/>
            </a:xfrm>
            <a:prstGeom prst="rect">
              <a:avLst/>
            </a:prstGeom>
            <a:noFill/>
            <a:ln w="9525">
              <a:noFill/>
              <a:miter lim="800000"/>
              <a:headEnd/>
              <a:tailEnd/>
            </a:ln>
          </p:spPr>
          <p:txBody>
            <a:bodyPr lIns="88697" tIns="44348" rIns="88697" bIns="44348"/>
            <a:lstStyle/>
            <a:p>
              <a:pPr algn="ctr" eaLnBrk="0" hangingPunct="0"/>
              <a:r>
                <a:rPr lang="en-US" altLang="ja-JP" sz="1100">
                  <a:solidFill>
                    <a:srgbClr val="000000"/>
                  </a:solidFill>
                  <a:latin typeface="Times New Roman" pitchFamily="18" charset="0"/>
                  <a:ea typeface="MS Mincho" pitchFamily="49" charset="-128"/>
                </a:rPr>
                <a:t>(A) Acting</a:t>
              </a:r>
              <a:endParaRPr lang="en-US"/>
            </a:p>
          </p:txBody>
        </p:sp>
        <p:sp>
          <p:nvSpPr>
            <p:cNvPr id="202" name="Text Box 69"/>
            <p:cNvSpPr txBox="1">
              <a:spLocks noChangeArrowheads="1"/>
            </p:cNvSpPr>
            <p:nvPr/>
          </p:nvSpPr>
          <p:spPr bwMode="auto">
            <a:xfrm>
              <a:off x="8231436" y="5951538"/>
              <a:ext cx="470001" cy="215425"/>
            </a:xfrm>
            <a:prstGeom prst="rect">
              <a:avLst/>
            </a:prstGeom>
            <a:noFill/>
            <a:ln w="9525">
              <a:noFill/>
              <a:miter lim="800000"/>
              <a:headEnd/>
              <a:tailEnd/>
            </a:ln>
          </p:spPr>
          <p:txBody>
            <a:bodyPr wrap="none">
              <a:spAutoFit/>
            </a:bodyPr>
            <a:lstStyle/>
            <a:p>
              <a:pPr algn="ctr" eaLnBrk="0" hangingPunct="0"/>
              <a:r>
                <a:rPr lang="en-US" sz="800" dirty="0" smtClean="0">
                  <a:latin typeface="Times New Roman" pitchFamily="18" charset="0"/>
                  <a:cs typeface="Times New Roman" pitchFamily="18" charset="0"/>
                </a:rPr>
                <a:t>7/2012</a:t>
              </a:r>
              <a:endParaRPr lang="en-US" sz="800" dirty="0">
                <a:latin typeface="Times New Roman" pitchFamily="18" charset="0"/>
                <a:cs typeface="Times New Roman" pitchFamily="18" charset="0"/>
              </a:endParaRPr>
            </a:p>
          </p:txBody>
        </p:sp>
        <p:sp>
          <p:nvSpPr>
            <p:cNvPr id="203" name="Rectangle 133"/>
            <p:cNvSpPr>
              <a:spLocks noChangeArrowheads="1"/>
            </p:cNvSpPr>
            <p:nvPr/>
          </p:nvSpPr>
          <p:spPr bwMode="auto">
            <a:xfrm>
              <a:off x="3249613" y="1655763"/>
              <a:ext cx="2459037" cy="700087"/>
            </a:xfrm>
            <a:prstGeom prst="rect">
              <a:avLst/>
            </a:prstGeom>
            <a:solidFill>
              <a:srgbClr val="FF7C80"/>
            </a:solidFill>
            <a:ln w="38100">
              <a:solidFill>
                <a:srgbClr val="000000"/>
              </a:solidFill>
              <a:miter lim="800000"/>
              <a:headEnd/>
              <a:tailEnd/>
            </a:ln>
          </p:spPr>
          <p:txBody>
            <a:bodyPr lIns="88697" tIns="44348" rIns="88697" bIns="44348" anchor="ctr"/>
            <a:lstStyle/>
            <a:p>
              <a:pPr algn="ctr" eaLnBrk="0" hangingPunct="0">
                <a:tabLst>
                  <a:tab pos="2628900" algn="r"/>
                </a:tabLst>
              </a:pPr>
              <a:r>
                <a:rPr lang="en-US" altLang="ja-JP" sz="1400" dirty="0">
                  <a:solidFill>
                    <a:srgbClr val="000000"/>
                  </a:solidFill>
                  <a:latin typeface="Times New Roman" pitchFamily="18" charset="0"/>
                  <a:ea typeface="ＭＳ Ｐゴシック"/>
                  <a:cs typeface="ＭＳ Ｐゴシック"/>
                </a:rPr>
                <a:t>Deputy Director</a:t>
              </a:r>
            </a:p>
            <a:p>
              <a:pPr algn="ctr" eaLnBrk="0" hangingPunct="0">
                <a:tabLst>
                  <a:tab pos="2628900" algn="r"/>
                </a:tabLst>
              </a:pPr>
              <a:r>
                <a:rPr lang="en-US" altLang="ja-JP" sz="1400" dirty="0">
                  <a:solidFill>
                    <a:srgbClr val="000000"/>
                  </a:solidFill>
                  <a:latin typeface="Times New Roman" pitchFamily="18" charset="0"/>
                  <a:ea typeface="ＭＳ Ｐゴシック"/>
                  <a:cs typeface="ＭＳ Ｐゴシック"/>
                </a:rPr>
                <a:t>for Science Programs (SC-2)</a:t>
              </a:r>
            </a:p>
            <a:p>
              <a:pPr algn="ctr" eaLnBrk="0" hangingPunct="0">
                <a:tabLst>
                  <a:tab pos="2628900" algn="r"/>
                </a:tabLst>
              </a:pPr>
              <a:r>
                <a:rPr lang="en-US" altLang="ja-JP" sz="1400" i="1" dirty="0">
                  <a:solidFill>
                    <a:srgbClr val="000000"/>
                  </a:solidFill>
                  <a:latin typeface="Times New Roman" pitchFamily="18" charset="0"/>
                  <a:ea typeface="ＭＳ Ｐゴシック"/>
                  <a:cs typeface="ＭＳ Ｐゴシック"/>
                </a:rPr>
                <a:t>Patricia Dehmer</a:t>
              </a:r>
              <a:endParaRPr lang="en-US" sz="1400" i="1" dirty="0">
                <a:solidFill>
                  <a:srgbClr val="000000"/>
                </a:solidFill>
                <a:latin typeface="Times New Roman" pitchFamily="18" charset="0"/>
              </a:endParaRPr>
            </a:p>
          </p:txBody>
        </p:sp>
        <p:sp>
          <p:nvSpPr>
            <p:cNvPr id="204" name="Rectangle 134"/>
            <p:cNvSpPr>
              <a:spLocks noChangeArrowheads="1"/>
            </p:cNvSpPr>
            <p:nvPr/>
          </p:nvSpPr>
          <p:spPr bwMode="auto">
            <a:xfrm>
              <a:off x="6183313" y="1655763"/>
              <a:ext cx="2426677" cy="700087"/>
            </a:xfrm>
            <a:prstGeom prst="rect">
              <a:avLst/>
            </a:prstGeom>
            <a:noFill/>
            <a:ln w="38100">
              <a:solidFill>
                <a:srgbClr val="000000"/>
              </a:solidFill>
              <a:miter lim="800000"/>
              <a:headEnd/>
              <a:tailEnd/>
            </a:ln>
          </p:spPr>
          <p:txBody>
            <a:bodyPr lIns="88697" tIns="44348" rIns="88697" bIns="44348" anchor="ctr"/>
            <a:lstStyle/>
            <a:p>
              <a:pPr algn="ctr" eaLnBrk="0" hangingPunct="0">
                <a:tabLst>
                  <a:tab pos="2628900" algn="r"/>
                </a:tabLst>
              </a:pPr>
              <a:r>
                <a:rPr lang="en-US" altLang="ja-JP" sz="1300" dirty="0">
                  <a:solidFill>
                    <a:srgbClr val="000000"/>
                  </a:solidFill>
                  <a:latin typeface="Times New Roman" pitchFamily="18" charset="0"/>
                  <a:ea typeface="ＭＳ Ｐゴシック"/>
                  <a:cs typeface="ＭＳ Ｐゴシック"/>
                </a:rPr>
                <a:t>Deputy Director</a:t>
              </a:r>
            </a:p>
            <a:p>
              <a:pPr algn="ctr" eaLnBrk="0" hangingPunct="0">
                <a:tabLst>
                  <a:tab pos="2628900" algn="r"/>
                </a:tabLst>
              </a:pPr>
              <a:r>
                <a:rPr lang="en-US" altLang="ja-JP" dirty="0">
                  <a:solidFill>
                    <a:srgbClr val="000000"/>
                  </a:solidFill>
                  <a:latin typeface="Times New Roman" pitchFamily="18" charset="0"/>
                  <a:ea typeface="ＭＳ Ｐゴシック"/>
                  <a:cs typeface="ＭＳ Ｐゴシック"/>
                </a:rPr>
                <a:t>for Resource Management (SC-4)</a:t>
              </a:r>
            </a:p>
            <a:p>
              <a:pPr algn="ctr" eaLnBrk="0" hangingPunct="0">
                <a:tabLst>
                  <a:tab pos="2628900" algn="r"/>
                </a:tabLst>
              </a:pPr>
              <a:r>
                <a:rPr lang="en-US" altLang="ja-JP" sz="1300" i="1" dirty="0">
                  <a:solidFill>
                    <a:srgbClr val="000000"/>
                  </a:solidFill>
                  <a:latin typeface="Times New Roman" pitchFamily="18" charset="0"/>
                  <a:ea typeface="ＭＳ Ｐゴシック"/>
                  <a:cs typeface="ＭＳ Ｐゴシック"/>
                </a:rPr>
                <a:t>Jeffrey Salmon</a:t>
              </a:r>
              <a:endParaRPr lang="en-US" sz="1300" i="1" dirty="0">
                <a:solidFill>
                  <a:srgbClr val="000000"/>
                </a:solidFill>
                <a:latin typeface="Times New Roman" pitchFamily="18" charset="0"/>
              </a:endParaRPr>
            </a:p>
          </p:txBody>
        </p:sp>
        <p:sp>
          <p:nvSpPr>
            <p:cNvPr id="205" name="Rectangle 135"/>
            <p:cNvSpPr>
              <a:spLocks noChangeArrowheads="1"/>
            </p:cNvSpPr>
            <p:nvPr/>
          </p:nvSpPr>
          <p:spPr bwMode="auto">
            <a:xfrm>
              <a:off x="404813" y="1655763"/>
              <a:ext cx="2433637" cy="700087"/>
            </a:xfrm>
            <a:prstGeom prst="rect">
              <a:avLst/>
            </a:prstGeom>
            <a:noFill/>
            <a:ln w="38100">
              <a:solidFill>
                <a:srgbClr val="000000"/>
              </a:solidFill>
              <a:miter lim="800000"/>
              <a:headEnd/>
              <a:tailEnd/>
            </a:ln>
          </p:spPr>
          <p:txBody>
            <a:bodyPr lIns="88697" tIns="44348" rIns="88697" bIns="44348" anchor="ctr"/>
            <a:lstStyle/>
            <a:p>
              <a:pPr algn="ctr" eaLnBrk="0" hangingPunct="0">
                <a:tabLst>
                  <a:tab pos="2628900" algn="r"/>
                </a:tabLst>
              </a:pPr>
              <a:r>
                <a:rPr lang="en-US" altLang="ja-JP" sz="1400" dirty="0">
                  <a:solidFill>
                    <a:srgbClr val="000000"/>
                  </a:solidFill>
                  <a:latin typeface="Times New Roman" pitchFamily="18" charset="0"/>
                  <a:ea typeface="MS Mincho" pitchFamily="49" charset="-128"/>
                </a:rPr>
                <a:t>Deputy Director</a:t>
              </a:r>
            </a:p>
            <a:p>
              <a:pPr algn="ctr" eaLnBrk="0" hangingPunct="0">
                <a:tabLst>
                  <a:tab pos="2628900" algn="r"/>
                </a:tabLst>
              </a:pPr>
              <a:r>
                <a:rPr lang="en-US" altLang="ja-JP" sz="1400" dirty="0">
                  <a:solidFill>
                    <a:srgbClr val="000000"/>
                  </a:solidFill>
                  <a:latin typeface="Times New Roman" pitchFamily="18" charset="0"/>
                  <a:ea typeface="MS Mincho" pitchFamily="49" charset="-128"/>
                </a:rPr>
                <a:t>for Field Operations (SC-3)</a:t>
              </a:r>
            </a:p>
            <a:p>
              <a:pPr algn="ctr" eaLnBrk="0" hangingPunct="0">
                <a:tabLst>
                  <a:tab pos="2628900" algn="r"/>
                </a:tabLst>
              </a:pPr>
              <a:r>
                <a:rPr lang="en-US" altLang="ja-JP" sz="1400" i="1" dirty="0">
                  <a:solidFill>
                    <a:srgbClr val="000000"/>
                  </a:solidFill>
                  <a:latin typeface="Times New Roman" pitchFamily="18" charset="0"/>
                  <a:ea typeface="MS Mincho" pitchFamily="49" charset="-128"/>
                </a:rPr>
                <a:t>Joseph McBrearty</a:t>
              </a:r>
              <a:endParaRPr lang="en-US" sz="1400" i="1" dirty="0">
                <a:solidFill>
                  <a:srgbClr val="000000"/>
                </a:solidFill>
                <a:latin typeface="Times New Roman" pitchFamily="18" charset="0"/>
              </a:endParaRPr>
            </a:p>
          </p:txBody>
        </p:sp>
        <p:sp>
          <p:nvSpPr>
            <p:cNvPr id="206" name="Line 137"/>
            <p:cNvSpPr>
              <a:spLocks noChangeShapeType="1"/>
            </p:cNvSpPr>
            <p:nvPr/>
          </p:nvSpPr>
          <p:spPr bwMode="auto">
            <a:xfrm flipV="1">
              <a:off x="5800725" y="2016125"/>
              <a:ext cx="20638" cy="3143250"/>
            </a:xfrm>
            <a:prstGeom prst="line">
              <a:avLst/>
            </a:prstGeom>
            <a:noFill/>
            <a:ln w="9525">
              <a:solidFill>
                <a:srgbClr val="000000"/>
              </a:solidFill>
              <a:round/>
              <a:headEnd/>
              <a:tailEnd/>
            </a:ln>
          </p:spPr>
          <p:txBody>
            <a:bodyPr/>
            <a:lstStyle/>
            <a:p>
              <a:endParaRPr lang="en-US"/>
            </a:p>
          </p:txBody>
        </p:sp>
        <p:sp>
          <p:nvSpPr>
            <p:cNvPr id="207" name="Rectangle 138"/>
            <p:cNvSpPr>
              <a:spLocks noChangeArrowheads="1"/>
            </p:cNvSpPr>
            <p:nvPr/>
          </p:nvSpPr>
          <p:spPr bwMode="auto">
            <a:xfrm>
              <a:off x="4770438" y="3562350"/>
              <a:ext cx="917575" cy="1000125"/>
            </a:xfrm>
            <a:prstGeom prst="rect">
              <a:avLst/>
            </a:prstGeom>
            <a:solidFill>
              <a:srgbClr val="FFFF99"/>
            </a:solidFill>
            <a:ln w="9525">
              <a:solidFill>
                <a:srgbClr val="000000"/>
              </a:solidFill>
              <a:miter lim="800000"/>
              <a:headEnd/>
              <a:tailEnd/>
            </a:ln>
          </p:spPr>
          <p:txBody>
            <a:bodyPr lIns="88697" tIns="44348" rIns="88697" bIns="44348" anchor="ctr"/>
            <a:lstStyle/>
            <a:p>
              <a:pPr algn="ctr" eaLnBrk="0" hangingPunct="0"/>
              <a:r>
                <a:rPr lang="en-US" altLang="ja-JP" sz="900" dirty="0">
                  <a:solidFill>
                    <a:srgbClr val="000000"/>
                  </a:solidFill>
                  <a:latin typeface="Times New Roman" pitchFamily="18" charset="0"/>
                  <a:ea typeface="MS Mincho" pitchFamily="49" charset="-128"/>
                </a:rPr>
                <a:t>Office of Project Assessment </a:t>
              </a:r>
            </a:p>
            <a:p>
              <a:pPr algn="ctr" eaLnBrk="0" hangingPunct="0"/>
              <a:r>
                <a:rPr lang="en-US" altLang="ja-JP" sz="900" dirty="0">
                  <a:solidFill>
                    <a:srgbClr val="000000"/>
                  </a:solidFill>
                  <a:latin typeface="Times New Roman" pitchFamily="18" charset="0"/>
                  <a:ea typeface="MS Mincho" pitchFamily="49" charset="-128"/>
                </a:rPr>
                <a:t>(SC-28)</a:t>
              </a:r>
            </a:p>
            <a:p>
              <a:pPr algn="ctr" eaLnBrk="0" hangingPunct="0"/>
              <a:r>
                <a:rPr lang="en-US" altLang="ja-JP" sz="900" i="1" dirty="0">
                  <a:solidFill>
                    <a:srgbClr val="000000"/>
                  </a:solidFill>
                  <a:latin typeface="Times New Roman" pitchFamily="18" charset="0"/>
                  <a:ea typeface="MS Mincho" pitchFamily="49" charset="-128"/>
                </a:rPr>
                <a:t>Daniel Lehman</a:t>
              </a:r>
            </a:p>
          </p:txBody>
        </p:sp>
        <p:sp>
          <p:nvSpPr>
            <p:cNvPr id="208" name="Line 140"/>
            <p:cNvSpPr>
              <a:spLocks noChangeShapeType="1"/>
            </p:cNvSpPr>
            <p:nvPr/>
          </p:nvSpPr>
          <p:spPr bwMode="auto">
            <a:xfrm>
              <a:off x="3124200" y="2003425"/>
              <a:ext cx="123825" cy="0"/>
            </a:xfrm>
            <a:prstGeom prst="line">
              <a:avLst/>
            </a:prstGeom>
            <a:noFill/>
            <a:ln w="9525">
              <a:solidFill>
                <a:schemeClr val="tx1"/>
              </a:solidFill>
              <a:round/>
              <a:headEnd/>
              <a:tailEnd/>
            </a:ln>
          </p:spPr>
          <p:txBody>
            <a:bodyPr/>
            <a:lstStyle/>
            <a:p>
              <a:endParaRPr lang="en-US"/>
            </a:p>
          </p:txBody>
        </p:sp>
        <p:sp>
          <p:nvSpPr>
            <p:cNvPr id="209" name="Line 141"/>
            <p:cNvSpPr>
              <a:spLocks noChangeShapeType="1"/>
            </p:cNvSpPr>
            <p:nvPr/>
          </p:nvSpPr>
          <p:spPr bwMode="auto">
            <a:xfrm flipH="1">
              <a:off x="5705475" y="2009775"/>
              <a:ext cx="114300" cy="0"/>
            </a:xfrm>
            <a:prstGeom prst="line">
              <a:avLst/>
            </a:prstGeom>
            <a:noFill/>
            <a:ln w="9525">
              <a:solidFill>
                <a:schemeClr val="tx1"/>
              </a:solidFill>
              <a:round/>
              <a:headEnd/>
              <a:tailEnd/>
            </a:ln>
          </p:spPr>
          <p:txBody>
            <a:bodyPr/>
            <a:lstStyle/>
            <a:p>
              <a:endParaRPr lang="en-US"/>
            </a:p>
          </p:txBody>
        </p:sp>
        <p:sp>
          <p:nvSpPr>
            <p:cNvPr id="210" name="Line 143"/>
            <p:cNvSpPr>
              <a:spLocks noChangeShapeType="1"/>
            </p:cNvSpPr>
            <p:nvPr/>
          </p:nvSpPr>
          <p:spPr bwMode="auto">
            <a:xfrm flipH="1">
              <a:off x="5686425" y="4038600"/>
              <a:ext cx="114300" cy="0"/>
            </a:xfrm>
            <a:prstGeom prst="line">
              <a:avLst/>
            </a:prstGeom>
            <a:noFill/>
            <a:ln w="9525">
              <a:solidFill>
                <a:schemeClr val="tx1"/>
              </a:solidFill>
              <a:round/>
              <a:headEnd/>
              <a:tailEnd/>
            </a:ln>
          </p:spPr>
          <p:txBody>
            <a:bodyPr/>
            <a:lstStyle/>
            <a:p>
              <a:endParaRPr lang="en-US"/>
            </a:p>
          </p:txBody>
        </p:sp>
        <p:sp>
          <p:nvSpPr>
            <p:cNvPr id="211" name="Line 145"/>
            <p:cNvSpPr>
              <a:spLocks noChangeShapeType="1"/>
            </p:cNvSpPr>
            <p:nvPr/>
          </p:nvSpPr>
          <p:spPr bwMode="auto">
            <a:xfrm flipH="1">
              <a:off x="5686425" y="2924175"/>
              <a:ext cx="114300" cy="0"/>
            </a:xfrm>
            <a:prstGeom prst="line">
              <a:avLst/>
            </a:prstGeom>
            <a:noFill/>
            <a:ln w="9525">
              <a:solidFill>
                <a:schemeClr val="tx1"/>
              </a:solidFill>
              <a:round/>
              <a:headEnd/>
              <a:tailEnd/>
            </a:ln>
          </p:spPr>
          <p:txBody>
            <a:bodyPr/>
            <a:lstStyle/>
            <a:p>
              <a:endParaRPr lang="en-US"/>
            </a:p>
          </p:txBody>
        </p:sp>
        <p:sp>
          <p:nvSpPr>
            <p:cNvPr id="212" name="Line 147"/>
            <p:cNvSpPr>
              <a:spLocks noChangeShapeType="1"/>
            </p:cNvSpPr>
            <p:nvPr/>
          </p:nvSpPr>
          <p:spPr bwMode="auto">
            <a:xfrm>
              <a:off x="3124200" y="2705100"/>
              <a:ext cx="171450" cy="0"/>
            </a:xfrm>
            <a:prstGeom prst="line">
              <a:avLst/>
            </a:prstGeom>
            <a:noFill/>
            <a:ln w="9525">
              <a:solidFill>
                <a:schemeClr val="tx1"/>
              </a:solidFill>
              <a:round/>
              <a:headEnd/>
              <a:tailEnd/>
            </a:ln>
          </p:spPr>
          <p:txBody>
            <a:bodyPr/>
            <a:lstStyle/>
            <a:p>
              <a:endParaRPr lang="en-US"/>
            </a:p>
          </p:txBody>
        </p:sp>
        <p:sp>
          <p:nvSpPr>
            <p:cNvPr id="213" name="Line 148"/>
            <p:cNvSpPr>
              <a:spLocks noChangeShapeType="1"/>
            </p:cNvSpPr>
            <p:nvPr/>
          </p:nvSpPr>
          <p:spPr bwMode="auto">
            <a:xfrm>
              <a:off x="3124200" y="3305175"/>
              <a:ext cx="171450" cy="0"/>
            </a:xfrm>
            <a:prstGeom prst="line">
              <a:avLst/>
            </a:prstGeom>
            <a:noFill/>
            <a:ln w="9525">
              <a:solidFill>
                <a:schemeClr val="tx1"/>
              </a:solidFill>
              <a:round/>
              <a:headEnd/>
              <a:tailEnd/>
            </a:ln>
          </p:spPr>
          <p:txBody>
            <a:bodyPr/>
            <a:lstStyle/>
            <a:p>
              <a:endParaRPr lang="en-US"/>
            </a:p>
          </p:txBody>
        </p:sp>
        <p:sp>
          <p:nvSpPr>
            <p:cNvPr id="214" name="Line 149"/>
            <p:cNvSpPr>
              <a:spLocks noChangeShapeType="1"/>
            </p:cNvSpPr>
            <p:nvPr/>
          </p:nvSpPr>
          <p:spPr bwMode="auto">
            <a:xfrm>
              <a:off x="3124200" y="3876675"/>
              <a:ext cx="171450" cy="0"/>
            </a:xfrm>
            <a:prstGeom prst="line">
              <a:avLst/>
            </a:prstGeom>
            <a:noFill/>
            <a:ln w="9525">
              <a:solidFill>
                <a:schemeClr val="tx1"/>
              </a:solidFill>
              <a:round/>
              <a:headEnd/>
              <a:tailEnd/>
            </a:ln>
          </p:spPr>
          <p:txBody>
            <a:bodyPr/>
            <a:lstStyle/>
            <a:p>
              <a:endParaRPr lang="en-US"/>
            </a:p>
          </p:txBody>
        </p:sp>
        <p:sp>
          <p:nvSpPr>
            <p:cNvPr id="215" name="Line 150"/>
            <p:cNvSpPr>
              <a:spLocks noChangeShapeType="1"/>
            </p:cNvSpPr>
            <p:nvPr/>
          </p:nvSpPr>
          <p:spPr bwMode="auto">
            <a:xfrm>
              <a:off x="3121025" y="4448175"/>
              <a:ext cx="171450" cy="0"/>
            </a:xfrm>
            <a:prstGeom prst="line">
              <a:avLst/>
            </a:prstGeom>
            <a:noFill/>
            <a:ln w="9525">
              <a:solidFill>
                <a:srgbClr val="000000"/>
              </a:solidFill>
              <a:miter lim="800000"/>
              <a:headEnd/>
              <a:tailEnd/>
            </a:ln>
          </p:spPr>
          <p:txBody>
            <a:bodyPr lIns="88697" tIns="44348" rIns="88697" bIns="44348" anchor="ctr"/>
            <a:lstStyle/>
            <a:p>
              <a:pPr algn="ctr" eaLnBrk="0" hangingPunct="0">
                <a:defRPr/>
              </a:pPr>
              <a:endParaRPr lang="en-US" altLang="ja-JP" sz="800">
                <a:solidFill>
                  <a:srgbClr val="000000"/>
                </a:solidFill>
                <a:latin typeface="Times New Roman" pitchFamily="18" charset="0"/>
                <a:ea typeface="ＭＳ Ｐゴシック"/>
                <a:cs typeface="ＭＳ Ｐゴシック"/>
              </a:endParaRPr>
            </a:p>
          </p:txBody>
        </p:sp>
        <p:sp>
          <p:nvSpPr>
            <p:cNvPr id="216" name="Line 151"/>
            <p:cNvSpPr>
              <a:spLocks noChangeShapeType="1"/>
            </p:cNvSpPr>
            <p:nvPr/>
          </p:nvSpPr>
          <p:spPr bwMode="auto">
            <a:xfrm>
              <a:off x="3121025" y="5057775"/>
              <a:ext cx="171450" cy="0"/>
            </a:xfrm>
            <a:prstGeom prst="line">
              <a:avLst/>
            </a:prstGeom>
            <a:noFill/>
            <a:ln w="9525">
              <a:solidFill>
                <a:schemeClr val="tx1"/>
              </a:solidFill>
              <a:round/>
              <a:headEnd/>
              <a:tailEnd/>
            </a:ln>
          </p:spPr>
          <p:txBody>
            <a:bodyPr/>
            <a:lstStyle/>
            <a:p>
              <a:endParaRPr lang="en-US"/>
            </a:p>
          </p:txBody>
        </p:sp>
        <p:sp>
          <p:nvSpPr>
            <p:cNvPr id="217" name="Line 152"/>
            <p:cNvSpPr>
              <a:spLocks noChangeShapeType="1"/>
            </p:cNvSpPr>
            <p:nvPr/>
          </p:nvSpPr>
          <p:spPr bwMode="auto">
            <a:xfrm>
              <a:off x="3121025" y="5686425"/>
              <a:ext cx="171450" cy="0"/>
            </a:xfrm>
            <a:prstGeom prst="line">
              <a:avLst/>
            </a:prstGeom>
            <a:noFill/>
            <a:ln w="9525">
              <a:solidFill>
                <a:schemeClr val="tx1"/>
              </a:solidFill>
              <a:round/>
              <a:headEnd/>
              <a:tailEnd/>
            </a:ln>
          </p:spPr>
          <p:txBody>
            <a:bodyPr/>
            <a:lstStyle/>
            <a:p>
              <a:endParaRPr lang="en-US"/>
            </a:p>
          </p:txBody>
        </p:sp>
        <p:sp>
          <p:nvSpPr>
            <p:cNvPr id="218" name="Line 153"/>
            <p:cNvSpPr>
              <a:spLocks noChangeShapeType="1"/>
            </p:cNvSpPr>
            <p:nvPr/>
          </p:nvSpPr>
          <p:spPr bwMode="auto">
            <a:xfrm flipV="1">
              <a:off x="6028913" y="2016061"/>
              <a:ext cx="4763" cy="2447925"/>
            </a:xfrm>
            <a:prstGeom prst="line">
              <a:avLst/>
            </a:prstGeom>
            <a:noFill/>
            <a:ln w="9525">
              <a:solidFill>
                <a:srgbClr val="000000"/>
              </a:solidFill>
              <a:round/>
              <a:headEnd/>
              <a:tailEnd/>
            </a:ln>
          </p:spPr>
          <p:txBody>
            <a:bodyPr/>
            <a:lstStyle/>
            <a:p>
              <a:endParaRPr lang="en-US"/>
            </a:p>
          </p:txBody>
        </p:sp>
        <p:sp>
          <p:nvSpPr>
            <p:cNvPr id="219" name="Rectangle 154"/>
            <p:cNvSpPr>
              <a:spLocks noChangeArrowheads="1"/>
            </p:cNvSpPr>
            <p:nvPr/>
          </p:nvSpPr>
          <p:spPr bwMode="auto">
            <a:xfrm>
              <a:off x="6205538" y="2498725"/>
              <a:ext cx="1331912" cy="50323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Office of Budget </a:t>
              </a:r>
            </a:p>
            <a:p>
              <a:pPr algn="ctr" eaLnBrk="0" hangingPunct="0"/>
              <a:r>
                <a:rPr lang="en-US" altLang="ja-JP" sz="900">
                  <a:solidFill>
                    <a:srgbClr val="000000"/>
                  </a:solidFill>
                  <a:latin typeface="Times New Roman" pitchFamily="18" charset="0"/>
                  <a:ea typeface="MS Mincho" pitchFamily="49" charset="-128"/>
                </a:rPr>
                <a:t>(SC-41)</a:t>
              </a:r>
            </a:p>
            <a:p>
              <a:pPr algn="ctr" eaLnBrk="0" hangingPunct="0"/>
              <a:r>
                <a:rPr lang="en-US" altLang="ja-JP" sz="900" i="1">
                  <a:solidFill>
                    <a:srgbClr val="000000"/>
                  </a:solidFill>
                  <a:latin typeface="Times New Roman" pitchFamily="18" charset="0"/>
                  <a:ea typeface="MS Mincho" pitchFamily="49" charset="-128"/>
                </a:rPr>
                <a:t>Kathleen Klausing</a:t>
              </a:r>
              <a:endParaRPr lang="en-US"/>
            </a:p>
          </p:txBody>
        </p:sp>
        <p:sp>
          <p:nvSpPr>
            <p:cNvPr id="220" name="Rectangle 155"/>
            <p:cNvSpPr>
              <a:spLocks noChangeArrowheads="1"/>
            </p:cNvSpPr>
            <p:nvPr/>
          </p:nvSpPr>
          <p:spPr bwMode="auto">
            <a:xfrm>
              <a:off x="6212168" y="4230637"/>
              <a:ext cx="1300162" cy="504825"/>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dirty="0">
                  <a:solidFill>
                    <a:srgbClr val="000000"/>
                  </a:solidFill>
                  <a:latin typeface="Times New Roman" pitchFamily="18" charset="0"/>
                  <a:ea typeface="MS Mincho" pitchFamily="49" charset="-128"/>
                </a:rPr>
                <a:t>Office of Scientific and Tech. Info. (SC-44)</a:t>
              </a:r>
            </a:p>
            <a:p>
              <a:pPr algn="ctr" eaLnBrk="0" hangingPunct="0"/>
              <a:r>
                <a:rPr lang="en-US" altLang="ja-JP" sz="900" i="1" dirty="0">
                  <a:solidFill>
                    <a:srgbClr val="000000"/>
                  </a:solidFill>
                  <a:latin typeface="Times New Roman" pitchFamily="18" charset="0"/>
                  <a:ea typeface="MS Mincho" pitchFamily="49" charset="-128"/>
                </a:rPr>
                <a:t>Walt </a:t>
              </a:r>
              <a:r>
                <a:rPr lang="en-US" altLang="ja-JP" sz="900" i="1" dirty="0" err="1">
                  <a:solidFill>
                    <a:srgbClr val="000000"/>
                  </a:solidFill>
                  <a:latin typeface="Times New Roman" pitchFamily="18" charset="0"/>
                  <a:ea typeface="MS Mincho" pitchFamily="49" charset="-128"/>
                </a:rPr>
                <a:t>Warnick</a:t>
              </a:r>
              <a:endParaRPr lang="en-US" dirty="0"/>
            </a:p>
          </p:txBody>
        </p:sp>
        <p:sp>
          <p:nvSpPr>
            <p:cNvPr id="221" name="Rectangle 156"/>
            <p:cNvSpPr>
              <a:spLocks noChangeArrowheads="1"/>
            </p:cNvSpPr>
            <p:nvPr/>
          </p:nvSpPr>
          <p:spPr bwMode="auto">
            <a:xfrm>
              <a:off x="6205538" y="3651301"/>
              <a:ext cx="1325562" cy="50323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dirty="0">
                  <a:solidFill>
                    <a:srgbClr val="000000"/>
                  </a:solidFill>
                  <a:latin typeface="Times New Roman" pitchFamily="18" charset="0"/>
                  <a:ea typeface="MS Mincho" pitchFamily="49" charset="-128"/>
                </a:rPr>
                <a:t>Office of SC </a:t>
              </a:r>
              <a:r>
                <a:rPr lang="en-US" altLang="ja-JP" sz="900" dirty="0" smtClean="0">
                  <a:solidFill>
                    <a:srgbClr val="000000"/>
                  </a:solidFill>
                  <a:latin typeface="Times New Roman" pitchFamily="18" charset="0"/>
                  <a:ea typeface="MS Mincho" pitchFamily="49" charset="-128"/>
                </a:rPr>
                <a:t>Program </a:t>
              </a:r>
              <a:r>
                <a:rPr lang="en-US" altLang="ja-JP" sz="900" dirty="0">
                  <a:solidFill>
                    <a:srgbClr val="000000"/>
                  </a:solidFill>
                  <a:latin typeface="Times New Roman" pitchFamily="18" charset="0"/>
                  <a:ea typeface="MS Mincho" pitchFamily="49" charset="-128"/>
                </a:rPr>
                <a:t>Direction (SC-46)</a:t>
              </a:r>
            </a:p>
            <a:p>
              <a:pPr algn="ctr" eaLnBrk="0" hangingPunct="0"/>
              <a:r>
                <a:rPr lang="en-US" sz="900" i="1" dirty="0" smtClean="0">
                  <a:solidFill>
                    <a:srgbClr val="000000"/>
                  </a:solidFill>
                  <a:latin typeface="Times New Roman" pitchFamily="18" charset="0"/>
                  <a:ea typeface="MS Mincho" pitchFamily="49" charset="-128"/>
                </a:rPr>
                <a:t>Daniel Division</a:t>
              </a:r>
              <a:endParaRPr lang="en-US" dirty="0"/>
            </a:p>
          </p:txBody>
        </p:sp>
        <p:sp>
          <p:nvSpPr>
            <p:cNvPr id="222" name="Rectangle 158"/>
            <p:cNvSpPr>
              <a:spLocks noChangeArrowheads="1"/>
            </p:cNvSpPr>
            <p:nvPr/>
          </p:nvSpPr>
          <p:spPr bwMode="auto">
            <a:xfrm>
              <a:off x="6205538" y="3106738"/>
              <a:ext cx="1316037" cy="503237"/>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ＭＳ Ｐゴシック"/>
                  <a:cs typeface="ＭＳ Ｐゴシック"/>
                </a:rPr>
                <a:t>Office of Grants/ Cont. Support (SC-43)</a:t>
              </a:r>
            </a:p>
            <a:p>
              <a:pPr algn="ctr" eaLnBrk="0" hangingPunct="0"/>
              <a:r>
                <a:rPr lang="en-US" altLang="ja-JP" sz="900" i="1">
                  <a:solidFill>
                    <a:srgbClr val="000000"/>
                  </a:solidFill>
                  <a:latin typeface="Times New Roman" pitchFamily="18" charset="0"/>
                  <a:ea typeface="ＭＳ Ｐゴシック"/>
                  <a:cs typeface="ＭＳ Ｐゴシック"/>
                </a:rPr>
                <a:t>Linda Shariati</a:t>
              </a:r>
              <a:endParaRPr lang="en-US" sz="900" i="1">
                <a:solidFill>
                  <a:srgbClr val="000000"/>
                </a:solidFill>
                <a:latin typeface="Times New Roman" pitchFamily="18" charset="0"/>
              </a:endParaRPr>
            </a:p>
          </p:txBody>
        </p:sp>
        <p:sp>
          <p:nvSpPr>
            <p:cNvPr id="223" name="Line 160"/>
            <p:cNvSpPr>
              <a:spLocks noChangeShapeType="1"/>
            </p:cNvSpPr>
            <p:nvPr/>
          </p:nvSpPr>
          <p:spPr bwMode="auto">
            <a:xfrm>
              <a:off x="6038850" y="2019300"/>
              <a:ext cx="123825" cy="0"/>
            </a:xfrm>
            <a:prstGeom prst="line">
              <a:avLst/>
            </a:prstGeom>
            <a:noFill/>
            <a:ln w="9525">
              <a:solidFill>
                <a:schemeClr val="tx1"/>
              </a:solidFill>
              <a:round/>
              <a:headEnd/>
              <a:tailEnd/>
            </a:ln>
          </p:spPr>
          <p:txBody>
            <a:bodyPr/>
            <a:lstStyle/>
            <a:p>
              <a:endParaRPr lang="en-US"/>
            </a:p>
          </p:txBody>
        </p:sp>
        <p:sp>
          <p:nvSpPr>
            <p:cNvPr id="224" name="Line 161"/>
            <p:cNvSpPr>
              <a:spLocks noChangeShapeType="1"/>
            </p:cNvSpPr>
            <p:nvPr/>
          </p:nvSpPr>
          <p:spPr bwMode="auto">
            <a:xfrm>
              <a:off x="6038850" y="2733675"/>
              <a:ext cx="158750" cy="0"/>
            </a:xfrm>
            <a:prstGeom prst="line">
              <a:avLst/>
            </a:prstGeom>
            <a:noFill/>
            <a:ln w="9525">
              <a:solidFill>
                <a:schemeClr val="tx1"/>
              </a:solidFill>
              <a:round/>
              <a:headEnd/>
              <a:tailEnd/>
            </a:ln>
          </p:spPr>
          <p:txBody>
            <a:bodyPr/>
            <a:lstStyle/>
            <a:p>
              <a:endParaRPr lang="en-US"/>
            </a:p>
          </p:txBody>
        </p:sp>
        <p:sp>
          <p:nvSpPr>
            <p:cNvPr id="225" name="Line 162"/>
            <p:cNvSpPr>
              <a:spLocks noChangeShapeType="1"/>
            </p:cNvSpPr>
            <p:nvPr/>
          </p:nvSpPr>
          <p:spPr bwMode="auto">
            <a:xfrm>
              <a:off x="6038850" y="3333750"/>
              <a:ext cx="158750" cy="0"/>
            </a:xfrm>
            <a:prstGeom prst="line">
              <a:avLst/>
            </a:prstGeom>
            <a:noFill/>
            <a:ln w="9525">
              <a:solidFill>
                <a:schemeClr val="tx1"/>
              </a:solidFill>
              <a:round/>
              <a:headEnd/>
              <a:tailEnd/>
            </a:ln>
          </p:spPr>
          <p:txBody>
            <a:bodyPr/>
            <a:lstStyle/>
            <a:p>
              <a:endParaRPr lang="en-US"/>
            </a:p>
          </p:txBody>
        </p:sp>
        <p:sp>
          <p:nvSpPr>
            <p:cNvPr id="226" name="Line 163"/>
            <p:cNvSpPr>
              <a:spLocks noChangeShapeType="1"/>
            </p:cNvSpPr>
            <p:nvPr/>
          </p:nvSpPr>
          <p:spPr bwMode="auto">
            <a:xfrm>
              <a:off x="6038850" y="3905250"/>
              <a:ext cx="165100" cy="0"/>
            </a:xfrm>
            <a:prstGeom prst="line">
              <a:avLst/>
            </a:prstGeom>
            <a:noFill/>
            <a:ln w="9525">
              <a:solidFill>
                <a:schemeClr val="tx1"/>
              </a:solidFill>
              <a:round/>
              <a:headEnd/>
              <a:tailEnd/>
            </a:ln>
          </p:spPr>
          <p:txBody>
            <a:bodyPr/>
            <a:lstStyle/>
            <a:p>
              <a:endParaRPr lang="en-US"/>
            </a:p>
          </p:txBody>
        </p:sp>
        <p:sp>
          <p:nvSpPr>
            <p:cNvPr id="227" name="Line 164"/>
            <p:cNvSpPr>
              <a:spLocks noChangeShapeType="1"/>
            </p:cNvSpPr>
            <p:nvPr/>
          </p:nvSpPr>
          <p:spPr bwMode="auto">
            <a:xfrm>
              <a:off x="6028360" y="4476750"/>
              <a:ext cx="171450" cy="0"/>
            </a:xfrm>
            <a:prstGeom prst="line">
              <a:avLst/>
            </a:prstGeom>
            <a:noFill/>
            <a:ln w="9525">
              <a:solidFill>
                <a:schemeClr val="tx1"/>
              </a:solidFill>
              <a:round/>
              <a:headEnd/>
              <a:tailEnd/>
            </a:ln>
          </p:spPr>
          <p:txBody>
            <a:bodyPr/>
            <a:lstStyle/>
            <a:p>
              <a:endParaRPr lang="en-US"/>
            </a:p>
          </p:txBody>
        </p:sp>
        <p:sp>
          <p:nvSpPr>
            <p:cNvPr id="228" name="Rectangle 167"/>
            <p:cNvSpPr>
              <a:spLocks noChangeArrowheads="1"/>
            </p:cNvSpPr>
            <p:nvPr/>
          </p:nvSpPr>
          <p:spPr bwMode="auto">
            <a:xfrm>
              <a:off x="7600951" y="2505075"/>
              <a:ext cx="973138" cy="1000125"/>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dirty="0">
                  <a:solidFill>
                    <a:srgbClr val="000000"/>
                  </a:solidFill>
                  <a:latin typeface="Times New Roman" pitchFamily="18" charset="0"/>
                  <a:ea typeface="MS Mincho" pitchFamily="49" charset="-128"/>
                </a:rPr>
                <a:t>Office of Business Policy &amp; Ops </a:t>
              </a:r>
            </a:p>
            <a:p>
              <a:pPr algn="ctr" eaLnBrk="0" hangingPunct="0"/>
              <a:r>
                <a:rPr lang="en-US" altLang="ja-JP" sz="900" dirty="0">
                  <a:solidFill>
                    <a:srgbClr val="000000"/>
                  </a:solidFill>
                  <a:latin typeface="Times New Roman" pitchFamily="18" charset="0"/>
                  <a:ea typeface="MS Mincho" pitchFamily="49" charset="-128"/>
                </a:rPr>
                <a:t>(SC-45)</a:t>
              </a:r>
            </a:p>
            <a:p>
              <a:pPr algn="ctr" eaLnBrk="0" hangingPunct="0"/>
              <a:r>
                <a:rPr lang="en-US" sz="900" i="1" dirty="0" err="1" smtClean="0">
                  <a:solidFill>
                    <a:srgbClr val="000000"/>
                  </a:solidFill>
                  <a:latin typeface="Times New Roman" pitchFamily="18" charset="0"/>
                  <a:ea typeface="MS Mincho" pitchFamily="49" charset="-128"/>
                </a:rPr>
                <a:t>Vasilios</a:t>
              </a:r>
              <a:endParaRPr lang="en-US" sz="900" i="1" dirty="0" smtClean="0">
                <a:solidFill>
                  <a:srgbClr val="000000"/>
                </a:solidFill>
                <a:latin typeface="Times New Roman" pitchFamily="18" charset="0"/>
                <a:ea typeface="MS Mincho" pitchFamily="49" charset="-128"/>
              </a:endParaRPr>
            </a:p>
            <a:p>
              <a:pPr algn="ctr" eaLnBrk="0" hangingPunct="0"/>
              <a:r>
                <a:rPr lang="en-US" sz="900" i="1" dirty="0" err="1" smtClean="0">
                  <a:solidFill>
                    <a:srgbClr val="000000"/>
                  </a:solidFill>
                  <a:latin typeface="Times New Roman" pitchFamily="18" charset="0"/>
                  <a:ea typeface="MS Mincho" pitchFamily="49" charset="-128"/>
                </a:rPr>
                <a:t>Kountouris</a:t>
              </a:r>
              <a:endParaRPr lang="en-US" sz="900" dirty="0"/>
            </a:p>
          </p:txBody>
        </p:sp>
        <p:sp>
          <p:nvSpPr>
            <p:cNvPr id="229" name="Line 168"/>
            <p:cNvSpPr>
              <a:spLocks noChangeShapeType="1"/>
            </p:cNvSpPr>
            <p:nvPr/>
          </p:nvSpPr>
          <p:spPr bwMode="auto">
            <a:xfrm flipV="1">
              <a:off x="8124825" y="2352675"/>
              <a:ext cx="0" cy="152400"/>
            </a:xfrm>
            <a:prstGeom prst="line">
              <a:avLst/>
            </a:prstGeom>
            <a:noFill/>
            <a:ln w="9525">
              <a:solidFill>
                <a:schemeClr val="tx1"/>
              </a:solidFill>
              <a:round/>
              <a:headEnd/>
              <a:tailEnd/>
            </a:ln>
          </p:spPr>
          <p:txBody>
            <a:bodyPr/>
            <a:lstStyle/>
            <a:p>
              <a:endParaRPr lang="en-US"/>
            </a:p>
          </p:txBody>
        </p:sp>
        <p:sp>
          <p:nvSpPr>
            <p:cNvPr id="230" name="Line 170"/>
            <p:cNvSpPr>
              <a:spLocks noChangeShapeType="1"/>
            </p:cNvSpPr>
            <p:nvPr/>
          </p:nvSpPr>
          <p:spPr bwMode="auto">
            <a:xfrm flipV="1">
              <a:off x="8677275" y="2917826"/>
              <a:ext cx="7938" cy="1601460"/>
            </a:xfrm>
            <a:prstGeom prst="line">
              <a:avLst/>
            </a:prstGeom>
            <a:noFill/>
            <a:ln w="9525">
              <a:solidFill>
                <a:srgbClr val="000000"/>
              </a:solidFill>
              <a:round/>
              <a:headEnd/>
              <a:tailEnd/>
            </a:ln>
          </p:spPr>
          <p:txBody>
            <a:bodyPr/>
            <a:lstStyle/>
            <a:p>
              <a:endParaRPr lang="en-US"/>
            </a:p>
          </p:txBody>
        </p:sp>
        <p:sp>
          <p:nvSpPr>
            <p:cNvPr id="231" name="Line 172"/>
            <p:cNvSpPr>
              <a:spLocks noChangeShapeType="1"/>
            </p:cNvSpPr>
            <p:nvPr/>
          </p:nvSpPr>
          <p:spPr bwMode="auto">
            <a:xfrm flipH="1">
              <a:off x="8572500" y="2913543"/>
              <a:ext cx="114300" cy="0"/>
            </a:xfrm>
            <a:prstGeom prst="line">
              <a:avLst/>
            </a:prstGeom>
            <a:noFill/>
            <a:ln w="9525">
              <a:solidFill>
                <a:schemeClr val="tx1"/>
              </a:solidFill>
              <a:round/>
              <a:headEnd/>
              <a:tailEnd/>
            </a:ln>
          </p:spPr>
          <p:txBody>
            <a:bodyPr/>
            <a:lstStyle/>
            <a:p>
              <a:endParaRPr lang="en-US"/>
            </a:p>
          </p:txBody>
        </p:sp>
        <p:sp>
          <p:nvSpPr>
            <p:cNvPr id="232" name="Line 174"/>
            <p:cNvSpPr>
              <a:spLocks noChangeShapeType="1"/>
            </p:cNvSpPr>
            <p:nvPr/>
          </p:nvSpPr>
          <p:spPr bwMode="auto">
            <a:xfrm flipH="1">
              <a:off x="8574088" y="3835400"/>
              <a:ext cx="107950" cy="0"/>
            </a:xfrm>
            <a:prstGeom prst="line">
              <a:avLst/>
            </a:prstGeom>
            <a:noFill/>
            <a:ln w="9525">
              <a:solidFill>
                <a:schemeClr val="tx1"/>
              </a:solidFill>
              <a:round/>
              <a:headEnd/>
              <a:tailEnd/>
            </a:ln>
          </p:spPr>
          <p:txBody>
            <a:bodyPr/>
            <a:lstStyle/>
            <a:p>
              <a:endParaRPr lang="en-US"/>
            </a:p>
          </p:txBody>
        </p:sp>
        <p:sp>
          <p:nvSpPr>
            <p:cNvPr id="233" name="Rectangle 175"/>
            <p:cNvSpPr>
              <a:spLocks noChangeArrowheads="1"/>
            </p:cNvSpPr>
            <p:nvPr/>
          </p:nvSpPr>
          <p:spPr bwMode="auto">
            <a:xfrm>
              <a:off x="7600951" y="3562410"/>
              <a:ext cx="971550" cy="645753"/>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850" dirty="0" smtClean="0">
                  <a:solidFill>
                    <a:srgbClr val="000000"/>
                  </a:solidFill>
                  <a:latin typeface="Times New Roman" pitchFamily="18" charset="0"/>
                  <a:ea typeface="MS Mincho" pitchFamily="49" charset="-128"/>
                </a:rPr>
                <a:t>SC Communications &amp; Public Affairs</a:t>
              </a:r>
              <a:endParaRPr lang="en-US" altLang="ja-JP" sz="850" dirty="0">
                <a:solidFill>
                  <a:srgbClr val="000000"/>
                </a:solidFill>
                <a:latin typeface="Times New Roman" pitchFamily="18" charset="0"/>
                <a:ea typeface="MS Mincho" pitchFamily="49" charset="-128"/>
              </a:endParaRPr>
            </a:p>
            <a:p>
              <a:pPr algn="ctr" eaLnBrk="0" hangingPunct="0"/>
              <a:r>
                <a:rPr lang="en-US" altLang="ja-JP" sz="850" dirty="0">
                  <a:solidFill>
                    <a:srgbClr val="000000"/>
                  </a:solidFill>
                  <a:latin typeface="Times New Roman" pitchFamily="18" charset="0"/>
                  <a:ea typeface="MS Mincho" pitchFamily="49" charset="-128"/>
                </a:rPr>
                <a:t>(</a:t>
              </a:r>
              <a:r>
                <a:rPr lang="en-US" altLang="ja-JP" sz="850" dirty="0" smtClean="0">
                  <a:solidFill>
                    <a:srgbClr val="000000"/>
                  </a:solidFill>
                  <a:latin typeface="Times New Roman" pitchFamily="18" charset="0"/>
                  <a:ea typeface="MS Mincho" pitchFamily="49" charset="-128"/>
                </a:rPr>
                <a:t>SC-4)</a:t>
              </a:r>
              <a:endParaRPr lang="en-US" altLang="ja-JP" sz="850" dirty="0">
                <a:solidFill>
                  <a:srgbClr val="000000"/>
                </a:solidFill>
                <a:latin typeface="Times New Roman" pitchFamily="18" charset="0"/>
                <a:ea typeface="MS Mincho" pitchFamily="49" charset="-128"/>
              </a:endParaRPr>
            </a:p>
            <a:p>
              <a:pPr algn="ctr" eaLnBrk="0" hangingPunct="0"/>
              <a:r>
                <a:rPr lang="en-US" sz="850" i="1" dirty="0" err="1" smtClean="0">
                  <a:latin typeface="Times New Roman" pitchFamily="18" charset="0"/>
                  <a:cs typeface="Times New Roman" pitchFamily="18" charset="0"/>
                </a:rPr>
                <a:t>Dolline</a:t>
              </a:r>
              <a:r>
                <a:rPr lang="en-US" sz="850" i="1" dirty="0" smtClean="0">
                  <a:latin typeface="Times New Roman" pitchFamily="18" charset="0"/>
                  <a:cs typeface="Times New Roman" pitchFamily="18" charset="0"/>
                </a:rPr>
                <a:t> </a:t>
              </a:r>
              <a:r>
                <a:rPr lang="en-US" sz="850" i="1" dirty="0" err="1" smtClean="0">
                  <a:latin typeface="Times New Roman" pitchFamily="18" charset="0"/>
                  <a:cs typeface="Times New Roman" pitchFamily="18" charset="0"/>
                </a:rPr>
                <a:t>Hatchett</a:t>
              </a:r>
              <a:endParaRPr lang="en-US" sz="850" i="1" dirty="0">
                <a:latin typeface="Times New Roman" pitchFamily="18" charset="0"/>
                <a:cs typeface="Times New Roman" pitchFamily="18" charset="0"/>
              </a:endParaRPr>
            </a:p>
          </p:txBody>
        </p:sp>
        <p:sp>
          <p:nvSpPr>
            <p:cNvPr id="234" name="Rectangle 179"/>
            <p:cNvSpPr>
              <a:spLocks noChangeArrowheads="1"/>
            </p:cNvSpPr>
            <p:nvPr/>
          </p:nvSpPr>
          <p:spPr bwMode="auto">
            <a:xfrm>
              <a:off x="446087" y="2460625"/>
              <a:ext cx="1001245" cy="2936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Ames SO</a:t>
              </a:r>
              <a:endParaRPr lang="en-US" altLang="ja-JP" sz="800">
                <a:solidFill>
                  <a:srgbClr val="000000"/>
                </a:solidFill>
                <a:latin typeface="Times New Roman" pitchFamily="18" charset="0"/>
                <a:ea typeface="MS Mincho" pitchFamily="49" charset="-128"/>
              </a:endParaRPr>
            </a:p>
            <a:p>
              <a:pPr algn="ctr" eaLnBrk="0" hangingPunct="0"/>
              <a:r>
                <a:rPr lang="en-US" altLang="ja-JP" sz="900" i="1">
                  <a:solidFill>
                    <a:srgbClr val="000000"/>
                  </a:solidFill>
                  <a:latin typeface="Times New Roman" pitchFamily="18" charset="0"/>
                  <a:ea typeface="MS Mincho" pitchFamily="49" charset="-128"/>
                </a:rPr>
                <a:t>Cynthia Baebler</a:t>
              </a:r>
              <a:endParaRPr lang="en-US"/>
            </a:p>
          </p:txBody>
        </p:sp>
        <p:sp>
          <p:nvSpPr>
            <p:cNvPr id="235" name="Rectangle 193"/>
            <p:cNvSpPr>
              <a:spLocks noChangeArrowheads="1"/>
            </p:cNvSpPr>
            <p:nvPr/>
          </p:nvSpPr>
          <p:spPr bwMode="auto">
            <a:xfrm>
              <a:off x="447194" y="5765800"/>
              <a:ext cx="1000139" cy="2936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Thomas Jeff. SO</a:t>
              </a:r>
              <a:endParaRPr lang="en-US" altLang="ja-JP" sz="800">
                <a:solidFill>
                  <a:srgbClr val="000000"/>
                </a:solidFill>
                <a:latin typeface="Times New Roman" pitchFamily="18" charset="0"/>
                <a:ea typeface="MS Mincho" pitchFamily="49" charset="-128"/>
              </a:endParaRPr>
            </a:p>
            <a:p>
              <a:pPr algn="ctr" eaLnBrk="0" hangingPunct="0"/>
              <a:r>
                <a:rPr lang="en-US" altLang="ja-JP" sz="900" i="1">
                  <a:solidFill>
                    <a:srgbClr val="000000"/>
                  </a:solidFill>
                  <a:latin typeface="Times New Roman" pitchFamily="18" charset="0"/>
                  <a:ea typeface="MS Mincho" pitchFamily="49" charset="-128"/>
                </a:rPr>
                <a:t>Joe Arango</a:t>
              </a:r>
              <a:endParaRPr lang="en-US" sz="800"/>
            </a:p>
          </p:txBody>
        </p:sp>
        <p:sp>
          <p:nvSpPr>
            <p:cNvPr id="236" name="Rectangle 194"/>
            <p:cNvSpPr>
              <a:spLocks noChangeArrowheads="1"/>
            </p:cNvSpPr>
            <p:nvPr/>
          </p:nvSpPr>
          <p:spPr bwMode="auto">
            <a:xfrm>
              <a:off x="446088" y="5394325"/>
              <a:ext cx="1006854" cy="2936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 Stanford SO</a:t>
              </a:r>
              <a:endParaRPr lang="en-US" altLang="ja-JP" sz="800">
                <a:solidFill>
                  <a:srgbClr val="000000"/>
                </a:solidFill>
                <a:latin typeface="Times New Roman" pitchFamily="18" charset="0"/>
                <a:ea typeface="MS Mincho" pitchFamily="49" charset="-128"/>
              </a:endParaRPr>
            </a:p>
            <a:p>
              <a:pPr algn="ctr" eaLnBrk="0" hangingPunct="0"/>
              <a:r>
                <a:rPr lang="en-US" altLang="ja-JP" sz="900" i="1">
                  <a:solidFill>
                    <a:srgbClr val="000000"/>
                  </a:solidFill>
                  <a:latin typeface="Times New Roman" pitchFamily="18" charset="0"/>
                  <a:ea typeface="MS Mincho" pitchFamily="49" charset="-128"/>
                </a:rPr>
                <a:t>Paul Golan</a:t>
              </a:r>
              <a:endParaRPr lang="en-US"/>
            </a:p>
          </p:txBody>
        </p:sp>
        <p:sp>
          <p:nvSpPr>
            <p:cNvPr id="237" name="Rectangle 195"/>
            <p:cNvSpPr>
              <a:spLocks noChangeArrowheads="1"/>
            </p:cNvSpPr>
            <p:nvPr/>
          </p:nvSpPr>
          <p:spPr bwMode="auto">
            <a:xfrm>
              <a:off x="446087" y="5032003"/>
              <a:ext cx="1006475" cy="293661"/>
            </a:xfrm>
            <a:prstGeom prst="rect">
              <a:avLst/>
            </a:prstGeom>
            <a:noFill/>
            <a:ln w="9525">
              <a:solidFill>
                <a:srgbClr val="000000"/>
              </a:solidFill>
              <a:miter lim="800000"/>
              <a:headEnd/>
              <a:tailEnd/>
            </a:ln>
          </p:spPr>
          <p:txBody>
            <a:bodyPr lIns="88697" tIns="44348" rIns="88697" bIns="44348" anchor="ctr"/>
            <a:lstStyle/>
            <a:p>
              <a:pPr algn="ctr" eaLnBrk="0" hangingPunct="0">
                <a:defRPr/>
              </a:pPr>
              <a:r>
                <a:rPr lang="en-US" altLang="ja-JP" sz="800" dirty="0">
                  <a:solidFill>
                    <a:srgbClr val="000000"/>
                  </a:solidFill>
                  <a:latin typeface="Times New Roman" pitchFamily="18" charset="0"/>
                  <a:ea typeface="MS Mincho" pitchFamily="49" charset="-128"/>
                </a:rPr>
                <a:t>Pacific </a:t>
              </a:r>
              <a:r>
                <a:rPr lang="en-US" altLang="ja-JP" sz="800" dirty="0" err="1">
                  <a:solidFill>
                    <a:srgbClr val="000000"/>
                  </a:solidFill>
                  <a:latin typeface="Times New Roman" pitchFamily="18" charset="0"/>
                  <a:ea typeface="MS Mincho" pitchFamily="49" charset="-128"/>
                </a:rPr>
                <a:t>NWest</a:t>
              </a:r>
              <a:r>
                <a:rPr lang="en-US" altLang="ja-JP" sz="800" dirty="0">
                  <a:solidFill>
                    <a:srgbClr val="000000"/>
                  </a:solidFill>
                  <a:latin typeface="Times New Roman" pitchFamily="18" charset="0"/>
                  <a:ea typeface="MS Mincho" pitchFamily="49" charset="-128"/>
                </a:rPr>
                <a:t> SO</a:t>
              </a:r>
            </a:p>
            <a:p>
              <a:pPr algn="ctr" eaLnBrk="0" hangingPunct="0">
                <a:defRPr/>
              </a:pPr>
              <a:r>
                <a:rPr lang="en-US" sz="900" i="1" dirty="0">
                  <a:solidFill>
                    <a:srgbClr val="000000"/>
                  </a:solidFill>
                  <a:latin typeface="Times New Roman" pitchFamily="18" charset="0"/>
                  <a:ea typeface="MS Mincho" pitchFamily="49" charset="-128"/>
                </a:rPr>
                <a:t>Roger Snyder</a:t>
              </a:r>
              <a:endParaRPr lang="en-US" sz="850" dirty="0">
                <a:latin typeface="Arial" charset="0"/>
              </a:endParaRPr>
            </a:p>
          </p:txBody>
        </p:sp>
        <p:sp>
          <p:nvSpPr>
            <p:cNvPr id="238" name="Rectangle 196"/>
            <p:cNvSpPr>
              <a:spLocks noChangeArrowheads="1"/>
            </p:cNvSpPr>
            <p:nvPr/>
          </p:nvSpPr>
          <p:spPr bwMode="auto">
            <a:xfrm>
              <a:off x="446088" y="4660900"/>
              <a:ext cx="1001246" cy="2936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Princeton SO</a:t>
              </a:r>
              <a:endParaRPr lang="en-US" altLang="ja-JP" sz="800">
                <a:solidFill>
                  <a:srgbClr val="000000"/>
                </a:solidFill>
                <a:latin typeface="Times New Roman" pitchFamily="18" charset="0"/>
                <a:ea typeface="MS Mincho" pitchFamily="49" charset="-128"/>
              </a:endParaRPr>
            </a:p>
            <a:p>
              <a:pPr algn="ctr" eaLnBrk="0" hangingPunct="0"/>
              <a:r>
                <a:rPr lang="en-US" sz="900" i="1">
                  <a:latin typeface="Times New Roman" pitchFamily="18" charset="0"/>
                  <a:cs typeface="Times New Roman" pitchFamily="18" charset="0"/>
                </a:rPr>
                <a:t>Maria Dikeakos</a:t>
              </a:r>
            </a:p>
          </p:txBody>
        </p:sp>
        <p:sp>
          <p:nvSpPr>
            <p:cNvPr id="239" name="Rectangle 197"/>
            <p:cNvSpPr>
              <a:spLocks noChangeArrowheads="1"/>
            </p:cNvSpPr>
            <p:nvPr/>
          </p:nvSpPr>
          <p:spPr bwMode="auto">
            <a:xfrm>
              <a:off x="414338" y="4289425"/>
              <a:ext cx="1032995" cy="2936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Oak Ridge SO</a:t>
              </a:r>
              <a:endParaRPr lang="en-US" altLang="ja-JP" sz="800">
                <a:solidFill>
                  <a:srgbClr val="000000"/>
                </a:solidFill>
                <a:latin typeface="Times New Roman" pitchFamily="18" charset="0"/>
                <a:ea typeface="MS Mincho" pitchFamily="49" charset="-128"/>
              </a:endParaRPr>
            </a:p>
            <a:p>
              <a:pPr algn="ctr" eaLnBrk="0" hangingPunct="0"/>
              <a:r>
                <a:rPr lang="en-US" altLang="ja-JP" sz="900" i="1">
                  <a:solidFill>
                    <a:srgbClr val="000000"/>
                  </a:solidFill>
                  <a:latin typeface="Times New Roman" pitchFamily="18" charset="0"/>
                  <a:ea typeface="MS Mincho" pitchFamily="49" charset="-128"/>
                </a:rPr>
                <a:t>Johnny Moore</a:t>
              </a:r>
              <a:endParaRPr lang="en-US"/>
            </a:p>
          </p:txBody>
        </p:sp>
        <p:sp>
          <p:nvSpPr>
            <p:cNvPr id="240" name="Rectangle 198"/>
            <p:cNvSpPr>
              <a:spLocks noChangeArrowheads="1"/>
            </p:cNvSpPr>
            <p:nvPr/>
          </p:nvSpPr>
          <p:spPr bwMode="auto">
            <a:xfrm>
              <a:off x="414338" y="3917950"/>
              <a:ext cx="1038604" cy="2936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Fermi SO</a:t>
              </a:r>
              <a:endParaRPr lang="en-US" altLang="ja-JP" sz="800">
                <a:solidFill>
                  <a:srgbClr val="000000"/>
                </a:solidFill>
                <a:latin typeface="Times New Roman" pitchFamily="18" charset="0"/>
                <a:ea typeface="MS Mincho" pitchFamily="49" charset="-128"/>
              </a:endParaRPr>
            </a:p>
            <a:p>
              <a:pPr algn="ctr" eaLnBrk="0" hangingPunct="0"/>
              <a:r>
                <a:rPr lang="en-US" altLang="ja-JP" sz="900" i="1">
                  <a:solidFill>
                    <a:srgbClr val="000000"/>
                  </a:solidFill>
                  <a:latin typeface="Times New Roman" pitchFamily="18" charset="0"/>
                  <a:ea typeface="MS Mincho" pitchFamily="49" charset="-128"/>
                </a:rPr>
                <a:t>Michael Weis</a:t>
              </a:r>
              <a:endParaRPr lang="en-US"/>
            </a:p>
          </p:txBody>
        </p:sp>
        <p:sp>
          <p:nvSpPr>
            <p:cNvPr id="241" name="Rectangle 199"/>
            <p:cNvSpPr>
              <a:spLocks noChangeArrowheads="1"/>
            </p:cNvSpPr>
            <p:nvPr/>
          </p:nvSpPr>
          <p:spPr bwMode="auto">
            <a:xfrm>
              <a:off x="446088" y="3546475"/>
              <a:ext cx="1006854" cy="2936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dirty="0">
                  <a:solidFill>
                    <a:srgbClr val="000000"/>
                  </a:solidFill>
                  <a:latin typeface="Times New Roman" pitchFamily="18" charset="0"/>
                  <a:ea typeface="MS Mincho" pitchFamily="49" charset="-128"/>
                </a:rPr>
                <a:t>Brookhaven SO</a:t>
              </a:r>
              <a:endParaRPr lang="en-US" altLang="ja-JP" sz="800" dirty="0">
                <a:solidFill>
                  <a:srgbClr val="000000"/>
                </a:solidFill>
                <a:latin typeface="Times New Roman" pitchFamily="18" charset="0"/>
                <a:ea typeface="MS Mincho" pitchFamily="49" charset="-128"/>
              </a:endParaRPr>
            </a:p>
            <a:p>
              <a:pPr algn="ctr" eaLnBrk="0" hangingPunct="0"/>
              <a:r>
                <a:rPr lang="en-US" altLang="ja-JP" sz="900" i="1" dirty="0" smtClean="0">
                  <a:solidFill>
                    <a:srgbClr val="000000"/>
                  </a:solidFill>
                  <a:latin typeface="Times New Roman" pitchFamily="18" charset="0"/>
                  <a:ea typeface="MS Mincho" pitchFamily="49" charset="-128"/>
                </a:rPr>
                <a:t>F. Crescenzo (A)</a:t>
              </a:r>
              <a:endParaRPr lang="en-US" dirty="0"/>
            </a:p>
          </p:txBody>
        </p:sp>
        <p:sp>
          <p:nvSpPr>
            <p:cNvPr id="242" name="Rectangle 200"/>
            <p:cNvSpPr>
              <a:spLocks noChangeArrowheads="1"/>
            </p:cNvSpPr>
            <p:nvPr/>
          </p:nvSpPr>
          <p:spPr bwMode="auto">
            <a:xfrm>
              <a:off x="446087" y="3184525"/>
              <a:ext cx="1001245" cy="2936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Berkeley SO</a:t>
              </a:r>
              <a:endParaRPr lang="en-US" altLang="ja-JP" sz="800">
                <a:solidFill>
                  <a:srgbClr val="000000"/>
                </a:solidFill>
                <a:latin typeface="Times New Roman" pitchFamily="18" charset="0"/>
                <a:ea typeface="MS Mincho" pitchFamily="49" charset="-128"/>
              </a:endParaRPr>
            </a:p>
            <a:p>
              <a:pPr algn="ctr" eaLnBrk="0" hangingPunct="0"/>
              <a:r>
                <a:rPr lang="en-US" altLang="ja-JP" sz="900" i="1">
                  <a:solidFill>
                    <a:srgbClr val="000000"/>
                  </a:solidFill>
                  <a:latin typeface="Times New Roman" pitchFamily="18" charset="0"/>
                  <a:ea typeface="MS Mincho" pitchFamily="49" charset="-128"/>
                </a:rPr>
                <a:t>Aundra Richards</a:t>
              </a:r>
              <a:endParaRPr lang="en-US"/>
            </a:p>
          </p:txBody>
        </p:sp>
        <p:sp>
          <p:nvSpPr>
            <p:cNvPr id="243" name="Rectangle 201"/>
            <p:cNvSpPr>
              <a:spLocks noChangeArrowheads="1"/>
            </p:cNvSpPr>
            <p:nvPr/>
          </p:nvSpPr>
          <p:spPr bwMode="auto">
            <a:xfrm>
              <a:off x="446088" y="2822575"/>
              <a:ext cx="1001245" cy="2936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Argonne SO</a:t>
              </a:r>
            </a:p>
            <a:p>
              <a:pPr algn="ctr" eaLnBrk="0" hangingPunct="0"/>
              <a:r>
                <a:rPr lang="en-US" altLang="ja-JP" sz="800" i="1">
                  <a:solidFill>
                    <a:srgbClr val="000000"/>
                  </a:solidFill>
                  <a:latin typeface="Times New Roman" pitchFamily="18" charset="0"/>
                  <a:ea typeface="MS Mincho" pitchFamily="49" charset="-128"/>
                </a:rPr>
                <a:t>Joanna Livengood </a:t>
              </a:r>
            </a:p>
          </p:txBody>
        </p:sp>
        <p:sp>
          <p:nvSpPr>
            <p:cNvPr id="244" name="Text Box 211"/>
            <p:cNvSpPr txBox="1">
              <a:spLocks noChangeArrowheads="1"/>
            </p:cNvSpPr>
            <p:nvPr/>
          </p:nvSpPr>
          <p:spPr bwMode="auto">
            <a:xfrm>
              <a:off x="1622425" y="3273425"/>
              <a:ext cx="647700" cy="638175"/>
            </a:xfrm>
            <a:prstGeom prst="rect">
              <a:avLst/>
            </a:prstGeom>
            <a:noFill/>
            <a:ln w="9525">
              <a:noFill/>
              <a:miter lim="800000"/>
              <a:headEnd/>
              <a:tailEnd/>
            </a:ln>
          </p:spPr>
          <p:txBody>
            <a:bodyPr wrap="none">
              <a:spAutoFit/>
            </a:bodyPr>
            <a:lstStyle/>
            <a:p>
              <a:pPr algn="ctr" eaLnBrk="0" hangingPunct="0"/>
              <a:r>
                <a:rPr lang="en-US" sz="900">
                  <a:latin typeface="Times New Roman" pitchFamily="18" charset="0"/>
                </a:rPr>
                <a:t>SC</a:t>
              </a:r>
            </a:p>
            <a:p>
              <a:pPr algn="ctr" eaLnBrk="0" hangingPunct="0"/>
              <a:r>
                <a:rPr lang="en-US" sz="900">
                  <a:latin typeface="Times New Roman" pitchFamily="18" charset="0"/>
                </a:rPr>
                <a:t>Integrated</a:t>
              </a:r>
            </a:p>
            <a:p>
              <a:pPr algn="ctr" eaLnBrk="0" hangingPunct="0"/>
              <a:r>
                <a:rPr lang="en-US" sz="900">
                  <a:latin typeface="Times New Roman" pitchFamily="18" charset="0"/>
                </a:rPr>
                <a:t>Support</a:t>
              </a:r>
            </a:p>
            <a:p>
              <a:pPr algn="ctr" eaLnBrk="0" hangingPunct="0"/>
              <a:r>
                <a:rPr lang="en-US" sz="900">
                  <a:latin typeface="Times New Roman" pitchFamily="18" charset="0"/>
                </a:rPr>
                <a:t>Center</a:t>
              </a:r>
            </a:p>
          </p:txBody>
        </p:sp>
        <p:sp>
          <p:nvSpPr>
            <p:cNvPr id="245" name="Line 213"/>
            <p:cNvSpPr>
              <a:spLocks noChangeShapeType="1"/>
            </p:cNvSpPr>
            <p:nvPr/>
          </p:nvSpPr>
          <p:spPr bwMode="auto">
            <a:xfrm>
              <a:off x="1503152" y="2714625"/>
              <a:ext cx="95250" cy="0"/>
            </a:xfrm>
            <a:prstGeom prst="line">
              <a:avLst/>
            </a:prstGeom>
            <a:noFill/>
            <a:ln w="9525">
              <a:solidFill>
                <a:schemeClr val="tx1"/>
              </a:solidFill>
              <a:round/>
              <a:headEnd/>
              <a:tailEnd/>
            </a:ln>
          </p:spPr>
          <p:txBody>
            <a:bodyPr/>
            <a:lstStyle/>
            <a:p>
              <a:endParaRPr lang="en-US"/>
            </a:p>
          </p:txBody>
        </p:sp>
        <p:sp>
          <p:nvSpPr>
            <p:cNvPr id="246" name="Line 215"/>
            <p:cNvSpPr>
              <a:spLocks noChangeShapeType="1"/>
            </p:cNvSpPr>
            <p:nvPr/>
          </p:nvSpPr>
          <p:spPr bwMode="auto">
            <a:xfrm>
              <a:off x="1450350" y="4438650"/>
              <a:ext cx="108006" cy="0"/>
            </a:xfrm>
            <a:prstGeom prst="line">
              <a:avLst/>
            </a:prstGeom>
            <a:noFill/>
            <a:ln w="9525">
              <a:solidFill>
                <a:schemeClr val="tx1"/>
              </a:solidFill>
              <a:round/>
              <a:headEnd/>
              <a:tailEnd/>
            </a:ln>
          </p:spPr>
          <p:txBody>
            <a:bodyPr/>
            <a:lstStyle/>
            <a:p>
              <a:endParaRPr lang="en-US"/>
            </a:p>
          </p:txBody>
        </p:sp>
        <p:sp>
          <p:nvSpPr>
            <p:cNvPr id="247" name="Line 216"/>
            <p:cNvSpPr>
              <a:spLocks noChangeShapeType="1"/>
            </p:cNvSpPr>
            <p:nvPr/>
          </p:nvSpPr>
          <p:spPr bwMode="auto">
            <a:xfrm>
              <a:off x="1503152" y="3562350"/>
              <a:ext cx="112473" cy="0"/>
            </a:xfrm>
            <a:prstGeom prst="line">
              <a:avLst/>
            </a:prstGeom>
            <a:noFill/>
            <a:ln w="9525">
              <a:solidFill>
                <a:schemeClr val="tx1"/>
              </a:solidFill>
              <a:round/>
              <a:headEnd/>
              <a:tailEnd/>
            </a:ln>
          </p:spPr>
          <p:txBody>
            <a:bodyPr/>
            <a:lstStyle/>
            <a:p>
              <a:endParaRPr lang="en-US"/>
            </a:p>
          </p:txBody>
        </p:sp>
        <p:sp>
          <p:nvSpPr>
            <p:cNvPr id="248" name="Rectangle 219"/>
            <p:cNvSpPr>
              <a:spLocks noChangeArrowheads="1"/>
            </p:cNvSpPr>
            <p:nvPr/>
          </p:nvSpPr>
          <p:spPr bwMode="auto">
            <a:xfrm>
              <a:off x="2373313" y="2444750"/>
              <a:ext cx="579437" cy="760413"/>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650" dirty="0">
                  <a:solidFill>
                    <a:srgbClr val="000000"/>
                  </a:solidFill>
                  <a:latin typeface="Times New Roman" pitchFamily="18" charset="0"/>
                  <a:ea typeface="ＭＳ Ｐゴシック"/>
                  <a:cs typeface="ＭＳ Ｐゴシック"/>
                </a:rPr>
                <a:t>Office of </a:t>
              </a:r>
            </a:p>
            <a:p>
              <a:pPr algn="ctr" eaLnBrk="0" hangingPunct="0"/>
              <a:r>
                <a:rPr lang="en-US" altLang="ja-JP" sz="650" dirty="0">
                  <a:solidFill>
                    <a:srgbClr val="000000"/>
                  </a:solidFill>
                  <a:latin typeface="Times New Roman" pitchFamily="18" charset="0"/>
                  <a:ea typeface="ＭＳ Ｐゴシック"/>
                  <a:cs typeface="ＭＳ Ｐゴシック"/>
                </a:rPr>
                <a:t>Lab Policy &amp; </a:t>
              </a:r>
              <a:r>
                <a:rPr lang="en-US" altLang="ja-JP" sz="650" dirty="0" err="1">
                  <a:solidFill>
                    <a:srgbClr val="000000"/>
                  </a:solidFill>
                  <a:latin typeface="Times New Roman" pitchFamily="18" charset="0"/>
                  <a:ea typeface="ＭＳ Ｐゴシック"/>
                  <a:cs typeface="ＭＳ Ｐゴシック"/>
                </a:rPr>
                <a:t>Evaluat</a:t>
              </a:r>
              <a:r>
                <a:rPr lang="en-US" altLang="ja-JP" sz="650" dirty="0">
                  <a:solidFill>
                    <a:srgbClr val="000000"/>
                  </a:solidFill>
                  <a:latin typeface="Times New Roman" pitchFamily="18" charset="0"/>
                  <a:ea typeface="ＭＳ Ｐゴシック"/>
                  <a:cs typeface="ＭＳ Ｐゴシック"/>
                </a:rPr>
                <a:t>.</a:t>
              </a:r>
            </a:p>
            <a:p>
              <a:pPr algn="ctr" eaLnBrk="0" hangingPunct="0"/>
              <a:r>
                <a:rPr lang="en-US" altLang="ja-JP" sz="650" dirty="0">
                  <a:solidFill>
                    <a:srgbClr val="000000"/>
                  </a:solidFill>
                  <a:latin typeface="Times New Roman" pitchFamily="18" charset="0"/>
                  <a:ea typeface="ＭＳ Ｐゴシック"/>
                  <a:cs typeface="ＭＳ Ｐゴシック"/>
                </a:rPr>
                <a:t>(SC-32)</a:t>
              </a:r>
              <a:endParaRPr lang="en-US" altLang="ja-JP" sz="650" i="1" dirty="0">
                <a:solidFill>
                  <a:srgbClr val="000000"/>
                </a:solidFill>
                <a:latin typeface="Times New Roman" pitchFamily="18" charset="0"/>
                <a:ea typeface="ＭＳ Ｐゴシック"/>
                <a:cs typeface="ＭＳ Ｐゴシック"/>
              </a:endParaRPr>
            </a:p>
            <a:p>
              <a:pPr algn="ctr" eaLnBrk="0" hangingPunct="0"/>
              <a:r>
                <a:rPr lang="en-US" sz="650" i="1" dirty="0" smtClean="0">
                  <a:solidFill>
                    <a:srgbClr val="000000"/>
                  </a:solidFill>
                  <a:latin typeface="Times New Roman" pitchFamily="18" charset="0"/>
                </a:rPr>
                <a:t>J. LaBarge (A)</a:t>
              </a:r>
              <a:endParaRPr lang="en-US" sz="650" i="1" dirty="0">
                <a:solidFill>
                  <a:srgbClr val="000000"/>
                </a:solidFill>
                <a:latin typeface="Times New Roman" pitchFamily="18" charset="0"/>
              </a:endParaRPr>
            </a:p>
          </p:txBody>
        </p:sp>
        <p:sp>
          <p:nvSpPr>
            <p:cNvPr id="249" name="Line 220"/>
            <p:cNvSpPr>
              <a:spLocks noChangeShapeType="1"/>
            </p:cNvSpPr>
            <p:nvPr/>
          </p:nvSpPr>
          <p:spPr bwMode="auto">
            <a:xfrm flipV="1">
              <a:off x="3019425" y="2006600"/>
              <a:ext cx="11113" cy="1625600"/>
            </a:xfrm>
            <a:prstGeom prst="line">
              <a:avLst/>
            </a:prstGeom>
            <a:noFill/>
            <a:ln w="9525">
              <a:solidFill>
                <a:srgbClr val="000000"/>
              </a:solidFill>
              <a:round/>
              <a:headEnd/>
              <a:tailEnd/>
            </a:ln>
          </p:spPr>
          <p:txBody>
            <a:bodyPr/>
            <a:lstStyle/>
            <a:p>
              <a:endParaRPr lang="en-US"/>
            </a:p>
          </p:txBody>
        </p:sp>
        <p:sp>
          <p:nvSpPr>
            <p:cNvPr id="250" name="Line 221"/>
            <p:cNvSpPr>
              <a:spLocks noChangeShapeType="1"/>
            </p:cNvSpPr>
            <p:nvPr/>
          </p:nvSpPr>
          <p:spPr bwMode="auto">
            <a:xfrm flipH="1">
              <a:off x="2828925" y="2000250"/>
              <a:ext cx="200025" cy="0"/>
            </a:xfrm>
            <a:prstGeom prst="line">
              <a:avLst/>
            </a:prstGeom>
            <a:noFill/>
            <a:ln w="9525">
              <a:solidFill>
                <a:schemeClr val="tx1"/>
              </a:solidFill>
              <a:round/>
              <a:headEnd/>
              <a:tailEnd/>
            </a:ln>
          </p:spPr>
          <p:txBody>
            <a:bodyPr/>
            <a:lstStyle/>
            <a:p>
              <a:endParaRPr lang="en-US"/>
            </a:p>
          </p:txBody>
        </p:sp>
        <p:sp>
          <p:nvSpPr>
            <p:cNvPr id="251" name="Line 223"/>
            <p:cNvSpPr>
              <a:spLocks noChangeShapeType="1"/>
            </p:cNvSpPr>
            <p:nvPr/>
          </p:nvSpPr>
          <p:spPr bwMode="auto">
            <a:xfrm flipH="1">
              <a:off x="2954338" y="2825750"/>
              <a:ext cx="68262" cy="0"/>
            </a:xfrm>
            <a:prstGeom prst="line">
              <a:avLst/>
            </a:prstGeom>
            <a:noFill/>
            <a:ln w="9525">
              <a:solidFill>
                <a:schemeClr val="tx1"/>
              </a:solidFill>
              <a:round/>
              <a:headEnd/>
              <a:tailEnd/>
            </a:ln>
          </p:spPr>
          <p:txBody>
            <a:bodyPr/>
            <a:lstStyle/>
            <a:p>
              <a:endParaRPr lang="en-US"/>
            </a:p>
          </p:txBody>
        </p:sp>
        <p:sp>
          <p:nvSpPr>
            <p:cNvPr id="252" name="Line 228"/>
            <p:cNvSpPr>
              <a:spLocks noChangeShapeType="1"/>
            </p:cNvSpPr>
            <p:nvPr/>
          </p:nvSpPr>
          <p:spPr bwMode="auto">
            <a:xfrm>
              <a:off x="7391400" y="1498600"/>
              <a:ext cx="0" cy="152400"/>
            </a:xfrm>
            <a:prstGeom prst="line">
              <a:avLst/>
            </a:prstGeom>
            <a:noFill/>
            <a:ln w="9525">
              <a:solidFill>
                <a:schemeClr val="tx1"/>
              </a:solidFill>
              <a:round/>
              <a:headEnd/>
              <a:tailEnd/>
            </a:ln>
          </p:spPr>
          <p:txBody>
            <a:bodyPr/>
            <a:lstStyle/>
            <a:p>
              <a:endParaRPr lang="en-US"/>
            </a:p>
          </p:txBody>
        </p:sp>
        <p:sp>
          <p:nvSpPr>
            <p:cNvPr id="253" name="Line 229"/>
            <p:cNvSpPr>
              <a:spLocks noChangeShapeType="1"/>
            </p:cNvSpPr>
            <p:nvPr/>
          </p:nvSpPr>
          <p:spPr bwMode="auto">
            <a:xfrm>
              <a:off x="4489450" y="1498600"/>
              <a:ext cx="0" cy="152400"/>
            </a:xfrm>
            <a:prstGeom prst="line">
              <a:avLst/>
            </a:prstGeom>
            <a:noFill/>
            <a:ln w="9525">
              <a:solidFill>
                <a:schemeClr val="tx1"/>
              </a:solidFill>
              <a:round/>
              <a:headEnd/>
              <a:tailEnd/>
            </a:ln>
          </p:spPr>
          <p:txBody>
            <a:bodyPr/>
            <a:lstStyle/>
            <a:p>
              <a:endParaRPr lang="en-US"/>
            </a:p>
          </p:txBody>
        </p:sp>
        <p:sp>
          <p:nvSpPr>
            <p:cNvPr id="254" name="Line 230"/>
            <p:cNvSpPr>
              <a:spLocks noChangeShapeType="1"/>
            </p:cNvSpPr>
            <p:nvPr/>
          </p:nvSpPr>
          <p:spPr bwMode="auto">
            <a:xfrm>
              <a:off x="1600200" y="1504950"/>
              <a:ext cx="0" cy="152400"/>
            </a:xfrm>
            <a:prstGeom prst="line">
              <a:avLst/>
            </a:prstGeom>
            <a:noFill/>
            <a:ln w="9525">
              <a:solidFill>
                <a:schemeClr val="tx1"/>
              </a:solidFill>
              <a:round/>
              <a:headEnd/>
              <a:tailEnd/>
            </a:ln>
          </p:spPr>
          <p:txBody>
            <a:bodyPr/>
            <a:lstStyle/>
            <a:p>
              <a:endParaRPr lang="en-US"/>
            </a:p>
          </p:txBody>
        </p:sp>
        <p:sp>
          <p:nvSpPr>
            <p:cNvPr id="255" name="Rectangle 231"/>
            <p:cNvSpPr>
              <a:spLocks noChangeArrowheads="1"/>
            </p:cNvSpPr>
            <p:nvPr/>
          </p:nvSpPr>
          <p:spPr bwMode="auto">
            <a:xfrm>
              <a:off x="2373312" y="3250995"/>
              <a:ext cx="579437" cy="760347"/>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700" dirty="0">
                  <a:solidFill>
                    <a:srgbClr val="000000"/>
                  </a:solidFill>
                  <a:latin typeface="Times New Roman" pitchFamily="18" charset="0"/>
                  <a:ea typeface="ＭＳ Ｐゴシック"/>
                  <a:cs typeface="ＭＳ Ｐゴシック"/>
                </a:rPr>
                <a:t>Office of </a:t>
              </a:r>
            </a:p>
            <a:p>
              <a:pPr algn="ctr" eaLnBrk="0" hangingPunct="0"/>
              <a:r>
                <a:rPr lang="en-US" altLang="ja-JP" sz="700" dirty="0">
                  <a:solidFill>
                    <a:srgbClr val="000000"/>
                  </a:solidFill>
                  <a:latin typeface="Times New Roman" pitchFamily="18" charset="0"/>
                  <a:ea typeface="ＭＳ Ｐゴシック"/>
                  <a:cs typeface="ＭＳ Ｐゴシック"/>
                </a:rPr>
                <a:t>Safety, Security &amp; Infra.</a:t>
              </a:r>
            </a:p>
            <a:p>
              <a:pPr algn="ctr" eaLnBrk="0" hangingPunct="0"/>
              <a:r>
                <a:rPr lang="en-US" altLang="ja-JP" sz="700" dirty="0">
                  <a:solidFill>
                    <a:srgbClr val="000000"/>
                  </a:solidFill>
                  <a:latin typeface="Times New Roman" pitchFamily="18" charset="0"/>
                  <a:ea typeface="ＭＳ Ｐゴシック"/>
                  <a:cs typeface="ＭＳ Ｐゴシック"/>
                </a:rPr>
                <a:t>(SC-31)</a:t>
              </a:r>
              <a:endParaRPr lang="en-US" altLang="ja-JP" sz="700" i="1" dirty="0">
                <a:solidFill>
                  <a:srgbClr val="000000"/>
                </a:solidFill>
                <a:latin typeface="Times New Roman" pitchFamily="18" charset="0"/>
                <a:ea typeface="ＭＳ Ｐゴシック"/>
                <a:cs typeface="ＭＳ Ｐゴシック"/>
              </a:endParaRPr>
            </a:p>
            <a:p>
              <a:pPr algn="ctr" eaLnBrk="0" hangingPunct="0"/>
              <a:r>
                <a:rPr lang="en-US" altLang="ja-JP" sz="700" i="1" dirty="0">
                  <a:solidFill>
                    <a:srgbClr val="000000"/>
                  </a:solidFill>
                  <a:latin typeface="Times New Roman" pitchFamily="18" charset="0"/>
                  <a:ea typeface="ＭＳ Ｐゴシック"/>
                  <a:cs typeface="ＭＳ Ｐゴシック"/>
                </a:rPr>
                <a:t>M. Jones</a:t>
              </a:r>
              <a:endParaRPr lang="en-US" sz="700" i="1" dirty="0">
                <a:solidFill>
                  <a:srgbClr val="000000"/>
                </a:solidFill>
                <a:latin typeface="Times New Roman" pitchFamily="18" charset="0"/>
              </a:endParaRPr>
            </a:p>
          </p:txBody>
        </p:sp>
        <p:sp>
          <p:nvSpPr>
            <p:cNvPr id="256" name="Line 232"/>
            <p:cNvSpPr>
              <a:spLocks noChangeShapeType="1"/>
            </p:cNvSpPr>
            <p:nvPr/>
          </p:nvSpPr>
          <p:spPr bwMode="auto">
            <a:xfrm flipH="1">
              <a:off x="2947988" y="3632200"/>
              <a:ext cx="68262" cy="0"/>
            </a:xfrm>
            <a:prstGeom prst="line">
              <a:avLst/>
            </a:prstGeom>
            <a:noFill/>
            <a:ln w="9525">
              <a:solidFill>
                <a:schemeClr val="tx1"/>
              </a:solidFill>
              <a:round/>
              <a:headEnd/>
              <a:tailEnd/>
            </a:ln>
          </p:spPr>
          <p:txBody>
            <a:bodyPr/>
            <a:lstStyle/>
            <a:p>
              <a:endParaRPr lang="en-US"/>
            </a:p>
          </p:txBody>
        </p:sp>
        <p:sp>
          <p:nvSpPr>
            <p:cNvPr id="257" name="Line 234"/>
            <p:cNvSpPr>
              <a:spLocks noChangeShapeType="1"/>
            </p:cNvSpPr>
            <p:nvPr/>
          </p:nvSpPr>
          <p:spPr bwMode="auto">
            <a:xfrm flipV="1">
              <a:off x="8689975" y="1906588"/>
              <a:ext cx="17463" cy="782637"/>
            </a:xfrm>
            <a:prstGeom prst="line">
              <a:avLst/>
            </a:prstGeom>
            <a:noFill/>
            <a:ln w="9525">
              <a:solidFill>
                <a:srgbClr val="000000"/>
              </a:solidFill>
              <a:round/>
              <a:headEnd/>
              <a:tailEnd/>
            </a:ln>
          </p:spPr>
          <p:txBody>
            <a:bodyPr/>
            <a:lstStyle/>
            <a:p>
              <a:endParaRPr lang="en-US"/>
            </a:p>
          </p:txBody>
        </p:sp>
        <p:sp>
          <p:nvSpPr>
            <p:cNvPr id="258" name="Line 235"/>
            <p:cNvSpPr>
              <a:spLocks noChangeShapeType="1"/>
            </p:cNvSpPr>
            <p:nvPr/>
          </p:nvSpPr>
          <p:spPr bwMode="auto">
            <a:xfrm flipH="1" flipV="1">
              <a:off x="8595361" y="1905420"/>
              <a:ext cx="102944" cy="0"/>
            </a:xfrm>
            <a:prstGeom prst="line">
              <a:avLst/>
            </a:prstGeom>
            <a:noFill/>
            <a:ln w="9525">
              <a:solidFill>
                <a:schemeClr val="tx1"/>
              </a:solidFill>
              <a:round/>
              <a:headEnd/>
              <a:tailEnd/>
            </a:ln>
          </p:spPr>
          <p:txBody>
            <a:bodyPr/>
            <a:lstStyle/>
            <a:p>
              <a:endParaRPr lang="en-US"/>
            </a:p>
          </p:txBody>
        </p:sp>
        <p:sp>
          <p:nvSpPr>
            <p:cNvPr id="259" name="Line 236"/>
            <p:cNvSpPr>
              <a:spLocks noChangeShapeType="1"/>
            </p:cNvSpPr>
            <p:nvPr/>
          </p:nvSpPr>
          <p:spPr bwMode="auto">
            <a:xfrm flipH="1">
              <a:off x="8572500" y="2687638"/>
              <a:ext cx="114300" cy="0"/>
            </a:xfrm>
            <a:prstGeom prst="line">
              <a:avLst/>
            </a:prstGeom>
            <a:noFill/>
            <a:ln w="9525">
              <a:solidFill>
                <a:schemeClr val="tx1"/>
              </a:solidFill>
              <a:round/>
              <a:headEnd/>
              <a:tailEnd/>
            </a:ln>
          </p:spPr>
          <p:txBody>
            <a:bodyPr/>
            <a:lstStyle/>
            <a:p>
              <a:endParaRPr lang="en-US"/>
            </a:p>
          </p:txBody>
        </p:sp>
        <p:sp>
          <p:nvSpPr>
            <p:cNvPr id="260" name="Rectangle 259"/>
            <p:cNvSpPr>
              <a:spLocks noChangeArrowheads="1"/>
            </p:cNvSpPr>
            <p:nvPr/>
          </p:nvSpPr>
          <p:spPr bwMode="auto">
            <a:xfrm>
              <a:off x="7600950" y="4260547"/>
              <a:ext cx="971550" cy="560337"/>
            </a:xfrm>
            <a:prstGeom prst="rect">
              <a:avLst/>
            </a:prstGeom>
            <a:noFill/>
            <a:ln w="9525">
              <a:solidFill>
                <a:srgbClr val="000000"/>
              </a:solidFill>
              <a:miter lim="800000"/>
              <a:headEnd/>
              <a:tailEnd/>
            </a:ln>
          </p:spPr>
          <p:txBody>
            <a:bodyPr lIns="88697" tIns="44348" rIns="88697" bIns="44348" anchor="ctr"/>
            <a:lstStyle/>
            <a:p>
              <a:pPr algn="ctr" eaLnBrk="0" hangingPunct="0">
                <a:defRPr/>
              </a:pPr>
              <a:r>
                <a:rPr lang="en-US" altLang="ja-JP" sz="750" dirty="0">
                  <a:solidFill>
                    <a:srgbClr val="000000"/>
                  </a:solidFill>
                  <a:latin typeface="Times New Roman" pitchFamily="18" charset="0"/>
                  <a:ea typeface="MS Mincho" pitchFamily="49" charset="-128"/>
                </a:rPr>
                <a:t>Human </a:t>
              </a:r>
              <a:r>
                <a:rPr lang="en-US" altLang="ja-JP" sz="750" dirty="0" smtClean="0">
                  <a:solidFill>
                    <a:srgbClr val="000000"/>
                  </a:solidFill>
                  <a:latin typeface="Times New Roman" pitchFamily="18" charset="0"/>
                  <a:ea typeface="MS Mincho" pitchFamily="49" charset="-128"/>
                </a:rPr>
                <a:t>Resources &amp; Admin.</a:t>
              </a:r>
              <a:endParaRPr lang="en-US" altLang="ja-JP" sz="750" dirty="0">
                <a:solidFill>
                  <a:srgbClr val="000000"/>
                </a:solidFill>
                <a:latin typeface="Times New Roman" pitchFamily="18" charset="0"/>
                <a:ea typeface="MS Mincho" pitchFamily="49" charset="-128"/>
              </a:endParaRPr>
            </a:p>
            <a:p>
              <a:pPr algn="ctr" eaLnBrk="0" hangingPunct="0">
                <a:defRPr/>
              </a:pPr>
              <a:r>
                <a:rPr lang="en-US" altLang="ja-JP" sz="750" dirty="0">
                  <a:solidFill>
                    <a:srgbClr val="000000"/>
                  </a:solidFill>
                  <a:latin typeface="Times New Roman" pitchFamily="18" charset="0"/>
                  <a:ea typeface="MS Mincho" pitchFamily="49" charset="-128"/>
                </a:rPr>
                <a:t>(SC-45.3)</a:t>
              </a:r>
            </a:p>
            <a:p>
              <a:pPr algn="ctr" eaLnBrk="0" hangingPunct="0">
                <a:defRPr/>
              </a:pPr>
              <a:r>
                <a:rPr lang="en-US" sz="750" i="1" dirty="0">
                  <a:solidFill>
                    <a:srgbClr val="000000"/>
                  </a:solidFill>
                  <a:latin typeface="Times New Roman" pitchFamily="18" charset="0"/>
                  <a:ea typeface="MS Mincho" pitchFamily="49" charset="-128"/>
                </a:rPr>
                <a:t>Cynthia Mays</a:t>
              </a:r>
              <a:endParaRPr lang="en-US" sz="750" dirty="0">
                <a:latin typeface="Arial" charset="0"/>
              </a:endParaRPr>
            </a:p>
          </p:txBody>
        </p:sp>
        <p:sp>
          <p:nvSpPr>
            <p:cNvPr id="261" name="Rectangle 40"/>
            <p:cNvSpPr>
              <a:spLocks noChangeArrowheads="1"/>
            </p:cNvSpPr>
            <p:nvPr/>
          </p:nvSpPr>
          <p:spPr bwMode="auto">
            <a:xfrm>
              <a:off x="4768850" y="4652963"/>
              <a:ext cx="917575" cy="1000125"/>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a:solidFill>
                    <a:srgbClr val="000000"/>
                  </a:solidFill>
                  <a:latin typeface="Times New Roman" pitchFamily="18" charset="0"/>
                  <a:ea typeface="MS Mincho" pitchFamily="49" charset="-128"/>
                </a:rPr>
                <a:t>Small Business</a:t>
              </a:r>
            </a:p>
            <a:p>
              <a:pPr algn="ctr" eaLnBrk="0" hangingPunct="0"/>
              <a:r>
                <a:rPr lang="en-US" altLang="ja-JP" sz="900">
                  <a:solidFill>
                    <a:srgbClr val="000000"/>
                  </a:solidFill>
                  <a:latin typeface="Times New Roman" pitchFamily="18" charset="0"/>
                  <a:ea typeface="MS Mincho" pitchFamily="49" charset="-128"/>
                </a:rPr>
                <a:t>Innovation</a:t>
              </a:r>
            </a:p>
            <a:p>
              <a:pPr algn="ctr" eaLnBrk="0" hangingPunct="0"/>
              <a:r>
                <a:rPr lang="en-US" altLang="ja-JP" sz="900">
                  <a:solidFill>
                    <a:srgbClr val="000000"/>
                  </a:solidFill>
                  <a:latin typeface="Times New Roman" pitchFamily="18" charset="0"/>
                  <a:ea typeface="MS Mincho" pitchFamily="49" charset="-128"/>
                </a:rPr>
                <a:t>Research</a:t>
              </a:r>
            </a:p>
            <a:p>
              <a:pPr algn="ctr" eaLnBrk="0" hangingPunct="0"/>
              <a:r>
                <a:rPr lang="en-US" altLang="ja-JP" sz="900">
                  <a:solidFill>
                    <a:srgbClr val="000000"/>
                  </a:solidFill>
                  <a:latin typeface="Times New Roman" pitchFamily="18" charset="0"/>
                  <a:ea typeface="MS Mincho" pitchFamily="49" charset="-128"/>
                </a:rPr>
                <a:t>(SC-29)</a:t>
              </a:r>
            </a:p>
            <a:p>
              <a:pPr algn="ctr" eaLnBrk="0" hangingPunct="0"/>
              <a:r>
                <a:rPr lang="en-US" altLang="ja-JP" sz="900" i="1">
                  <a:solidFill>
                    <a:srgbClr val="000000"/>
                  </a:solidFill>
                  <a:latin typeface="Times New Roman" pitchFamily="18" charset="0"/>
                  <a:ea typeface="MS Mincho" pitchFamily="49" charset="-128"/>
                </a:rPr>
                <a:t>Manny Oliver</a:t>
              </a:r>
              <a:endParaRPr lang="en-US"/>
            </a:p>
          </p:txBody>
        </p:sp>
        <p:sp>
          <p:nvSpPr>
            <p:cNvPr id="262" name="Line 145"/>
            <p:cNvSpPr>
              <a:spLocks noChangeShapeType="1"/>
            </p:cNvSpPr>
            <p:nvPr/>
          </p:nvSpPr>
          <p:spPr bwMode="auto">
            <a:xfrm flipH="1">
              <a:off x="5686425" y="5154613"/>
              <a:ext cx="114300" cy="0"/>
            </a:xfrm>
            <a:prstGeom prst="line">
              <a:avLst/>
            </a:prstGeom>
            <a:noFill/>
            <a:ln w="9525">
              <a:solidFill>
                <a:schemeClr val="tx1"/>
              </a:solidFill>
              <a:round/>
              <a:headEnd/>
              <a:tailEnd/>
            </a:ln>
          </p:spPr>
          <p:txBody>
            <a:bodyPr/>
            <a:lstStyle/>
            <a:p>
              <a:endParaRPr lang="en-US"/>
            </a:p>
          </p:txBody>
        </p:sp>
        <p:sp>
          <p:nvSpPr>
            <p:cNvPr id="263" name="Rectangle 209"/>
            <p:cNvSpPr>
              <a:spLocks noChangeArrowheads="1"/>
            </p:cNvSpPr>
            <p:nvPr/>
          </p:nvSpPr>
          <p:spPr bwMode="auto">
            <a:xfrm>
              <a:off x="1564629" y="4207744"/>
              <a:ext cx="785003" cy="5222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800" dirty="0">
                  <a:solidFill>
                    <a:srgbClr val="000000"/>
                  </a:solidFill>
                  <a:latin typeface="Times New Roman" pitchFamily="18" charset="0"/>
                  <a:ea typeface="MS Mincho" pitchFamily="49" charset="-128"/>
                </a:rPr>
                <a:t>Oak Ridge Office</a:t>
              </a:r>
              <a:endParaRPr lang="en-US" altLang="ja-JP" sz="800" i="1" dirty="0">
                <a:solidFill>
                  <a:srgbClr val="000000"/>
                </a:solidFill>
                <a:latin typeface="Times New Roman" pitchFamily="18" charset="0"/>
                <a:ea typeface="MS Mincho" pitchFamily="49" charset="-128"/>
              </a:endParaRPr>
            </a:p>
            <a:p>
              <a:pPr algn="ctr" eaLnBrk="0" hangingPunct="0"/>
              <a:r>
                <a:rPr lang="en-US" altLang="ja-JP" sz="800" i="1" dirty="0" smtClean="0">
                  <a:solidFill>
                    <a:srgbClr val="000000"/>
                  </a:solidFill>
                  <a:latin typeface="Times New Roman" pitchFamily="18" charset="0"/>
                  <a:ea typeface="MS Mincho" pitchFamily="49" charset="-128"/>
                </a:rPr>
                <a:t>Larry C. Kelly</a:t>
              </a:r>
              <a:endParaRPr lang="en-US" sz="800" dirty="0"/>
            </a:p>
          </p:txBody>
        </p:sp>
        <p:sp>
          <p:nvSpPr>
            <p:cNvPr id="264" name="Line 212"/>
            <p:cNvSpPr>
              <a:spLocks noChangeShapeType="1"/>
            </p:cNvSpPr>
            <p:nvPr/>
          </p:nvSpPr>
          <p:spPr bwMode="auto">
            <a:xfrm flipH="1">
              <a:off x="1500994" y="2335424"/>
              <a:ext cx="2158" cy="2104195"/>
            </a:xfrm>
            <a:prstGeom prst="line">
              <a:avLst/>
            </a:prstGeom>
            <a:noFill/>
            <a:ln w="9525">
              <a:solidFill>
                <a:schemeClr val="tx1"/>
              </a:solidFill>
              <a:round/>
              <a:headEnd/>
              <a:tailEnd/>
            </a:ln>
          </p:spPr>
          <p:txBody>
            <a:bodyPr/>
            <a:lstStyle/>
            <a:p>
              <a:endParaRPr lang="en-US"/>
            </a:p>
          </p:txBody>
        </p:sp>
        <p:sp>
          <p:nvSpPr>
            <p:cNvPr id="265" name="Oval 210"/>
            <p:cNvSpPr>
              <a:spLocks noChangeArrowheads="1"/>
            </p:cNvSpPr>
            <p:nvPr/>
          </p:nvSpPr>
          <p:spPr bwMode="auto">
            <a:xfrm>
              <a:off x="1625600" y="3000375"/>
              <a:ext cx="641350" cy="1181100"/>
            </a:xfrm>
            <a:prstGeom prst="ellipse">
              <a:avLst/>
            </a:prstGeom>
            <a:noFill/>
            <a:ln w="9525">
              <a:solidFill>
                <a:schemeClr val="tx1"/>
              </a:solidFill>
              <a:prstDash val="dashDot"/>
              <a:round/>
              <a:headEnd/>
              <a:tailEnd/>
            </a:ln>
          </p:spPr>
          <p:txBody>
            <a:bodyPr wrap="none" anchor="ctr"/>
            <a:lstStyle/>
            <a:p>
              <a:pPr algn="ctr" eaLnBrk="0" hangingPunct="0"/>
              <a:endParaRPr lang="en-US"/>
            </a:p>
          </p:txBody>
        </p:sp>
        <p:sp>
          <p:nvSpPr>
            <p:cNvPr id="266" name="Rectangle 206"/>
            <p:cNvSpPr>
              <a:spLocks noChangeArrowheads="1"/>
            </p:cNvSpPr>
            <p:nvPr/>
          </p:nvSpPr>
          <p:spPr bwMode="auto">
            <a:xfrm>
              <a:off x="1594697" y="2453322"/>
              <a:ext cx="726599" cy="522288"/>
            </a:xfrm>
            <a:prstGeom prst="rect">
              <a:avLst/>
            </a:prstGeom>
            <a:noFill/>
            <a:ln w="9525">
              <a:solidFill>
                <a:srgbClr val="000000"/>
              </a:solidFill>
              <a:miter lim="800000"/>
              <a:headEnd/>
              <a:tailEnd/>
            </a:ln>
          </p:spPr>
          <p:txBody>
            <a:bodyPr lIns="88697" tIns="44348" rIns="88697" bIns="44348" anchor="ctr"/>
            <a:lstStyle/>
            <a:p>
              <a:pPr algn="ctr" eaLnBrk="0" hangingPunct="0"/>
              <a:r>
                <a:rPr lang="en-US" altLang="ja-JP" sz="900" dirty="0">
                  <a:solidFill>
                    <a:srgbClr val="000000"/>
                  </a:solidFill>
                  <a:latin typeface="Times New Roman" pitchFamily="18" charset="0"/>
                  <a:ea typeface="MS Mincho" pitchFamily="49" charset="-128"/>
                </a:rPr>
                <a:t>Chicago Office</a:t>
              </a:r>
              <a:endParaRPr lang="en-US" altLang="ja-JP" sz="800" dirty="0">
                <a:solidFill>
                  <a:srgbClr val="000000"/>
                </a:solidFill>
                <a:latin typeface="Times New Roman" pitchFamily="18" charset="0"/>
                <a:ea typeface="MS Mincho" pitchFamily="49" charset="-128"/>
              </a:endParaRPr>
            </a:p>
            <a:p>
              <a:pPr algn="ctr" eaLnBrk="0" hangingPunct="0"/>
              <a:r>
                <a:rPr lang="en-US" altLang="ja-JP" sz="800" i="1" dirty="0">
                  <a:solidFill>
                    <a:srgbClr val="000000"/>
                  </a:solidFill>
                  <a:latin typeface="Times New Roman" pitchFamily="18" charset="0"/>
                  <a:ea typeface="MS Mincho" pitchFamily="49" charset="-128"/>
                </a:rPr>
                <a:t>Roxanne Purucker</a:t>
              </a:r>
              <a:endParaRPr lang="en-US" sz="800"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24719895-AF7B-45BE-891E-C52E444421A2}" type="slidenum">
              <a:rPr lang="en-US"/>
              <a:pPr/>
              <a:t>6</a:t>
            </a:fld>
            <a:endParaRPr lang="en-US" dirty="0"/>
          </a:p>
        </p:txBody>
      </p:sp>
      <p:sp>
        <p:nvSpPr>
          <p:cNvPr id="152578" name="Rectangle 2"/>
          <p:cNvSpPr>
            <a:spLocks noGrp="1" noChangeArrowheads="1"/>
          </p:cNvSpPr>
          <p:nvPr>
            <p:ph type="title" idx="4294967295"/>
          </p:nvPr>
        </p:nvSpPr>
        <p:spPr>
          <a:xfrm>
            <a:off x="2703513" y="386201"/>
            <a:ext cx="4297362" cy="723900"/>
          </a:xfrm>
        </p:spPr>
        <p:txBody>
          <a:bodyPr/>
          <a:lstStyle/>
          <a:p>
            <a:r>
              <a:rPr lang="en-US" b="1" dirty="0">
                <a:effectLst/>
                <a:latin typeface="Times New Roman" pitchFamily="18" charset="0"/>
                <a:cs typeface="Times New Roman" pitchFamily="18" charset="0"/>
              </a:rPr>
              <a:t>Charge Questions</a:t>
            </a:r>
          </a:p>
        </p:txBody>
      </p:sp>
      <p:sp>
        <p:nvSpPr>
          <p:cNvPr id="4" name="Rectangle 3"/>
          <p:cNvSpPr txBox="1">
            <a:spLocks noChangeArrowheads="1"/>
          </p:cNvSpPr>
          <p:nvPr/>
        </p:nvSpPr>
        <p:spPr>
          <a:xfrm>
            <a:off x="258739" y="1337481"/>
            <a:ext cx="8298407" cy="5254388"/>
          </a:xfrm>
          <a:prstGeom prst="rect">
            <a:avLst/>
          </a:prstGeom>
        </p:spPr>
        <p:txBody>
          <a:bodyPr/>
          <a:lstStyle/>
          <a:p>
            <a:pPr marL="342900" indent="-342900" algn="l">
              <a:buFont typeface="+mj-lt"/>
              <a:buAutoNum type="arabicPeriod"/>
            </a:pPr>
            <a:r>
              <a:rPr lang="en-US" sz="2000" b="0" dirty="0" smtClean="0">
                <a:latin typeface="Times New Roman" pitchFamily="18" charset="0"/>
                <a:cs typeface="Times New Roman" pitchFamily="18" charset="0"/>
              </a:rPr>
              <a:t>Construction Efforts:  Are construction efforts being executed safely? Does the project have adequate resources and the appropriate skills mix to execute the project per the plan?</a:t>
            </a:r>
          </a:p>
          <a:p>
            <a:pPr marL="342900" indent="-342900" algn="l">
              <a:buFont typeface="+mj-lt"/>
              <a:buAutoNum type="arabicPeriod"/>
            </a:pPr>
            <a:endParaRPr lang="en-US" sz="2000" b="0" dirty="0" smtClean="0">
              <a:latin typeface="Times New Roman" pitchFamily="18" charset="0"/>
              <a:cs typeface="Times New Roman" pitchFamily="18" charset="0"/>
            </a:endParaRPr>
          </a:p>
          <a:p>
            <a:pPr marL="342900" indent="-342900" algn="l">
              <a:buFont typeface="+mj-lt"/>
              <a:buAutoNum type="arabicPeriod"/>
            </a:pPr>
            <a:r>
              <a:rPr lang="en-US" sz="2000" b="0" dirty="0" smtClean="0">
                <a:latin typeface="Times New Roman" pitchFamily="18" charset="0"/>
                <a:cs typeface="Times New Roman" pitchFamily="18" charset="0"/>
              </a:rPr>
              <a:t>Baseline Cost and Schedule:  Are the current project cost and schedule projections consistent with the approved baseline cost and schedule?  Is the contingency remaining adequate for the risks that remain?</a:t>
            </a:r>
          </a:p>
          <a:p>
            <a:pPr marL="342900" indent="-342900" algn="l"/>
            <a:r>
              <a:rPr lang="en-US" sz="2000" b="0" dirty="0" smtClean="0">
                <a:latin typeface="Times New Roman" pitchFamily="18" charset="0"/>
                <a:cs typeface="Times New Roman" pitchFamily="18" charset="0"/>
              </a:rPr>
              <a:t> </a:t>
            </a:r>
          </a:p>
          <a:p>
            <a:pPr marL="342900" indent="-342900" algn="l">
              <a:buFont typeface="+mj-lt"/>
              <a:buAutoNum type="arabicPeriod" startAt="3"/>
            </a:pPr>
            <a:r>
              <a:rPr lang="en-US" sz="2000" b="0" dirty="0" smtClean="0">
                <a:latin typeface="Times New Roman" pitchFamily="18" charset="0"/>
                <a:cs typeface="Times New Roman" pitchFamily="18" charset="0"/>
              </a:rPr>
              <a:t>Management:  Evaluate the management structure as to its adequacy to deliver the scope within budget and schedule.  Are risks being actively managed? </a:t>
            </a:r>
          </a:p>
          <a:p>
            <a:pPr marL="342900" indent="-342900" algn="l">
              <a:buFont typeface="+mj-lt"/>
              <a:buAutoNum type="arabicPeriod" startAt="3"/>
            </a:pPr>
            <a:endParaRPr lang="en-US" sz="2000" b="0" dirty="0" smtClean="0">
              <a:latin typeface="Times New Roman" pitchFamily="18" charset="0"/>
              <a:cs typeface="Times New Roman" pitchFamily="18" charset="0"/>
            </a:endParaRPr>
          </a:p>
          <a:p>
            <a:pPr marL="342900" indent="-342900" algn="l">
              <a:buFont typeface="+mj-lt"/>
              <a:buAutoNum type="arabicPeriod" startAt="3"/>
            </a:pPr>
            <a:r>
              <a:rPr lang="en-US" sz="2000" b="0" dirty="0" smtClean="0">
                <a:latin typeface="Times New Roman" pitchFamily="18" charset="0"/>
                <a:cs typeface="Times New Roman" pitchFamily="18" charset="0"/>
              </a:rPr>
              <a:t>Response to Prior Reviews: Has the Integrated Project team implemented all required actions in the Corrective Action Plan that was developed following the Project Status review from April 2012?</a:t>
            </a:r>
            <a:endParaRPr lang="en-US" sz="20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866E5ED-D974-4A06-A0AF-8B548FFC8BEF}" type="slidenum">
              <a:rPr lang="en-US"/>
              <a:pPr/>
              <a:t>7</a:t>
            </a:fld>
            <a:endParaRPr lang="en-US" dirty="0"/>
          </a:p>
        </p:txBody>
      </p:sp>
      <p:sp>
        <p:nvSpPr>
          <p:cNvPr id="167938" name="Rectangle 2"/>
          <p:cNvSpPr>
            <a:spLocks noGrp="1" noChangeArrowheads="1"/>
          </p:cNvSpPr>
          <p:nvPr>
            <p:ph type="title"/>
          </p:nvPr>
        </p:nvSpPr>
        <p:spPr>
          <a:xfrm>
            <a:off x="2771775" y="128588"/>
            <a:ext cx="4160838" cy="641350"/>
          </a:xfrm>
        </p:spPr>
        <p:txBody>
          <a:bodyPr/>
          <a:lstStyle/>
          <a:p>
            <a:r>
              <a:rPr lang="en-US" b="1" dirty="0">
                <a:effectLst/>
                <a:latin typeface="Times New Roman" pitchFamily="18" charset="0"/>
                <a:cs typeface="Times New Roman" pitchFamily="18" charset="0"/>
              </a:rPr>
              <a:t>Agenda</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366" y="1155699"/>
            <a:ext cx="7623033" cy="5643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C186B88-E113-429B-9F8F-7E5A1CEE08C1}" type="slidenum">
              <a:rPr lang="en-US"/>
              <a:pPr/>
              <a:t>8</a:t>
            </a:fld>
            <a:endParaRPr lang="en-US" dirty="0"/>
          </a:p>
        </p:txBody>
      </p:sp>
      <p:sp>
        <p:nvSpPr>
          <p:cNvPr id="169986" name="Rectangle 2"/>
          <p:cNvSpPr>
            <a:spLocks noGrp="1" noChangeArrowheads="1"/>
          </p:cNvSpPr>
          <p:nvPr>
            <p:ph type="title"/>
          </p:nvPr>
        </p:nvSpPr>
        <p:spPr>
          <a:xfrm>
            <a:off x="2740025" y="161925"/>
            <a:ext cx="4278313" cy="723900"/>
          </a:xfrm>
        </p:spPr>
        <p:txBody>
          <a:bodyPr/>
          <a:lstStyle/>
          <a:p>
            <a:r>
              <a:rPr lang="en-US" b="1" dirty="0">
                <a:effectLst/>
                <a:latin typeface="Times New Roman" pitchFamily="18" charset="0"/>
                <a:cs typeface="Times New Roman" pitchFamily="18" charset="0"/>
              </a:rPr>
              <a:t>Report Outline/Writing Assignments</a:t>
            </a:r>
          </a:p>
        </p:txBody>
      </p:sp>
      <p:sp>
        <p:nvSpPr>
          <p:cNvPr id="6" name="TextBox 5"/>
          <p:cNvSpPr txBox="1"/>
          <p:nvPr/>
        </p:nvSpPr>
        <p:spPr>
          <a:xfrm>
            <a:off x="204952" y="1387366"/>
            <a:ext cx="8718331" cy="4247317"/>
          </a:xfrm>
          <a:prstGeom prst="rect">
            <a:avLst/>
          </a:prstGeom>
          <a:noFill/>
        </p:spPr>
        <p:txBody>
          <a:bodyPr wrap="square" rtlCol="0">
            <a:spAutoFit/>
          </a:bodyPr>
          <a:lstStyle/>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Executive Summary</a:t>
            </a:r>
            <a:r>
              <a:rPr lang="en-US" sz="2000" b="0" u="dotted"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Meador</a:t>
            </a:r>
          </a:p>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	1.		Introduction</a:t>
            </a:r>
            <a:r>
              <a:rPr lang="en-US" sz="2000" b="0" u="dotted"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Sullivan</a:t>
            </a:r>
          </a:p>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	2.		Technical Status (Charge Questions 1, 4) </a:t>
            </a:r>
            <a:r>
              <a:rPr lang="en-US" sz="2000" b="0" u="dotted"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Kellman*/Oren/Strauss</a:t>
            </a:r>
          </a:p>
          <a:p>
            <a:pPr algn="l">
              <a:lnSpc>
                <a:spcPct val="125000"/>
              </a:lnSpc>
              <a:tabLst>
                <a:tab pos="233363" algn="l"/>
                <a:tab pos="457200" algn="l"/>
                <a:tab pos="690563" algn="l"/>
                <a:tab pos="914400" algn="l"/>
                <a:tab pos="1087438" algn="l"/>
                <a:tab pos="8462963" algn="r"/>
              </a:tabLst>
            </a:pPr>
            <a:r>
              <a:rPr lang="en-US" sz="2000" b="0" dirty="0" smtClean="0">
                <a:latin typeface="Times New Roman" pitchFamily="18" charset="0"/>
                <a:cs typeface="Times New Roman" pitchFamily="18" charset="0"/>
              </a:rPr>
              <a:t>			2.1	Findings</a:t>
            </a:r>
          </a:p>
          <a:p>
            <a:pPr algn="l">
              <a:lnSpc>
                <a:spcPct val="125000"/>
              </a:lnSpc>
              <a:tabLst>
                <a:tab pos="233363" algn="l"/>
                <a:tab pos="457200" algn="l"/>
                <a:tab pos="690563" algn="l"/>
                <a:tab pos="1087438" algn="l"/>
                <a:tab pos="1604963" algn="l"/>
                <a:tab pos="8462963" algn="r"/>
              </a:tabLst>
            </a:pPr>
            <a:r>
              <a:rPr lang="en-US" sz="2000" b="0" dirty="0" smtClean="0">
                <a:latin typeface="Times New Roman" pitchFamily="18" charset="0"/>
                <a:cs typeface="Times New Roman" pitchFamily="18" charset="0"/>
              </a:rPr>
              <a:t>			2.2	Comments</a:t>
            </a:r>
          </a:p>
          <a:p>
            <a:pPr algn="l">
              <a:lnSpc>
                <a:spcPct val="125000"/>
              </a:lnSpc>
              <a:tabLst>
                <a:tab pos="233363" algn="l"/>
                <a:tab pos="457200" algn="l"/>
                <a:tab pos="690563" algn="l"/>
                <a:tab pos="1087438" algn="l"/>
                <a:tab pos="1604963" algn="l"/>
                <a:tab pos="8462963" algn="r"/>
              </a:tabLst>
            </a:pPr>
            <a:r>
              <a:rPr lang="en-US" sz="2000" b="0" dirty="0" smtClean="0">
                <a:latin typeface="Times New Roman" pitchFamily="18" charset="0"/>
                <a:cs typeface="Times New Roman" pitchFamily="18" charset="0"/>
              </a:rPr>
              <a:t>			2.3	Recommendations</a:t>
            </a:r>
          </a:p>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	3.		Cost and Schedule (Charge Question 2, 4)</a:t>
            </a:r>
            <a:r>
              <a:rPr lang="en-US" sz="2000" b="0" u="dotted"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Chao*/</a:t>
            </a:r>
            <a:r>
              <a:rPr lang="en-US" sz="2000" b="0" dirty="0" err="1" smtClean="0">
                <a:latin typeface="Times New Roman" pitchFamily="18" charset="0"/>
                <a:cs typeface="Times New Roman" pitchFamily="18" charset="0"/>
              </a:rPr>
              <a:t>Blaisdell</a:t>
            </a:r>
            <a:r>
              <a:rPr lang="en-US" sz="2000" b="0" dirty="0" smtClean="0">
                <a:latin typeface="Times New Roman" pitchFamily="18" charset="0"/>
                <a:cs typeface="Times New Roman" pitchFamily="18" charset="0"/>
              </a:rPr>
              <a:t>/Maier</a:t>
            </a:r>
          </a:p>
          <a:p>
            <a:pPr algn="l">
              <a:lnSpc>
                <a:spcPct val="125000"/>
              </a:lnSpc>
              <a:tabLst>
                <a:tab pos="233363" algn="l"/>
                <a:tab pos="457200" algn="l"/>
                <a:tab pos="690563" algn="l"/>
                <a:tab pos="8462963" algn="r"/>
              </a:tabLst>
            </a:pPr>
            <a:r>
              <a:rPr lang="en-US" sz="2000" b="0" dirty="0" smtClean="0">
                <a:latin typeface="Times New Roman" pitchFamily="18" charset="0"/>
                <a:cs typeface="Times New Roman" pitchFamily="18" charset="0"/>
              </a:rPr>
              <a:t>	4.		Management and ES&amp;H (Charge Questions 1, 3, 4)</a:t>
            </a:r>
            <a:r>
              <a:rPr lang="en-US" sz="2000" b="0" u="dotted"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Crescenzo*/Ackerman</a:t>
            </a:r>
          </a:p>
          <a:p>
            <a:pPr algn="l">
              <a:lnSpc>
                <a:spcPct val="125000"/>
              </a:lnSpc>
              <a:tabLst>
                <a:tab pos="233363" algn="l"/>
                <a:tab pos="457200" algn="l"/>
                <a:tab pos="690563" algn="l"/>
                <a:tab pos="8462963" algn="r"/>
              </a:tabLst>
            </a:pPr>
            <a:endParaRPr lang="en-US" sz="2000" b="0" dirty="0" smtClean="0">
              <a:latin typeface="Times New Roman" pitchFamily="18" charset="0"/>
              <a:cs typeface="Times New Roman" pitchFamily="18" charset="0"/>
            </a:endParaRPr>
          </a:p>
          <a:p>
            <a:pPr algn="l">
              <a:lnSpc>
                <a:spcPct val="125000"/>
              </a:lnSpc>
              <a:tabLst>
                <a:tab pos="233363" algn="l"/>
                <a:tab pos="457200" algn="l"/>
                <a:tab pos="690563" algn="l"/>
                <a:tab pos="8462963" algn="r"/>
              </a:tabLst>
            </a:pPr>
            <a:r>
              <a:rPr lang="en-US" sz="2000" dirty="0" smtClean="0">
                <a:latin typeface="Times New Roman" pitchFamily="18" charset="0"/>
                <a:cs typeface="Times New Roman" pitchFamily="18" charset="0"/>
              </a:rPr>
              <a:t>*Lead</a:t>
            </a:r>
          </a:p>
          <a:p>
            <a:pPr algn="l">
              <a:tabLst>
                <a:tab pos="233363" algn="l"/>
                <a:tab pos="457200" algn="l"/>
                <a:tab pos="690563" algn="l"/>
                <a:tab pos="8462963" algn="r"/>
              </a:tabLst>
            </a:pPr>
            <a:endParaRPr lang="en-US" sz="20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A0EA688-D017-48C9-BE11-8A0F89A04950}" type="slidenum">
              <a:rPr lang="en-US"/>
              <a:pPr/>
              <a:t>9</a:t>
            </a:fld>
            <a:endParaRPr lang="en-US" dirty="0"/>
          </a:p>
        </p:txBody>
      </p:sp>
      <p:sp>
        <p:nvSpPr>
          <p:cNvPr id="221186" name="Rectangle 2"/>
          <p:cNvSpPr>
            <a:spLocks noGrp="1" noChangeArrowheads="1"/>
          </p:cNvSpPr>
          <p:nvPr>
            <p:ph type="title"/>
          </p:nvPr>
        </p:nvSpPr>
        <p:spPr>
          <a:xfrm>
            <a:off x="519752" y="2116635"/>
            <a:ext cx="7867650" cy="2765425"/>
          </a:xfrm>
        </p:spPr>
        <p:txBody>
          <a:bodyPr/>
          <a:lstStyle/>
          <a:p>
            <a:r>
              <a:rPr lang="en-US" b="1" dirty="0">
                <a:effectLst/>
                <a:latin typeface="Times New Roman" pitchFamily="18" charset="0"/>
                <a:cs typeface="Times New Roman" pitchFamily="18" charset="0"/>
              </a:rPr>
              <a:t>Closeout Presentation</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and Final Report</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
            </a:r>
            <a:br>
              <a:rPr lang="en-US" b="1" dirty="0">
                <a:effectLst/>
                <a:latin typeface="Times New Roman" pitchFamily="18" charset="0"/>
                <a:cs typeface="Times New Roman" pitchFamily="18" charset="0"/>
              </a:rPr>
            </a:br>
            <a:r>
              <a:rPr lang="en-US" b="1" dirty="0">
                <a:effectLst/>
                <a:latin typeface="Times New Roman" pitchFamily="18" charset="0"/>
                <a:cs typeface="Times New Roman" pitchFamily="18" charset="0"/>
              </a:rPr>
              <a:t>Procedures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2D2D8A"/>
      </a:hlink>
      <a:folHlink>
        <a:srgbClr val="333399"/>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6617</TotalTime>
  <Words>1218</Words>
  <Application>Microsoft Office PowerPoint</Application>
  <PresentationFormat>Letter Paper (8.5x11 in)</PresentationFormat>
  <Paragraphs>454</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1_Default Design</vt:lpstr>
      <vt:lpstr>PowerPoint Presentation</vt:lpstr>
      <vt:lpstr>DOE Review of NSTX</vt:lpstr>
      <vt:lpstr>Review Committee Participants</vt:lpstr>
      <vt:lpstr>DOE Organization Chart</vt:lpstr>
      <vt:lpstr>PowerPoint Presentation</vt:lpstr>
      <vt:lpstr>Charge Questions</vt:lpstr>
      <vt:lpstr>Agenda</vt:lpstr>
      <vt:lpstr>Report Outline/Writing Assignments</vt:lpstr>
      <vt:lpstr>Closeout Presentation  and Final Report  Procedures</vt:lpstr>
      <vt:lpstr>Format:   Closeout Presentation  </vt:lpstr>
      <vt:lpstr>Format:   Final Report  </vt:lpstr>
      <vt:lpstr>Expectations</vt:lpstr>
      <vt:lpstr>PowerPoint Presentation</vt:lpstr>
      <vt:lpstr>2.  Technical Status Kellman, GA*/Oren, TJNAF/Strauss, DOE/SC</vt:lpstr>
      <vt:lpstr>3. Cost and Schedule Chao, DOE/SC/Blaisdell, DOE/APM, Maier, DOE/BHSO </vt:lpstr>
      <vt:lpstr>Project Status Chao, DOE/SC/Blaisdell, DOE/APM, Maier, DOE/BHSO</vt:lpstr>
      <vt:lpstr>4. Management and ES&amp;H Crescenzo, DOE/BHSO/Ackerman, DOE/SC </vt:lpstr>
    </vt:vector>
  </TitlesOfParts>
  <Company>Pacific Northwest National Laboratory--Battelle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clarkc</cp:lastModifiedBy>
  <cp:revision>588</cp:revision>
  <cp:lastPrinted>2012-12-05T19:14:02Z</cp:lastPrinted>
  <dcterms:created xsi:type="dcterms:W3CDTF">2002-04-16T19:13:24Z</dcterms:created>
  <dcterms:modified xsi:type="dcterms:W3CDTF">2012-12-05T19:14:03Z</dcterms:modified>
</cp:coreProperties>
</file>