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30"/>
  </p:notesMasterIdLst>
  <p:handoutMasterIdLst>
    <p:handoutMasterId r:id="rId31"/>
  </p:handoutMasterIdLst>
  <p:sldIdLst>
    <p:sldId id="1217" r:id="rId2"/>
    <p:sldId id="1282" r:id="rId3"/>
    <p:sldId id="1230" r:id="rId4"/>
    <p:sldId id="1273" r:id="rId5"/>
    <p:sldId id="1226" r:id="rId6"/>
    <p:sldId id="1270" r:id="rId7"/>
    <p:sldId id="1276" r:id="rId8"/>
    <p:sldId id="1236" r:id="rId9"/>
    <p:sldId id="1255" r:id="rId10"/>
    <p:sldId id="1281" r:id="rId11"/>
    <p:sldId id="1277" r:id="rId12"/>
    <p:sldId id="1268" r:id="rId13"/>
    <p:sldId id="1232" r:id="rId14"/>
    <p:sldId id="1278" r:id="rId15"/>
    <p:sldId id="1251" r:id="rId16"/>
    <p:sldId id="1247" r:id="rId17"/>
    <p:sldId id="1280" r:id="rId18"/>
    <p:sldId id="1271" r:id="rId19"/>
    <p:sldId id="1240" r:id="rId20"/>
    <p:sldId id="1261" r:id="rId21"/>
    <p:sldId id="1264" r:id="rId22"/>
    <p:sldId id="1274" r:id="rId23"/>
    <p:sldId id="1246" r:id="rId24"/>
    <p:sldId id="1275" r:id="rId25"/>
    <p:sldId id="1283" r:id="rId26"/>
    <p:sldId id="1234" r:id="rId27"/>
    <p:sldId id="1279" r:id="rId28"/>
    <p:sldId id="1250" r:id="rId29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Arial" charset="0"/>
        <a:cs typeface="Arial" charset="0"/>
      </a:defRPr>
    </a:lvl5pPr>
    <a:lvl6pPr marL="2286000" algn="l" defTabSz="457200" rtl="0" eaLnBrk="1" latinLnBrk="0" hangingPunct="1">
      <a:defRPr sz="1200" b="1" i="1" kern="1200">
        <a:solidFill>
          <a:srgbClr val="1822CD"/>
        </a:solidFill>
        <a:latin typeface="Helvetica" charset="0"/>
        <a:ea typeface="Arial" charset="0"/>
        <a:cs typeface="Arial" charset="0"/>
      </a:defRPr>
    </a:lvl6pPr>
    <a:lvl7pPr marL="2743200" algn="l" defTabSz="457200" rtl="0" eaLnBrk="1" latinLnBrk="0" hangingPunct="1">
      <a:defRPr sz="1200" b="1" i="1" kern="1200">
        <a:solidFill>
          <a:srgbClr val="1822CD"/>
        </a:solidFill>
        <a:latin typeface="Helvetica" charset="0"/>
        <a:ea typeface="Arial" charset="0"/>
        <a:cs typeface="Arial" charset="0"/>
      </a:defRPr>
    </a:lvl7pPr>
    <a:lvl8pPr marL="3200400" algn="l" defTabSz="457200" rtl="0" eaLnBrk="1" latinLnBrk="0" hangingPunct="1">
      <a:defRPr sz="1200" b="1" i="1" kern="1200">
        <a:solidFill>
          <a:srgbClr val="1822CD"/>
        </a:solidFill>
        <a:latin typeface="Helvetica" charset="0"/>
        <a:ea typeface="Arial" charset="0"/>
        <a:cs typeface="Arial" charset="0"/>
      </a:defRPr>
    </a:lvl8pPr>
    <a:lvl9pPr marL="3657600" algn="l" defTabSz="457200" rtl="0" eaLnBrk="1" latinLnBrk="0" hangingPunct="1">
      <a:defRPr sz="1200" b="1" i="1" kern="1200">
        <a:solidFill>
          <a:srgbClr val="1822CD"/>
        </a:solidFill>
        <a:latin typeface="Helvetica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BFF"/>
    <a:srgbClr val="FF3300"/>
    <a:srgbClr val="9999FF"/>
    <a:srgbClr val="FF0000"/>
    <a:srgbClr val="00CC66"/>
    <a:srgbClr val="FF9933"/>
    <a:srgbClr val="FFCC00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0" d="100"/>
          <a:sy n="200" d="100"/>
        </p:scale>
        <p:origin x="3053" y="3019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defRPr b="0" i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147ADFA-71B8-4E45-97DC-4C534FD4B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defRPr b="0" i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DF6BA3A-59DB-A746-8389-49946B81D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B351B5-57AA-7341-9443-689DDE81BC6C}" type="slidenum">
              <a:rPr lang="en-US"/>
              <a:pPr/>
              <a:t>1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B538B9-17E9-C845-9075-6405EB12DDE9}" type="slidenum">
              <a:rPr lang="en-US"/>
              <a:pPr/>
              <a:t>13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32D107-C9B3-2C46-B9AA-55EC7286694E}" type="slidenum">
              <a:rPr lang="en-US"/>
              <a:pPr/>
              <a:t>19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2BEB46-33B1-724A-9298-39FB91156B35}" type="slidenum">
              <a:rPr lang="en-US"/>
              <a:pPr/>
              <a:t>23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D45108-9540-7646-96DB-AA250A6C287E}" type="slidenum">
              <a:rPr lang="en-US"/>
              <a:pPr/>
              <a:t>26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1A36E8-C9D4-C143-A56E-AFEB1DD9F026}" type="slidenum">
              <a:rPr lang="en-US"/>
              <a:pPr/>
              <a:t>5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F6BA3A-59DB-A746-8389-49946B81D2B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FE44A7-BC6C-0340-9DE5-721606046349}" type="slidenum">
              <a:rPr lang="en-US"/>
              <a:pPr/>
              <a:t>8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43818B-F098-654B-BD3F-B35066B2ACDB}" type="slidenum">
              <a:rPr lang="en-US"/>
              <a:pPr/>
              <a:t>9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6021A-7C04-D041-BDBD-3D475F0B4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26986-C543-BA46-9042-4194F1321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ea typeface="+mn-ea"/>
                <a:cs typeface="+mn-cs"/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900" i="0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CD511152-7A77-D147-B772-68BBF9D63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629400"/>
            <a:ext cx="5486400" cy="21590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800" i="0" dirty="0"/>
              <a:t>NSTX Upgrade Project - Office of Science Review</a:t>
            </a:r>
            <a:r>
              <a:rPr lang="en-US" sz="800" i="0" dirty="0" smtClean="0"/>
              <a:t> Oct. 02-03,</a:t>
            </a:r>
            <a:r>
              <a:rPr lang="en-US" sz="800" i="0" baseline="0" dirty="0" smtClean="0"/>
              <a:t> </a:t>
            </a:r>
            <a:r>
              <a:rPr lang="en-US" sz="800" i="0" dirty="0" smtClean="0"/>
              <a:t>2013</a:t>
            </a:r>
            <a:endParaRPr lang="en-US" sz="800" i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jpe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6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6147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6148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149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6150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151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200" i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NSTXU NBI Upgrade Overview</a:t>
            </a:r>
            <a:endParaRPr lang="en-US" sz="3200" i="0">
              <a:solidFill>
                <a:schemeClr val="accent2"/>
              </a:solidFill>
              <a:latin typeface="Arial" charset="0"/>
            </a:endParaRPr>
          </a:p>
        </p:txBody>
      </p:sp>
      <p:cxnSp>
        <p:nvCxnSpPr>
          <p:cNvPr id="6153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6154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155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6156" name="Text Box 9"/>
          <p:cNvSpPr txBox="1">
            <a:spLocks noChangeArrowheads="1"/>
          </p:cNvSpPr>
          <p:nvPr/>
        </p:nvSpPr>
        <p:spPr bwMode="auto">
          <a:xfrm>
            <a:off x="1524000" y="1905000"/>
            <a:ext cx="601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0">
                <a:solidFill>
                  <a:schemeClr val="tx1"/>
                </a:solidFill>
                <a:latin typeface="Arial" charset="0"/>
              </a:rPr>
              <a:t>Timothy N. Stevenson</a:t>
            </a:r>
            <a:endParaRPr lang="en-US" sz="2000" b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6157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6158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159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6160" name="Text Box 10"/>
          <p:cNvSpPr txBox="1">
            <a:spLocks noChangeArrowheads="1"/>
          </p:cNvSpPr>
          <p:nvPr/>
        </p:nvSpPr>
        <p:spPr bwMode="auto">
          <a:xfrm>
            <a:off x="1676400" y="2590800"/>
            <a:ext cx="5715000" cy="10715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>
                <a:solidFill>
                  <a:srgbClr val="FF0000"/>
                </a:solidFill>
              </a:rPr>
              <a:t>Princeton Plasma Physics Laboratory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>
                <a:solidFill>
                  <a:srgbClr val="FF0000"/>
                </a:solidFill>
              </a:rPr>
              <a:t>NSTX Upgrade Project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>
                <a:solidFill>
                  <a:srgbClr val="FF0000"/>
                </a:solidFill>
              </a:rPr>
              <a:t>Office of Science Review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>
                <a:solidFill>
                  <a:srgbClr val="FF0000"/>
                </a:solidFill>
              </a:rPr>
              <a:t>PPPL LSB 318</a:t>
            </a:r>
            <a:endParaRPr lang="en-US" sz="1600" i="0" dirty="0" smtClean="0">
              <a:solidFill>
                <a:srgbClr val="FF0000"/>
              </a:solidFill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10/02/13 - 10/03/13</a:t>
            </a:r>
            <a:endParaRPr lang="en-US" sz="1600" i="0" dirty="0">
              <a:solidFill>
                <a:srgbClr val="FF0000"/>
              </a:solidFill>
            </a:endParaRPr>
          </a:p>
        </p:txBody>
      </p:sp>
      <p:cxnSp>
        <p:nvCxnSpPr>
          <p:cNvPr id="6161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6162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163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6164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165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6166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167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6168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169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6170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171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6172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173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6174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175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pic>
        <p:nvPicPr>
          <p:cNvPr id="6176" name="Picture 12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cxnSp>
        <p:nvCxnSpPr>
          <p:cNvPr id="6177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6178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179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NSTX-U</a:t>
            </a:r>
          </a:p>
        </p:txBody>
      </p:sp>
      <p:cxnSp>
        <p:nvCxnSpPr>
          <p:cNvPr id="6181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6182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183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6184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r" eaLnBrk="0" hangingPunct="0"/>
            <a:r>
              <a:rPr lang="en-US" sz="1800">
                <a:solidFill>
                  <a:schemeClr val="accent2"/>
                </a:solidFill>
                <a:latin typeface="Arial" charset="0"/>
              </a:rPr>
              <a:t>Supported by   </a:t>
            </a:r>
          </a:p>
        </p:txBody>
      </p:sp>
      <p:cxnSp>
        <p:nvCxnSpPr>
          <p:cNvPr id="6185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6186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187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6188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6189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pic>
        <p:nvPicPr>
          <p:cNvPr id="6190" name="Picture 53" descr="ppi224.tmp"/>
          <p:cNvPicPr>
            <a:picLocks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91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6192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9" tIns="45714" rIns="91429" bIns="45714" anchor="b">
            <a:prstTxWarp prst="textNoShape">
              <a:avLst/>
            </a:prstTxWarp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6193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6194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6195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</p:cxnSp>
      <p:pic>
        <p:nvPicPr>
          <p:cNvPr id="6196" name="Picture 48" descr="ppi221.tmp"/>
          <p:cNvPicPr>
            <a:picLocks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2400" y="2209800"/>
            <a:ext cx="129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97" name="Text Box 152"/>
          <p:cNvSpPr txBox="1">
            <a:spLocks noChangeArrowheads="1"/>
          </p:cNvSpPr>
          <p:nvPr/>
        </p:nvSpPr>
        <p:spPr bwMode="auto">
          <a:xfrm>
            <a:off x="152400" y="2209800"/>
            <a:ext cx="1257300" cy="4510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9" tIns="45714" rIns="91429" bIns="45714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 of Wm &amp; Mary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6198" name="Picture 5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29000" y="4038600"/>
            <a:ext cx="22748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i="0" dirty="0" smtClean="0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BL2 Transmission Line relocation awaits cable and tray installation</a:t>
            </a:r>
            <a:endParaRPr lang="en-US" sz="2000" i="0" dirty="0">
              <a:solidFill>
                <a:schemeClr val="accent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1" y="5080000"/>
            <a:ext cx="2362200" cy="461665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Transmission Line spool pieces ordered and received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4114800"/>
            <a:ext cx="2362200" cy="830997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Transmission Lines in TCB awaiting completion of cable and tray installation to avoid potential damage </a:t>
            </a:r>
            <a:endParaRPr lang="en-US" dirty="0"/>
          </a:p>
        </p:txBody>
      </p:sp>
      <p:pic>
        <p:nvPicPr>
          <p:cNvPr id="9" name="Picture 8" descr="L-10a.jpg"/>
          <p:cNvPicPr>
            <a:picLocks noChangeAspect="1"/>
          </p:cNvPicPr>
          <p:nvPr/>
        </p:nvPicPr>
        <p:blipFill>
          <a:blip r:embed="rId2" cstate="screen">
            <a:lum bright="7000" contrast="7000"/>
          </a:blip>
          <a:stretch>
            <a:fillRect/>
          </a:stretch>
        </p:blipFill>
        <p:spPr>
          <a:xfrm>
            <a:off x="381000" y="1219200"/>
            <a:ext cx="2768600" cy="3683000"/>
          </a:xfrm>
          <a:prstGeom prst="rect">
            <a:avLst/>
          </a:prstGeom>
        </p:spPr>
      </p:pic>
      <p:pic>
        <p:nvPicPr>
          <p:cNvPr id="10" name="Picture 9" descr="L-10b.jpg"/>
          <p:cNvPicPr>
            <a:picLocks noChangeAspect="1"/>
          </p:cNvPicPr>
          <p:nvPr/>
        </p:nvPicPr>
        <p:blipFill>
          <a:blip r:embed="rId3" cstate="screen">
            <a:lum bright="7000" contrast="5000"/>
          </a:blip>
          <a:stretch>
            <a:fillRect/>
          </a:stretch>
        </p:blipFill>
        <p:spPr>
          <a:xfrm>
            <a:off x="4948238" y="1046163"/>
            <a:ext cx="3683000" cy="276860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26986-C543-BA46-9042-4194F1321F1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4953000"/>
            <a:ext cx="2542945" cy="461665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NTC Access platforms modified</a:t>
            </a:r>
          </a:p>
          <a:p>
            <a:pPr algn="ctr"/>
            <a:r>
              <a:rPr lang="en-US" dirty="0" smtClean="0"/>
              <a:t>due to BL2 placement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4953000"/>
            <a:ext cx="2633941" cy="646331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After </a:t>
            </a:r>
            <a:r>
              <a:rPr lang="en-US" dirty="0" err="1" smtClean="0"/>
              <a:t>cryo</a:t>
            </a:r>
            <a:r>
              <a:rPr lang="en-US" dirty="0" smtClean="0"/>
              <a:t> line installation in TTC </a:t>
            </a:r>
          </a:p>
          <a:p>
            <a:pPr algn="ctr"/>
            <a:r>
              <a:rPr lang="en-US" dirty="0" smtClean="0"/>
              <a:t>HVAC and Stack Duct</a:t>
            </a:r>
          </a:p>
          <a:p>
            <a:pPr algn="ctr"/>
            <a:r>
              <a:rPr lang="en-US" dirty="0" smtClean="0"/>
              <a:t>moved and modified…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4953000"/>
            <a:ext cx="2828030" cy="461665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…and restored to service prior to </a:t>
            </a:r>
          </a:p>
          <a:p>
            <a:pPr algn="ctr"/>
            <a:r>
              <a:rPr lang="en-US" dirty="0" smtClean="0"/>
              <a:t>Start of Cable and Tray subcontract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i="0" dirty="0" smtClean="0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BL2 area changes required for relocation completed</a:t>
            </a:r>
            <a:endParaRPr lang="en-US" sz="2000" i="0" dirty="0">
              <a:solidFill>
                <a:schemeClr val="accent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" name="Picture 9" descr="L-11a.jpg"/>
          <p:cNvPicPr>
            <a:picLocks noChangeAspect="1"/>
          </p:cNvPicPr>
          <p:nvPr/>
        </p:nvPicPr>
        <p:blipFill>
          <a:blip r:embed="rId2" cstate="screen">
            <a:lum bright="7000" contrast="7000"/>
          </a:blip>
          <a:stretch>
            <a:fillRect/>
          </a:stretch>
        </p:blipFill>
        <p:spPr>
          <a:xfrm>
            <a:off x="304800" y="1143000"/>
            <a:ext cx="2749506" cy="3657600"/>
          </a:xfrm>
          <a:prstGeom prst="rect">
            <a:avLst/>
          </a:prstGeom>
        </p:spPr>
      </p:pic>
      <p:pic>
        <p:nvPicPr>
          <p:cNvPr id="11" name="Picture 10" descr="L-11b.jpg"/>
          <p:cNvPicPr>
            <a:picLocks noChangeAspect="1"/>
          </p:cNvPicPr>
          <p:nvPr/>
        </p:nvPicPr>
        <p:blipFill>
          <a:blip r:embed="rId3" cstate="screen">
            <a:lum bright="7000" contrast="7000"/>
          </a:blip>
          <a:stretch>
            <a:fillRect/>
          </a:stretch>
        </p:blipFill>
        <p:spPr>
          <a:xfrm>
            <a:off x="3200400" y="1143000"/>
            <a:ext cx="2751589" cy="3657600"/>
          </a:xfrm>
          <a:prstGeom prst="rect">
            <a:avLst/>
          </a:prstGeom>
        </p:spPr>
      </p:pic>
      <p:pic>
        <p:nvPicPr>
          <p:cNvPr id="12" name="Picture 11" descr="L-11c.jpg"/>
          <p:cNvPicPr>
            <a:picLocks noChangeAspect="1"/>
          </p:cNvPicPr>
          <p:nvPr/>
        </p:nvPicPr>
        <p:blipFill>
          <a:blip r:embed="rId4" cstate="screen">
            <a:lum bright="7000" contrast="7000"/>
          </a:blip>
          <a:stretch>
            <a:fillRect/>
          </a:stretch>
        </p:blipFill>
        <p:spPr>
          <a:xfrm>
            <a:off x="6096000" y="1143000"/>
            <a:ext cx="2749506" cy="3657600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26986-C543-BA46-9042-4194F1321F1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8" descr="tc al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71600" y="1524000"/>
            <a:ext cx="6234113" cy="434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9"/>
          <p:cNvSpPr txBox="1">
            <a:spLocks noChangeArrowheads="1"/>
          </p:cNvSpPr>
          <p:nvPr/>
        </p:nvSpPr>
        <p:spPr bwMode="auto">
          <a:xfrm>
            <a:off x="3200400" y="3287713"/>
            <a:ext cx="53975" cy="18256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2" name="Text Box 10"/>
          <p:cNvSpPr txBox="1">
            <a:spLocks noChangeArrowheads="1"/>
          </p:cNvSpPr>
          <p:nvPr/>
        </p:nvSpPr>
        <p:spPr bwMode="auto">
          <a:xfrm>
            <a:off x="3276600" y="3516313"/>
            <a:ext cx="53975" cy="18256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3" name="Text Box 11"/>
          <p:cNvSpPr txBox="1">
            <a:spLocks noChangeArrowheads="1"/>
          </p:cNvSpPr>
          <p:nvPr/>
        </p:nvSpPr>
        <p:spPr bwMode="auto">
          <a:xfrm>
            <a:off x="5867400" y="3287713"/>
            <a:ext cx="312738" cy="18256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117E"/>
                </a:solidFill>
              </a:rPr>
              <a:t>NTC</a:t>
            </a:r>
          </a:p>
        </p:txBody>
      </p:sp>
      <p:sp>
        <p:nvSpPr>
          <p:cNvPr id="39944" name="Oval 14"/>
          <p:cNvSpPr>
            <a:spLocks noChangeArrowheads="1"/>
          </p:cNvSpPr>
          <p:nvPr/>
        </p:nvSpPr>
        <p:spPr bwMode="auto">
          <a:xfrm>
            <a:off x="4648200" y="3733800"/>
            <a:ext cx="990600" cy="990600"/>
          </a:xfrm>
          <a:prstGeom prst="ellipse">
            <a:avLst/>
          </a:prstGeom>
          <a:noFill/>
          <a:ln w="15875">
            <a:solidFill>
              <a:srgbClr val="FF152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5" name="Line 15"/>
          <p:cNvSpPr>
            <a:spLocks noChangeShapeType="1"/>
          </p:cNvSpPr>
          <p:nvPr/>
        </p:nvSpPr>
        <p:spPr bwMode="auto">
          <a:xfrm>
            <a:off x="3886200" y="3505200"/>
            <a:ext cx="762000" cy="533400"/>
          </a:xfrm>
          <a:prstGeom prst="line">
            <a:avLst/>
          </a:prstGeom>
          <a:noFill/>
          <a:ln w="15875">
            <a:solidFill>
              <a:srgbClr val="FF1521"/>
            </a:solidFill>
            <a:round/>
            <a:headEnd/>
            <a:tailEnd type="triangle" w="med" len="med"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219200" y="4724400"/>
            <a:ext cx="2438400" cy="430213"/>
          </a:xfrm>
          <a:prstGeom prst="rect">
            <a:avLst/>
          </a:prstGeom>
          <a:gradFill rotWithShape="1">
            <a:gsLst>
              <a:gs pos="0">
                <a:srgbClr val="9595FF"/>
              </a:gs>
              <a:gs pos="35001">
                <a:srgbClr val="B6B6FF"/>
              </a:gs>
              <a:gs pos="100000">
                <a:srgbClr val="E1E1FF"/>
              </a:gs>
            </a:gsLst>
            <a:lin ang="16200000" scaled="1"/>
          </a:gradFill>
          <a:ln w="9525">
            <a:solidFill>
              <a:srgbClr val="2E2EC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400" i="0">
                <a:solidFill>
                  <a:srgbClr val="000000"/>
                </a:solidFill>
                <a:latin typeface="Arial" charset="0"/>
              </a:rPr>
              <a:t>South Wall Cryo LHe valves</a:t>
            </a:r>
          </a:p>
          <a:p>
            <a:pPr>
              <a:defRPr/>
            </a:pPr>
            <a:endParaRPr lang="en-US" sz="140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7" name="Rectangle 17"/>
          <p:cNvSpPr>
            <a:spLocks noChangeArrowheads="1"/>
          </p:cNvSpPr>
          <p:nvPr/>
        </p:nvSpPr>
        <p:spPr bwMode="auto">
          <a:xfrm>
            <a:off x="5791200" y="6096000"/>
            <a:ext cx="2662238" cy="1825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/>
              <a:t>Operate either BL1 or BL2 or both…</a:t>
            </a:r>
          </a:p>
        </p:txBody>
      </p:sp>
      <p:pic>
        <p:nvPicPr>
          <p:cNvPr id="39948" name="Picture 5" descr="2 beam operations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14400" y="2057400"/>
            <a:ext cx="29591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9" name="Rectangle 2"/>
          <p:cNvSpPr txBox="1">
            <a:spLocks noChangeArrowheads="1"/>
          </p:cNvSpPr>
          <p:nvPr/>
        </p:nvSpPr>
        <p:spPr bwMode="auto">
          <a:xfrm>
            <a:off x="7620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800" i="0" dirty="0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Liquid Helium</a:t>
            </a:r>
            <a:r>
              <a:rPr lang="en-US" sz="1800" i="0" dirty="0" smtClean="0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&amp; LN Cryogenic services completed.…</a:t>
            </a:r>
            <a:endParaRPr lang="en-US" sz="1800" i="0" dirty="0">
              <a:solidFill>
                <a:schemeClr val="accent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26986-C543-BA46-9042-4194F1321F1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842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35843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1800" dirty="0"/>
              <a:t>Cryogenics Line LN and </a:t>
            </a:r>
            <a:r>
              <a:rPr lang="en-US" sz="1800" dirty="0" err="1"/>
              <a:t>LHe</a:t>
            </a:r>
            <a:r>
              <a:rPr lang="en-US" sz="1800" dirty="0"/>
              <a:t> piping fabrication</a:t>
            </a:r>
            <a:r>
              <a:rPr lang="en-US" sz="1800" dirty="0" smtClean="0"/>
              <a:t> completed in </a:t>
            </a:r>
            <a:r>
              <a:rPr lang="en-US" sz="1800" dirty="0"/>
              <a:t>NBI shop</a:t>
            </a:r>
          </a:p>
        </p:txBody>
      </p:sp>
      <p:cxnSp>
        <p:nvCxnSpPr>
          <p:cNvPr id="35845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5846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5847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5849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</p:cxnSp>
      <p:sp>
        <p:nvSpPr>
          <p:cNvPr id="35850" name="TextBox 10"/>
          <p:cNvSpPr txBox="1">
            <a:spLocks noChangeArrowheads="1"/>
          </p:cNvSpPr>
          <p:nvPr/>
        </p:nvSpPr>
        <p:spPr bwMode="auto">
          <a:xfrm>
            <a:off x="8458200" y="381000"/>
            <a:ext cx="560388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3333CC"/>
                </a:solidFill>
              </a:rPr>
              <a:t>2450</a:t>
            </a:r>
          </a:p>
        </p:txBody>
      </p:sp>
      <p:pic>
        <p:nvPicPr>
          <p:cNvPr id="15" name="Picture 14" descr="L-13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1000" y="762000"/>
            <a:ext cx="2768601" cy="3683000"/>
          </a:xfrm>
          <a:prstGeom prst="rect">
            <a:avLst/>
          </a:prstGeom>
        </p:spPr>
      </p:pic>
      <p:pic>
        <p:nvPicPr>
          <p:cNvPr id="17" name="Picture 16" descr="L-13c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96000" y="762000"/>
            <a:ext cx="2768600" cy="3683000"/>
          </a:xfrm>
          <a:prstGeom prst="rect">
            <a:avLst/>
          </a:prstGeom>
        </p:spPr>
      </p:pic>
      <p:pic>
        <p:nvPicPr>
          <p:cNvPr id="16" name="Picture 15" descr="L-13b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743200" y="3505200"/>
            <a:ext cx="3683000" cy="27686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 bwMode="auto">
          <a:xfrm rot="5400000" flipH="1" flipV="1">
            <a:off x="4610100" y="5143500"/>
            <a:ext cx="838200" cy="1588"/>
          </a:xfrm>
          <a:prstGeom prst="line">
            <a:avLst/>
          </a:prstGeom>
          <a:noFill/>
          <a:ln w="50800" cap="flat" cmpd="tri" algn="ctr">
            <a:solidFill>
              <a:srgbClr val="FF9933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rot="10800000">
            <a:off x="2895600" y="4419600"/>
            <a:ext cx="2133600" cy="304800"/>
          </a:xfrm>
          <a:prstGeom prst="straightConnector1">
            <a:avLst/>
          </a:prstGeom>
          <a:noFill/>
          <a:ln w="50800" cap="flat" cmpd="tri" algn="ctr">
            <a:solidFill>
              <a:srgbClr val="FF9933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5400000" flipH="1" flipV="1">
            <a:off x="2743200" y="4267200"/>
            <a:ext cx="304800" cy="1588"/>
          </a:xfrm>
          <a:prstGeom prst="straightConnector1">
            <a:avLst/>
          </a:prstGeom>
          <a:noFill/>
          <a:ln w="44450" cap="flat" cmpd="tri" algn="ctr">
            <a:solidFill>
              <a:srgbClr val="FF9933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657600" y="1143000"/>
            <a:ext cx="1705214" cy="2769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Cryo</a:t>
            </a:r>
            <a:r>
              <a:rPr lang="en-US" dirty="0" smtClean="0"/>
              <a:t> line fabrication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57600" y="1676400"/>
            <a:ext cx="1736234" cy="2769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Cryo</a:t>
            </a:r>
            <a:r>
              <a:rPr lang="en-US" dirty="0" smtClean="0"/>
              <a:t> line installation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657600" y="2286000"/>
            <a:ext cx="1736234" cy="2769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Cryo</a:t>
            </a:r>
            <a:r>
              <a:rPr lang="en-US" dirty="0" smtClean="0"/>
              <a:t> line installation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657600" y="2819400"/>
            <a:ext cx="1650799" cy="276999"/>
          </a:xfrm>
          <a:prstGeom prst="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Cable and tray path</a:t>
            </a:r>
            <a:endParaRPr lang="en-US" dirty="0"/>
          </a:p>
        </p:txBody>
      </p:sp>
      <p:cxnSp>
        <p:nvCxnSpPr>
          <p:cNvPr id="28" name="Straight Connector 27"/>
          <p:cNvCxnSpPr>
            <a:stCxn id="23" idx="1"/>
          </p:cNvCxnSpPr>
          <p:nvPr/>
        </p:nvCxnSpPr>
        <p:spPr bwMode="auto">
          <a:xfrm rot="10800000" flipV="1">
            <a:off x="3124200" y="1281500"/>
            <a:ext cx="533400" cy="2425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0" name="Straight Connector 29"/>
          <p:cNvCxnSpPr>
            <a:stCxn id="24" idx="3"/>
          </p:cNvCxnSpPr>
          <p:nvPr/>
        </p:nvCxnSpPr>
        <p:spPr bwMode="auto">
          <a:xfrm>
            <a:off x="5393834" y="1814900"/>
            <a:ext cx="702166" cy="139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2" name="Straight Connector 31"/>
          <p:cNvCxnSpPr>
            <a:stCxn id="25" idx="3"/>
          </p:cNvCxnSpPr>
          <p:nvPr/>
        </p:nvCxnSpPr>
        <p:spPr bwMode="auto">
          <a:xfrm>
            <a:off x="5393834" y="2424500"/>
            <a:ext cx="16366" cy="21475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rot="5400000">
            <a:off x="3276600" y="3733800"/>
            <a:ext cx="1371600" cy="1588"/>
          </a:xfrm>
          <a:prstGeom prst="line">
            <a:avLst/>
          </a:prstGeom>
          <a:noFill/>
          <a:ln w="15875" cap="flat" cmpd="sng" algn="ctr">
            <a:solidFill>
              <a:srgbClr val="FF9933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Deionized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Water Piping subcontract completed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(source, dump, HVE)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8382000" y="228600"/>
            <a:ext cx="560388" cy="2762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3333CC"/>
                </a:solidFill>
              </a:rPr>
              <a:t>2450</a:t>
            </a:r>
          </a:p>
        </p:txBody>
      </p:sp>
      <p:pic>
        <p:nvPicPr>
          <p:cNvPr id="14" name="Picture 13" descr="L-14a.jpg"/>
          <p:cNvPicPr>
            <a:picLocks noChangeAspect="1"/>
          </p:cNvPicPr>
          <p:nvPr/>
        </p:nvPicPr>
        <p:blipFill>
          <a:blip r:embed="rId2" cstate="screen">
            <a:lum bright="7000" contrast="5000"/>
          </a:blip>
          <a:stretch>
            <a:fillRect/>
          </a:stretch>
        </p:blipFill>
        <p:spPr>
          <a:xfrm>
            <a:off x="152400" y="685800"/>
            <a:ext cx="2082800" cy="2768600"/>
          </a:xfrm>
          <a:prstGeom prst="rect">
            <a:avLst/>
          </a:prstGeom>
        </p:spPr>
      </p:pic>
      <p:pic>
        <p:nvPicPr>
          <p:cNvPr id="16" name="Picture 15" descr="L-14b.jpg"/>
          <p:cNvPicPr>
            <a:picLocks noChangeAspect="1"/>
          </p:cNvPicPr>
          <p:nvPr/>
        </p:nvPicPr>
        <p:blipFill>
          <a:blip r:embed="rId3" cstate="screen">
            <a:lum bright="7000" contrast="7000"/>
          </a:blip>
          <a:stretch>
            <a:fillRect/>
          </a:stretch>
        </p:blipFill>
        <p:spPr>
          <a:xfrm>
            <a:off x="6858000" y="685800"/>
            <a:ext cx="2082800" cy="2768600"/>
          </a:xfrm>
          <a:prstGeom prst="rect">
            <a:avLst/>
          </a:prstGeom>
        </p:spPr>
      </p:pic>
      <p:pic>
        <p:nvPicPr>
          <p:cNvPr id="19" name="Picture 18" descr="L-14c.jpg"/>
          <p:cNvPicPr>
            <a:picLocks noChangeAspect="1"/>
          </p:cNvPicPr>
          <p:nvPr/>
        </p:nvPicPr>
        <p:blipFill>
          <a:blip r:embed="rId4" cstate="screen">
            <a:lum bright="7000" contrast="7000"/>
          </a:blip>
          <a:stretch>
            <a:fillRect/>
          </a:stretch>
        </p:blipFill>
        <p:spPr>
          <a:xfrm>
            <a:off x="4648200" y="685800"/>
            <a:ext cx="2082800" cy="2768600"/>
          </a:xfrm>
          <a:prstGeom prst="rect">
            <a:avLst/>
          </a:prstGeom>
        </p:spPr>
      </p:pic>
      <p:pic>
        <p:nvPicPr>
          <p:cNvPr id="20" name="Picture 19" descr="L-14d.jpg"/>
          <p:cNvPicPr>
            <a:picLocks noChangeAspect="1"/>
          </p:cNvPicPr>
          <p:nvPr/>
        </p:nvPicPr>
        <p:blipFill>
          <a:blip r:embed="rId5" cstate="screen">
            <a:lum bright="7000" contrast="7000"/>
          </a:blip>
          <a:stretch>
            <a:fillRect/>
          </a:stretch>
        </p:blipFill>
        <p:spPr>
          <a:xfrm>
            <a:off x="2362200" y="685800"/>
            <a:ext cx="2082800" cy="2768600"/>
          </a:xfrm>
          <a:prstGeom prst="rect">
            <a:avLst/>
          </a:prstGeom>
        </p:spPr>
      </p:pic>
      <p:pic>
        <p:nvPicPr>
          <p:cNvPr id="21" name="Picture 20" descr="L-14e.jpg"/>
          <p:cNvPicPr>
            <a:picLocks noChangeAspect="1"/>
          </p:cNvPicPr>
          <p:nvPr/>
        </p:nvPicPr>
        <p:blipFill>
          <a:blip r:embed="rId6" cstate="screen">
            <a:lum bright="7000" contrast="7000"/>
          </a:blip>
          <a:stretch>
            <a:fillRect/>
          </a:stretch>
        </p:blipFill>
        <p:spPr>
          <a:xfrm>
            <a:off x="6858000" y="3657600"/>
            <a:ext cx="2082800" cy="2768600"/>
          </a:xfrm>
          <a:prstGeom prst="rect">
            <a:avLst/>
          </a:prstGeom>
        </p:spPr>
      </p:pic>
      <p:pic>
        <p:nvPicPr>
          <p:cNvPr id="22" name="Picture 21" descr="L-14f.jpg"/>
          <p:cNvPicPr>
            <a:picLocks noChangeAspect="1"/>
          </p:cNvPicPr>
          <p:nvPr/>
        </p:nvPicPr>
        <p:blipFill>
          <a:blip r:embed="rId7" cstate="screen">
            <a:lum bright="7000" contrast="7000"/>
          </a:blip>
          <a:stretch>
            <a:fillRect/>
          </a:stretch>
        </p:blipFill>
        <p:spPr>
          <a:xfrm>
            <a:off x="2362200" y="3657600"/>
            <a:ext cx="2082800" cy="2768600"/>
          </a:xfrm>
          <a:prstGeom prst="rect">
            <a:avLst/>
          </a:prstGeom>
        </p:spPr>
      </p:pic>
      <p:pic>
        <p:nvPicPr>
          <p:cNvPr id="23" name="Picture 22" descr="L-14g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648200" y="3657600"/>
            <a:ext cx="2082800" cy="2768600"/>
          </a:xfrm>
          <a:prstGeom prst="rect">
            <a:avLst/>
          </a:prstGeom>
        </p:spPr>
      </p:pic>
      <p:pic>
        <p:nvPicPr>
          <p:cNvPr id="24" name="Picture 23" descr="L-14h.jpg"/>
          <p:cNvPicPr>
            <a:picLocks noChangeAspect="1"/>
          </p:cNvPicPr>
          <p:nvPr/>
        </p:nvPicPr>
        <p:blipFill>
          <a:blip r:embed="rId9" cstate="screen">
            <a:lum bright="7000" contrast="7000"/>
          </a:blip>
          <a:stretch>
            <a:fillRect/>
          </a:stretch>
        </p:blipFill>
        <p:spPr>
          <a:xfrm>
            <a:off x="152400" y="3657600"/>
            <a:ext cx="2082800" cy="2768600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26986-C543-BA46-9042-4194F1321F1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 eaLnBrk="0" hangingPunct="0"/>
            <a:fld id="{1554C454-18C1-BA46-8F1B-B8BBFAEB2B0C}" type="slidenum">
              <a:rPr lang="en-US" sz="900" i="0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rPr>
              <a:pPr algn="r" eaLnBrk="0" hangingPunct="0"/>
              <a:t>15</a:t>
            </a:fld>
            <a:endParaRPr lang="en-US" sz="900" i="0">
              <a:solidFill>
                <a:schemeClr val="accent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 i="0" dirty="0">
                <a:solidFill>
                  <a:srgbClr val="3333C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NSTXU NBI Power &amp; </a:t>
            </a:r>
            <a:r>
              <a:rPr lang="en-US" sz="2000" i="0" dirty="0" smtClean="0">
                <a:solidFill>
                  <a:srgbClr val="3333C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Controls Subcontract started</a:t>
            </a:r>
            <a:endParaRPr lang="en-US" sz="2000" i="0" dirty="0">
              <a:solidFill>
                <a:srgbClr val="3333CC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2286000" y="2286000"/>
            <a:ext cx="1371600" cy="10668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2286000" y="3505200"/>
            <a:ext cx="1371600" cy="10668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2286000" y="4724400"/>
            <a:ext cx="1371600" cy="10668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4267200" y="2819400"/>
            <a:ext cx="1371600" cy="10668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4267200" y="3886200"/>
            <a:ext cx="1371600" cy="10668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609600" y="3505200"/>
            <a:ext cx="1371600" cy="10668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1" name="Rectangle 12"/>
          <p:cNvSpPr>
            <a:spLocks noChangeArrowheads="1"/>
          </p:cNvSpPr>
          <p:nvPr/>
        </p:nvSpPr>
        <p:spPr bwMode="auto">
          <a:xfrm>
            <a:off x="4267200" y="5257800"/>
            <a:ext cx="1371600" cy="5334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2" name="Rectangle 13"/>
          <p:cNvSpPr>
            <a:spLocks noChangeArrowheads="1"/>
          </p:cNvSpPr>
          <p:nvPr/>
        </p:nvSpPr>
        <p:spPr bwMode="auto">
          <a:xfrm>
            <a:off x="762000" y="3581400"/>
            <a:ext cx="1074738" cy="1825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/>
              <a:t>NB Switchyard</a:t>
            </a:r>
          </a:p>
        </p:txBody>
      </p:sp>
      <p:sp>
        <p:nvSpPr>
          <p:cNvPr id="40973" name="Rectangle 14"/>
          <p:cNvSpPr>
            <a:spLocks noChangeArrowheads="1"/>
          </p:cNvSpPr>
          <p:nvPr/>
        </p:nvSpPr>
        <p:spPr bwMode="auto">
          <a:xfrm>
            <a:off x="2514600" y="1905000"/>
            <a:ext cx="812800" cy="1825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/>
              <a:t>NBPC Bldg</a:t>
            </a:r>
          </a:p>
        </p:txBody>
      </p:sp>
      <p:sp>
        <p:nvSpPr>
          <p:cNvPr id="40974" name="Rectangle 15"/>
          <p:cNvSpPr>
            <a:spLocks noChangeArrowheads="1"/>
          </p:cNvSpPr>
          <p:nvPr/>
        </p:nvSpPr>
        <p:spPr bwMode="auto">
          <a:xfrm>
            <a:off x="2743200" y="2362200"/>
            <a:ext cx="350838" cy="1825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/>
              <a:t>138’</a:t>
            </a:r>
          </a:p>
        </p:txBody>
      </p:sp>
      <p:sp>
        <p:nvSpPr>
          <p:cNvPr id="40975" name="Rectangle 16"/>
          <p:cNvSpPr>
            <a:spLocks noChangeArrowheads="1"/>
          </p:cNvSpPr>
          <p:nvPr/>
        </p:nvSpPr>
        <p:spPr bwMode="auto">
          <a:xfrm>
            <a:off x="2743200" y="3505200"/>
            <a:ext cx="350838" cy="1825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/>
              <a:t>100’</a:t>
            </a:r>
          </a:p>
        </p:txBody>
      </p:sp>
      <p:sp>
        <p:nvSpPr>
          <p:cNvPr id="40976" name="Rectangle 17"/>
          <p:cNvSpPr>
            <a:spLocks noChangeArrowheads="1"/>
          </p:cNvSpPr>
          <p:nvPr/>
        </p:nvSpPr>
        <p:spPr bwMode="auto">
          <a:xfrm>
            <a:off x="2514600" y="4800600"/>
            <a:ext cx="858838" cy="1825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/>
              <a:t>Pumproom</a:t>
            </a:r>
          </a:p>
        </p:txBody>
      </p:sp>
      <p:sp>
        <p:nvSpPr>
          <p:cNvPr id="40977" name="Rectangle 18"/>
          <p:cNvSpPr>
            <a:spLocks noChangeArrowheads="1"/>
          </p:cNvSpPr>
          <p:nvPr/>
        </p:nvSpPr>
        <p:spPr bwMode="auto">
          <a:xfrm>
            <a:off x="4419600" y="4724400"/>
            <a:ext cx="53975" cy="1825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8" name="Rectangle 19"/>
          <p:cNvSpPr>
            <a:spLocks noChangeArrowheads="1"/>
          </p:cNvSpPr>
          <p:nvPr/>
        </p:nvSpPr>
        <p:spPr bwMode="auto">
          <a:xfrm>
            <a:off x="4572000" y="2514600"/>
            <a:ext cx="635000" cy="1825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/>
              <a:t>TFTR TC</a:t>
            </a:r>
          </a:p>
        </p:txBody>
      </p:sp>
      <p:sp>
        <p:nvSpPr>
          <p:cNvPr id="40979" name="Rectangle 20"/>
          <p:cNvSpPr>
            <a:spLocks noChangeArrowheads="1"/>
          </p:cNvSpPr>
          <p:nvPr/>
        </p:nvSpPr>
        <p:spPr bwMode="auto">
          <a:xfrm>
            <a:off x="4267200" y="5029200"/>
            <a:ext cx="1404938" cy="1825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/>
              <a:t>TFTR TC Basement</a:t>
            </a:r>
          </a:p>
        </p:txBody>
      </p:sp>
      <p:sp>
        <p:nvSpPr>
          <p:cNvPr id="40980" name="Rectangle 21"/>
          <p:cNvSpPr>
            <a:spLocks noChangeArrowheads="1"/>
          </p:cNvSpPr>
          <p:nvPr/>
        </p:nvSpPr>
        <p:spPr bwMode="auto">
          <a:xfrm>
            <a:off x="4800600" y="5867400"/>
            <a:ext cx="392113" cy="1825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/>
              <a:t>MER</a:t>
            </a:r>
          </a:p>
        </p:txBody>
      </p:sp>
      <p:sp>
        <p:nvSpPr>
          <p:cNvPr id="40981" name="Rectangle 23"/>
          <p:cNvSpPr>
            <a:spLocks noChangeArrowheads="1"/>
          </p:cNvSpPr>
          <p:nvPr/>
        </p:nvSpPr>
        <p:spPr bwMode="auto">
          <a:xfrm>
            <a:off x="609600" y="1981200"/>
            <a:ext cx="655638" cy="12779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Accel</a:t>
            </a:r>
          </a:p>
          <a:p>
            <a:r>
              <a:rPr lang="en-US">
                <a:solidFill>
                  <a:srgbClr val="0000FF"/>
                </a:solidFill>
              </a:rPr>
              <a:t>Decel</a:t>
            </a:r>
          </a:p>
          <a:p>
            <a:r>
              <a:rPr lang="en-US">
                <a:solidFill>
                  <a:schemeClr val="accent1"/>
                </a:solidFill>
              </a:rPr>
              <a:t>Fil&amp;Arc</a:t>
            </a:r>
            <a:endParaRPr lang="en-US">
              <a:solidFill>
                <a:schemeClr val="bg2"/>
              </a:solidFill>
            </a:endParaRPr>
          </a:p>
          <a:p>
            <a:r>
              <a:rPr lang="en-US">
                <a:solidFill>
                  <a:schemeClr val="bg2"/>
                </a:solidFill>
              </a:rPr>
              <a:t>Mag</a:t>
            </a:r>
          </a:p>
          <a:p>
            <a:r>
              <a:rPr lang="en-US">
                <a:solidFill>
                  <a:srgbClr val="30FF4A"/>
                </a:solidFill>
              </a:rPr>
              <a:t>PLC F/O</a:t>
            </a:r>
          </a:p>
          <a:p>
            <a:r>
              <a:rPr lang="en-US">
                <a:solidFill>
                  <a:srgbClr val="FD2AFF"/>
                </a:solidFill>
              </a:rPr>
              <a:t>PS F/O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0982" name="Line 24"/>
          <p:cNvSpPr>
            <a:spLocks noChangeShapeType="1"/>
          </p:cNvSpPr>
          <p:nvPr/>
        </p:nvSpPr>
        <p:spPr bwMode="auto">
          <a:xfrm>
            <a:off x="3048000" y="4343400"/>
            <a:ext cx="1752600" cy="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83" name="Line 25"/>
          <p:cNvSpPr>
            <a:spLocks noChangeShapeType="1"/>
          </p:cNvSpPr>
          <p:nvPr/>
        </p:nvSpPr>
        <p:spPr bwMode="auto">
          <a:xfrm flipV="1">
            <a:off x="4800600" y="3429000"/>
            <a:ext cx="685800" cy="9144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84" name="Line 26"/>
          <p:cNvSpPr>
            <a:spLocks noChangeShapeType="1"/>
          </p:cNvSpPr>
          <p:nvPr/>
        </p:nvSpPr>
        <p:spPr bwMode="auto">
          <a:xfrm>
            <a:off x="5486400" y="3429000"/>
            <a:ext cx="2514600" cy="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85" name="Line 27"/>
          <p:cNvSpPr>
            <a:spLocks noChangeShapeType="1"/>
          </p:cNvSpPr>
          <p:nvPr/>
        </p:nvSpPr>
        <p:spPr bwMode="auto">
          <a:xfrm>
            <a:off x="3505200" y="2819400"/>
            <a:ext cx="0" cy="1981200"/>
          </a:xfrm>
          <a:prstGeom prst="line">
            <a:avLst/>
          </a:prstGeom>
          <a:noFill/>
          <a:ln w="15875">
            <a:solidFill>
              <a:schemeClr val="accent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86" name="Line 28"/>
          <p:cNvSpPr>
            <a:spLocks noChangeShapeType="1"/>
          </p:cNvSpPr>
          <p:nvPr/>
        </p:nvSpPr>
        <p:spPr bwMode="auto">
          <a:xfrm>
            <a:off x="3505200" y="4800600"/>
            <a:ext cx="1143000" cy="0"/>
          </a:xfrm>
          <a:prstGeom prst="line">
            <a:avLst/>
          </a:prstGeom>
          <a:noFill/>
          <a:ln w="15875">
            <a:solidFill>
              <a:schemeClr val="accent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87" name="Line 29"/>
          <p:cNvSpPr>
            <a:spLocks noChangeShapeType="1"/>
          </p:cNvSpPr>
          <p:nvPr/>
        </p:nvSpPr>
        <p:spPr bwMode="auto">
          <a:xfrm flipV="1">
            <a:off x="4648200" y="3581400"/>
            <a:ext cx="914400" cy="1219200"/>
          </a:xfrm>
          <a:prstGeom prst="line">
            <a:avLst/>
          </a:prstGeom>
          <a:noFill/>
          <a:ln w="1587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88" name="Line 30"/>
          <p:cNvSpPr>
            <a:spLocks noChangeShapeType="1"/>
          </p:cNvSpPr>
          <p:nvPr/>
        </p:nvSpPr>
        <p:spPr bwMode="auto">
          <a:xfrm>
            <a:off x="5562600" y="3581400"/>
            <a:ext cx="2362200" cy="0"/>
          </a:xfrm>
          <a:prstGeom prst="line">
            <a:avLst/>
          </a:prstGeom>
          <a:noFill/>
          <a:ln w="1587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89" name="Line 31"/>
          <p:cNvSpPr>
            <a:spLocks noChangeShapeType="1"/>
          </p:cNvSpPr>
          <p:nvPr/>
        </p:nvSpPr>
        <p:spPr bwMode="auto">
          <a:xfrm>
            <a:off x="2819400" y="4191000"/>
            <a:ext cx="1905000" cy="0"/>
          </a:xfrm>
          <a:prstGeom prst="line">
            <a:avLst/>
          </a:prstGeom>
          <a:noFill/>
          <a:ln w="15875">
            <a:solidFill>
              <a:schemeClr val="bg2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90" name="Line 32"/>
          <p:cNvSpPr>
            <a:spLocks noChangeShapeType="1"/>
          </p:cNvSpPr>
          <p:nvPr/>
        </p:nvSpPr>
        <p:spPr bwMode="auto">
          <a:xfrm flipV="1">
            <a:off x="4724400" y="3276600"/>
            <a:ext cx="685800" cy="914400"/>
          </a:xfrm>
          <a:prstGeom prst="line">
            <a:avLst/>
          </a:prstGeom>
          <a:noFill/>
          <a:ln w="1587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91" name="Line 33"/>
          <p:cNvSpPr>
            <a:spLocks noChangeShapeType="1"/>
          </p:cNvSpPr>
          <p:nvPr/>
        </p:nvSpPr>
        <p:spPr bwMode="auto">
          <a:xfrm>
            <a:off x="5410200" y="3276600"/>
            <a:ext cx="2743200" cy="0"/>
          </a:xfrm>
          <a:prstGeom prst="line">
            <a:avLst/>
          </a:prstGeom>
          <a:noFill/>
          <a:ln w="1587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92" name="Line 34"/>
          <p:cNvSpPr>
            <a:spLocks noChangeShapeType="1"/>
          </p:cNvSpPr>
          <p:nvPr/>
        </p:nvSpPr>
        <p:spPr bwMode="auto">
          <a:xfrm>
            <a:off x="2590800" y="4038600"/>
            <a:ext cx="2057400" cy="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93" name="Line 35"/>
          <p:cNvSpPr>
            <a:spLocks noChangeShapeType="1"/>
          </p:cNvSpPr>
          <p:nvPr/>
        </p:nvSpPr>
        <p:spPr bwMode="auto">
          <a:xfrm flipV="1">
            <a:off x="4648200" y="3124200"/>
            <a:ext cx="609600" cy="914400"/>
          </a:xfrm>
          <a:prstGeom prst="line">
            <a:avLst/>
          </a:prstGeom>
          <a:noFill/>
          <a:ln w="158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94" name="Line 36"/>
          <p:cNvSpPr>
            <a:spLocks noChangeShapeType="1"/>
          </p:cNvSpPr>
          <p:nvPr/>
        </p:nvSpPr>
        <p:spPr bwMode="auto">
          <a:xfrm>
            <a:off x="5257800" y="3124200"/>
            <a:ext cx="2971800" cy="0"/>
          </a:xfrm>
          <a:prstGeom prst="line">
            <a:avLst/>
          </a:prstGeom>
          <a:noFill/>
          <a:ln w="158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95" name="Line 37"/>
          <p:cNvSpPr>
            <a:spLocks noChangeShapeType="1"/>
          </p:cNvSpPr>
          <p:nvPr/>
        </p:nvSpPr>
        <p:spPr bwMode="auto">
          <a:xfrm flipH="1">
            <a:off x="6781800" y="3886200"/>
            <a:ext cx="990600" cy="0"/>
          </a:xfrm>
          <a:prstGeom prst="line">
            <a:avLst/>
          </a:prstGeom>
          <a:noFill/>
          <a:ln w="15875">
            <a:solidFill>
              <a:srgbClr val="30FF4A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96" name="Line 38"/>
          <p:cNvSpPr>
            <a:spLocks noChangeShapeType="1"/>
          </p:cNvSpPr>
          <p:nvPr/>
        </p:nvSpPr>
        <p:spPr bwMode="auto">
          <a:xfrm flipH="1">
            <a:off x="5105400" y="3886200"/>
            <a:ext cx="1676400" cy="1676400"/>
          </a:xfrm>
          <a:prstGeom prst="line">
            <a:avLst/>
          </a:prstGeom>
          <a:noFill/>
          <a:ln w="15875">
            <a:solidFill>
              <a:srgbClr val="30FF4A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97" name="Line 39"/>
          <p:cNvSpPr>
            <a:spLocks noChangeShapeType="1"/>
          </p:cNvSpPr>
          <p:nvPr/>
        </p:nvSpPr>
        <p:spPr bwMode="auto">
          <a:xfrm flipH="1">
            <a:off x="3276600" y="5562600"/>
            <a:ext cx="1828800" cy="0"/>
          </a:xfrm>
          <a:prstGeom prst="line">
            <a:avLst/>
          </a:prstGeom>
          <a:noFill/>
          <a:ln w="15875">
            <a:solidFill>
              <a:srgbClr val="30FF4A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98" name="Line 40"/>
          <p:cNvSpPr>
            <a:spLocks noChangeShapeType="1"/>
          </p:cNvSpPr>
          <p:nvPr/>
        </p:nvSpPr>
        <p:spPr bwMode="auto">
          <a:xfrm flipV="1">
            <a:off x="3276600" y="2819400"/>
            <a:ext cx="0" cy="2743200"/>
          </a:xfrm>
          <a:prstGeom prst="line">
            <a:avLst/>
          </a:prstGeom>
          <a:noFill/>
          <a:ln w="15875">
            <a:solidFill>
              <a:srgbClr val="30FF4A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99" name="Line 41"/>
          <p:cNvSpPr>
            <a:spLocks noChangeShapeType="1"/>
          </p:cNvSpPr>
          <p:nvPr/>
        </p:nvSpPr>
        <p:spPr bwMode="auto">
          <a:xfrm flipH="1">
            <a:off x="5562600" y="3733800"/>
            <a:ext cx="2286000" cy="0"/>
          </a:xfrm>
          <a:prstGeom prst="line">
            <a:avLst/>
          </a:prstGeom>
          <a:noFill/>
          <a:ln w="15875">
            <a:solidFill>
              <a:srgbClr val="FD2AFF"/>
            </a:solidFill>
            <a:prstDash val="dash"/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0" name="Line 42"/>
          <p:cNvSpPr>
            <a:spLocks noChangeShapeType="1"/>
          </p:cNvSpPr>
          <p:nvPr/>
        </p:nvSpPr>
        <p:spPr bwMode="auto">
          <a:xfrm flipH="1">
            <a:off x="4724400" y="3733800"/>
            <a:ext cx="838200" cy="1143000"/>
          </a:xfrm>
          <a:prstGeom prst="line">
            <a:avLst/>
          </a:prstGeom>
          <a:noFill/>
          <a:ln w="15875">
            <a:solidFill>
              <a:srgbClr val="FD2AFF"/>
            </a:solidFill>
            <a:prstDash val="dash"/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1" name="Line 43"/>
          <p:cNvSpPr>
            <a:spLocks noChangeShapeType="1"/>
          </p:cNvSpPr>
          <p:nvPr/>
        </p:nvSpPr>
        <p:spPr bwMode="auto">
          <a:xfrm flipH="1">
            <a:off x="3429000" y="4876800"/>
            <a:ext cx="1295400" cy="0"/>
          </a:xfrm>
          <a:prstGeom prst="line">
            <a:avLst/>
          </a:prstGeom>
          <a:noFill/>
          <a:ln w="15875">
            <a:solidFill>
              <a:srgbClr val="FD2AFF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2" name="Line 44"/>
          <p:cNvSpPr>
            <a:spLocks noChangeShapeType="1"/>
          </p:cNvSpPr>
          <p:nvPr/>
        </p:nvSpPr>
        <p:spPr bwMode="auto">
          <a:xfrm flipV="1">
            <a:off x="3429000" y="2819400"/>
            <a:ext cx="0" cy="2057400"/>
          </a:xfrm>
          <a:prstGeom prst="line">
            <a:avLst/>
          </a:prstGeom>
          <a:noFill/>
          <a:ln w="15875">
            <a:solidFill>
              <a:srgbClr val="FD2AFF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3" name="Line 45"/>
          <p:cNvSpPr>
            <a:spLocks noChangeShapeType="1"/>
          </p:cNvSpPr>
          <p:nvPr/>
        </p:nvSpPr>
        <p:spPr bwMode="auto">
          <a:xfrm>
            <a:off x="1143000" y="4343400"/>
            <a:ext cx="1905000" cy="0"/>
          </a:xfrm>
          <a:prstGeom prst="line">
            <a:avLst/>
          </a:prstGeom>
          <a:noFill/>
          <a:ln w="15875">
            <a:solidFill>
              <a:srgbClr val="FF191F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5" name="TextBox 51"/>
          <p:cNvSpPr txBox="1">
            <a:spLocks noChangeArrowheads="1"/>
          </p:cNvSpPr>
          <p:nvPr/>
        </p:nvSpPr>
        <p:spPr bwMode="auto">
          <a:xfrm>
            <a:off x="8153400" y="228600"/>
            <a:ext cx="560388" cy="498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2470</a:t>
            </a:r>
          </a:p>
          <a:p>
            <a:r>
              <a:rPr lang="en-US" dirty="0"/>
              <a:t>2475</a:t>
            </a:r>
          </a:p>
        </p:txBody>
      </p:sp>
      <p:sp>
        <p:nvSpPr>
          <p:cNvPr id="41007" name="Rectangle 22"/>
          <p:cNvSpPr>
            <a:spLocks noChangeArrowheads="1"/>
          </p:cNvSpPr>
          <p:nvPr/>
        </p:nvSpPr>
        <p:spPr bwMode="auto">
          <a:xfrm>
            <a:off x="7162800" y="2590800"/>
            <a:ext cx="652463" cy="182563"/>
          </a:xfrm>
          <a:prstGeom prst="rect">
            <a:avLst/>
          </a:prstGeom>
          <a:solidFill>
            <a:srgbClr val="FFFFFF"/>
          </a:solidFill>
          <a:ln w="1587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dirty="0"/>
              <a:t>NSTX TC</a:t>
            </a:r>
          </a:p>
        </p:txBody>
      </p:sp>
      <p:sp>
        <p:nvSpPr>
          <p:cNvPr id="41009" name="Rectangle 11"/>
          <p:cNvSpPr>
            <a:spLocks noChangeArrowheads="1"/>
          </p:cNvSpPr>
          <p:nvPr/>
        </p:nvSpPr>
        <p:spPr bwMode="auto">
          <a:xfrm>
            <a:off x="6553200" y="2895600"/>
            <a:ext cx="2057400" cy="25908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324600" y="6019800"/>
            <a:ext cx="2363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Dashed lines are new cabling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 eaLnBrk="0" hangingPunct="0"/>
            <a:fld id="{87BA19DF-4068-3341-B84D-FA74FEB32908}" type="slidenum">
              <a:rPr lang="en-US" sz="900" i="0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rPr>
              <a:pPr algn="r" eaLnBrk="0" hangingPunct="0"/>
              <a:t>16</a:t>
            </a:fld>
            <a:endParaRPr lang="en-US" sz="900" i="0">
              <a:solidFill>
                <a:schemeClr val="accent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3333CC"/>
                </a:solidFill>
              </a:rPr>
              <a:t>NSTXU NBI Power Supply</a:t>
            </a:r>
            <a:r>
              <a:rPr lang="en-US" sz="2000" dirty="0" smtClean="0">
                <a:solidFill>
                  <a:srgbClr val="3333CC"/>
                </a:solidFill>
              </a:rPr>
              <a:t> &amp; Controls </a:t>
            </a:r>
            <a:r>
              <a:rPr lang="en-US" sz="2000" dirty="0">
                <a:solidFill>
                  <a:srgbClr val="3333CC"/>
                </a:solidFill>
              </a:rPr>
              <a:t>- One Line Diagram</a:t>
            </a:r>
          </a:p>
        </p:txBody>
      </p:sp>
      <p:pic>
        <p:nvPicPr>
          <p:cNvPr id="45060" name="Picture 4" descr="nb power feed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8200" y="1143000"/>
            <a:ext cx="716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276600" y="6096000"/>
            <a:ext cx="2470150" cy="2127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/>
              <a:t>NBI NBPS  One Line Diagram</a:t>
            </a:r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2971800" y="4953000"/>
            <a:ext cx="914400" cy="914400"/>
          </a:xfrm>
          <a:prstGeom prst="ellipse">
            <a:avLst/>
          </a:prstGeom>
          <a:noFill/>
          <a:ln w="15875">
            <a:solidFill>
              <a:srgbClr val="FF191F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3" name="Oval 7"/>
          <p:cNvSpPr>
            <a:spLocks noChangeArrowheads="1"/>
          </p:cNvSpPr>
          <p:nvPr/>
        </p:nvSpPr>
        <p:spPr bwMode="auto">
          <a:xfrm>
            <a:off x="6096000" y="5029200"/>
            <a:ext cx="914400" cy="914400"/>
          </a:xfrm>
          <a:prstGeom prst="ellipse">
            <a:avLst/>
          </a:prstGeom>
          <a:noFill/>
          <a:ln w="15875">
            <a:solidFill>
              <a:srgbClr val="FF191F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5064" name="Oval 8"/>
          <p:cNvSpPr>
            <a:spLocks noChangeArrowheads="1"/>
          </p:cNvSpPr>
          <p:nvPr/>
        </p:nvSpPr>
        <p:spPr bwMode="auto">
          <a:xfrm>
            <a:off x="2819400" y="3505200"/>
            <a:ext cx="914400" cy="914400"/>
          </a:xfrm>
          <a:prstGeom prst="ellipse">
            <a:avLst/>
          </a:prstGeom>
          <a:noFill/>
          <a:ln w="15875">
            <a:solidFill>
              <a:srgbClr val="FF191F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5" name="Oval 9"/>
          <p:cNvSpPr>
            <a:spLocks noChangeArrowheads="1"/>
          </p:cNvSpPr>
          <p:nvPr/>
        </p:nvSpPr>
        <p:spPr bwMode="auto">
          <a:xfrm>
            <a:off x="914400" y="3505200"/>
            <a:ext cx="914400" cy="914400"/>
          </a:xfrm>
          <a:prstGeom prst="ellipse">
            <a:avLst/>
          </a:prstGeom>
          <a:noFill/>
          <a:ln w="15875">
            <a:solidFill>
              <a:srgbClr val="FF191F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6" name="Oval 10"/>
          <p:cNvSpPr>
            <a:spLocks noChangeArrowheads="1"/>
          </p:cNvSpPr>
          <p:nvPr/>
        </p:nvSpPr>
        <p:spPr bwMode="auto">
          <a:xfrm>
            <a:off x="4419600" y="3505200"/>
            <a:ext cx="914400" cy="914400"/>
          </a:xfrm>
          <a:prstGeom prst="ellipse">
            <a:avLst/>
          </a:prstGeom>
          <a:noFill/>
          <a:ln w="15875">
            <a:solidFill>
              <a:srgbClr val="FF191F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8153400" y="5867400"/>
            <a:ext cx="623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X 3</a:t>
            </a:r>
          </a:p>
        </p:txBody>
      </p:sp>
      <p:sp>
        <p:nvSpPr>
          <p:cNvPr id="45069" name="TextBox 13"/>
          <p:cNvSpPr txBox="1">
            <a:spLocks noChangeArrowheads="1"/>
          </p:cNvSpPr>
          <p:nvPr/>
        </p:nvSpPr>
        <p:spPr bwMode="auto">
          <a:xfrm>
            <a:off x="8305800" y="228600"/>
            <a:ext cx="559693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2470</a:t>
            </a:r>
          </a:p>
          <a:p>
            <a:r>
              <a:rPr lang="en-US" dirty="0" smtClean="0"/>
              <a:t>2475</a:t>
            </a:r>
            <a:endParaRPr lang="en-US" dirty="0"/>
          </a:p>
        </p:txBody>
      </p:sp>
      <p:sp>
        <p:nvSpPr>
          <p:cNvPr id="45070" name="Oval 7"/>
          <p:cNvSpPr>
            <a:spLocks noChangeArrowheads="1"/>
          </p:cNvSpPr>
          <p:nvPr/>
        </p:nvSpPr>
        <p:spPr bwMode="auto">
          <a:xfrm>
            <a:off x="8001000" y="5638800"/>
            <a:ext cx="914400" cy="914400"/>
          </a:xfrm>
          <a:prstGeom prst="ellipse">
            <a:avLst/>
          </a:prstGeom>
          <a:noFill/>
          <a:ln w="15875">
            <a:solidFill>
              <a:srgbClr val="FF191F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 i="0" dirty="0" smtClean="0">
                <a:solidFill>
                  <a:srgbClr val="3333C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N4ABC Mod/</a:t>
            </a:r>
            <a:r>
              <a:rPr lang="en-US" sz="2000" i="0" dirty="0" err="1" smtClean="0">
                <a:solidFill>
                  <a:srgbClr val="3333C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Reg</a:t>
            </a:r>
            <a:r>
              <a:rPr lang="en-US" sz="2000" i="0" dirty="0" smtClean="0">
                <a:solidFill>
                  <a:srgbClr val="3333C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000" i="0" dirty="0" err="1" smtClean="0">
                <a:solidFill>
                  <a:srgbClr val="3333C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HVSTs</a:t>
            </a:r>
            <a:r>
              <a:rPr lang="en-US" sz="2000" i="0" dirty="0" smtClean="0">
                <a:solidFill>
                  <a:srgbClr val="3333C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&amp; Gradient Grid Dividers installed</a:t>
            </a:r>
            <a:endParaRPr lang="en-US" sz="2000" i="0" dirty="0">
              <a:solidFill>
                <a:srgbClr val="3333CC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9600" y="304800"/>
            <a:ext cx="559693" cy="27699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2470</a:t>
            </a:r>
            <a:endParaRPr lang="en-US" dirty="0"/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8153400" y="1295400"/>
            <a:ext cx="623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X 3</a:t>
            </a: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8001000" y="1066800"/>
            <a:ext cx="914400" cy="914400"/>
          </a:xfrm>
          <a:prstGeom prst="ellipse">
            <a:avLst/>
          </a:prstGeom>
          <a:noFill/>
          <a:ln w="15875">
            <a:solidFill>
              <a:srgbClr val="FF191F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14" name="Picture 13" descr="L-16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4800" y="1066800"/>
            <a:ext cx="2768600" cy="3683000"/>
          </a:xfrm>
          <a:prstGeom prst="rect">
            <a:avLst/>
          </a:prstGeom>
        </p:spPr>
      </p:pic>
      <p:pic>
        <p:nvPicPr>
          <p:cNvPr id="15" name="Picture 14" descr="L-16b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00400" y="1676400"/>
            <a:ext cx="2768600" cy="3683000"/>
          </a:xfrm>
          <a:prstGeom prst="rect">
            <a:avLst/>
          </a:prstGeom>
        </p:spPr>
      </p:pic>
      <p:pic>
        <p:nvPicPr>
          <p:cNvPr id="16" name="Picture 15" descr="L-16c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96000" y="2209800"/>
            <a:ext cx="2768600" cy="3683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4876800"/>
            <a:ext cx="1816423" cy="2769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Gradient Grid Divider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352800" y="5486400"/>
            <a:ext cx="2332715" cy="276999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HVST installed in </a:t>
            </a:r>
            <a:r>
              <a:rPr lang="en-US" dirty="0" err="1" smtClean="0"/>
              <a:t>Accel</a:t>
            </a:r>
            <a:r>
              <a:rPr lang="en-US" dirty="0" smtClean="0"/>
              <a:t> Deck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72200" y="6019800"/>
            <a:ext cx="2739903" cy="276999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GGD and Helmet install completed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" y="6096000"/>
            <a:ext cx="4385485" cy="27699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… and chassis are ready to go for </a:t>
            </a:r>
            <a:r>
              <a:rPr lang="en-US" dirty="0" err="1" smtClean="0"/>
              <a:t>Accel</a:t>
            </a:r>
            <a:r>
              <a:rPr lang="en-US" dirty="0" smtClean="0"/>
              <a:t> deck electronics.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26986-C543-BA46-9042-4194F1321F1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3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 eaLnBrk="0" hangingPunct="0"/>
            <a:fld id="{5EA83E25-F3EB-254D-8359-892C18121FC3}" type="slidenum">
              <a:rPr lang="en-US" sz="900" i="0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rPr>
              <a:pPr algn="r" eaLnBrk="0" hangingPunct="0"/>
              <a:t>18</a:t>
            </a:fld>
            <a:endParaRPr lang="en-US" sz="900" i="0">
              <a:solidFill>
                <a:schemeClr val="accent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1752600"/>
            <a:ext cx="8305800" cy="2670475"/>
          </a:xfrm>
          <a:prstGeom prst="rect">
            <a:avLst/>
          </a:prstGeom>
          <a:gradFill rotWithShape="1">
            <a:gsLst>
              <a:gs pos="0">
                <a:srgbClr val="9595FF"/>
              </a:gs>
              <a:gs pos="35001">
                <a:srgbClr val="B6B6FF"/>
              </a:gs>
              <a:gs pos="100000">
                <a:srgbClr val="E1E1FF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sz="1400" b="0" i="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Helvetica" charset="0"/>
              </a:rPr>
              <a:t> Update NB N4ABC Power Supply controls to current status –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Helvetica" charset="0"/>
              </a:rPr>
              <a:t>done. Ready for testing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en-US" sz="1400" b="0" i="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Helvetica" charset="0"/>
              </a:rPr>
              <a:t> Mimic existing NSTX BL1 Controls scheme for BL2 but move NTC racks - </a:t>
            </a:r>
            <a:r>
              <a:rPr lang="en-US" sz="14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Helvetica" charset="0"/>
              </a:rPr>
              <a:t>done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en-US" sz="1400" b="0" i="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Helvetica" charset="0"/>
              </a:rPr>
              <a:t> Reactivate N4 Local Control Centers, Hardwired Interlock System – </a:t>
            </a:r>
            <a:r>
              <a:rPr lang="en-US" sz="14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Helvetica" charset="0"/>
              </a:rPr>
              <a:t>in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Helvetica" charset="0"/>
              </a:rPr>
              <a:t>progress*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en-US" sz="1400" b="0" i="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Helvetica" charset="0"/>
              </a:rPr>
              <a:t> Turn BL2 Plasma Current Interlocks on (chassis still in use for BL1) - </a:t>
            </a:r>
            <a:r>
              <a:rPr lang="en-US" sz="14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Helvetica" charset="0"/>
              </a:rPr>
              <a:t>OK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en-US" sz="1400" b="0" i="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Helvetica" charset="0"/>
              </a:rPr>
              <a:t> Add additional plasma interlock to prevent long pulse into armor- </a:t>
            </a:r>
            <a:r>
              <a:rPr lang="en-US" sz="1400" b="0" i="0" dirty="0" err="1">
                <a:solidFill>
                  <a:srgbClr val="000000"/>
                </a:solidFill>
                <a:latin typeface="Arial" charset="0"/>
                <a:ea typeface="ＭＳ Ｐゴシック" charset="-128"/>
                <a:cs typeface="Helvetica" charset="0"/>
              </a:rPr>
              <a:t>Ip</a:t>
            </a:r>
            <a:r>
              <a:rPr lang="en-US" sz="1400" b="0" i="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Helvetica" charset="0"/>
              </a:rPr>
              <a:t> &amp; </a:t>
            </a:r>
            <a:r>
              <a:rPr lang="en-US" sz="1400" b="0" i="0" dirty="0" err="1">
                <a:solidFill>
                  <a:srgbClr val="000000"/>
                </a:solidFill>
                <a:latin typeface="Arial" charset="0"/>
                <a:ea typeface="ＭＳ Ｐゴシック" charset="-128"/>
                <a:cs typeface="Helvetica" charset="0"/>
              </a:rPr>
              <a:t>IpR</a:t>
            </a:r>
            <a:r>
              <a:rPr lang="en-US" sz="1400" b="0" i="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Helvetica" charset="0"/>
              </a:rPr>
              <a:t> - </a:t>
            </a:r>
            <a:r>
              <a:rPr lang="en-US" sz="14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Helvetica" charset="0"/>
              </a:rPr>
              <a:t>OK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en-US" sz="1400" b="0" i="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Helvetica" charset="0"/>
              </a:rPr>
              <a:t> Expand I/O for PLC control of BL and Services but use existing PLC – </a:t>
            </a:r>
            <a:r>
              <a:rPr lang="en-US" sz="14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Helvetica" charset="0"/>
              </a:rPr>
              <a:t>I/O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Helvetica" charset="0"/>
              </a:rPr>
              <a:t> cards loaded into racks*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en-US" sz="1400" b="0" i="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Helvetica" charset="0"/>
              </a:rPr>
              <a:t> Expand Thermocouple Scanning System to include BL2 &amp; the ARMOR</a:t>
            </a:r>
            <a:r>
              <a:rPr lang="en-US" sz="1400" b="0" i="0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Helvetica" charset="0"/>
              </a:rPr>
              <a:t> –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Helvetica" charset="0"/>
              </a:rPr>
              <a:t>Hardware here. 2 of 3 in.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en-US" sz="1400" b="0" i="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Helvetica" charset="0"/>
              </a:rPr>
              <a:t> Fold BL2 into EPICS &amp; timing pages –</a:t>
            </a:r>
            <a:r>
              <a:rPr lang="en-US" sz="1400" b="0" i="0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Helvetica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Helvetica" charset="0"/>
              </a:rPr>
              <a:t>EPICS done. Timing FDR done. Needs install and testing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en-US" sz="1400" b="0" i="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Helvetica" charset="0"/>
              </a:rPr>
              <a:t> Update NBOS </a:t>
            </a:r>
            <a:r>
              <a:rPr lang="en-US" sz="1400" b="0" i="0" dirty="0" err="1">
                <a:solidFill>
                  <a:srgbClr val="000000"/>
                </a:solidFill>
                <a:latin typeface="Arial" charset="0"/>
                <a:ea typeface="ＭＳ Ｐゴシック" charset="-128"/>
                <a:cs typeface="Helvetica" charset="0"/>
              </a:rPr>
              <a:t>LabView</a:t>
            </a:r>
            <a:r>
              <a:rPr lang="en-US" sz="1400" b="0" i="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Helvetica" charset="0"/>
              </a:rPr>
              <a:t> Operator interface so existing staff can run 2 </a:t>
            </a:r>
            <a:r>
              <a:rPr lang="en-US" sz="1400" b="0" i="0" dirty="0" err="1">
                <a:solidFill>
                  <a:srgbClr val="000000"/>
                </a:solidFill>
                <a:latin typeface="Arial" charset="0"/>
                <a:ea typeface="ＭＳ Ｐゴシック" charset="-128"/>
                <a:cs typeface="Helvetica" charset="0"/>
              </a:rPr>
              <a:t>BLs</a:t>
            </a:r>
            <a:r>
              <a:rPr lang="en-US" sz="1400" b="0" i="0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Helvetica" charset="0"/>
              </a:rPr>
              <a:t> - </a:t>
            </a:r>
            <a:r>
              <a:rPr lang="en-US" sz="14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Helvetica" charset="0"/>
              </a:rPr>
              <a:t>software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Helvetica" charset="0"/>
              </a:rPr>
              <a:t> completed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en-US" sz="1400" b="0" i="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Helvetica" charset="0"/>
              </a:rPr>
              <a:t> No new problems -</a:t>
            </a:r>
            <a:r>
              <a:rPr lang="en-US" sz="1400" b="0" i="0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Helvetica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Helvetica" charset="0"/>
              </a:rPr>
              <a:t>drawings </a:t>
            </a:r>
            <a:r>
              <a:rPr lang="en-US" sz="14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Helvetica" charset="0"/>
              </a:rPr>
              <a:t>completed</a:t>
            </a:r>
          </a:p>
        </p:txBody>
      </p:sp>
      <p:sp>
        <p:nvSpPr>
          <p:cNvPr id="44037" name="Rectangle 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400" i="0" dirty="0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NSTXU NBI Controls System modifications in progress…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7200" y="1143000"/>
            <a:ext cx="8305800" cy="30777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2000" dirty="0" smtClean="0">
                <a:latin typeface="+mn-lt"/>
              </a:rPr>
              <a:t>… but Controls Work </a:t>
            </a:r>
            <a:r>
              <a:rPr lang="en-US" sz="2000" dirty="0">
                <a:latin typeface="+mn-lt"/>
              </a:rPr>
              <a:t>Scope</a:t>
            </a:r>
            <a:r>
              <a:rPr lang="en-US" sz="2000" dirty="0" smtClean="0">
                <a:latin typeface="+mn-lt"/>
              </a:rPr>
              <a:t> shifted out due to resource limitations.</a:t>
            </a:r>
            <a:endParaRPr lang="en-US" sz="2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4876800"/>
            <a:ext cx="7320576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smtClean="0">
                <a:latin typeface="Arial"/>
                <a:cs typeface="Arial"/>
              </a:rPr>
              <a:t>*   Some initial progress on cable tray in gallery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latin typeface="Arial"/>
                <a:cs typeface="Arial"/>
              </a:rPr>
              <a:t>    Cable tray here and installation in NTC ready to resume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latin typeface="Arial"/>
                <a:cs typeface="Arial"/>
              </a:rPr>
              <a:t>    BL control cable here; ready to install after tray is completed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latin typeface="Arial"/>
                <a:cs typeface="Arial"/>
              </a:rPr>
              <a:t>    LCC modifications ready to resume after supporting Firing Generator production</a:t>
            </a:r>
            <a:endParaRPr lang="en-US"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106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47107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/>
              <a:t>N4ABC Local Control Center upgrade and wiring in progress</a:t>
            </a:r>
          </a:p>
        </p:txBody>
      </p:sp>
      <p:cxnSp>
        <p:nvCxnSpPr>
          <p:cNvPr id="47109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7110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7111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7113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</p:cxnSp>
      <p:pic>
        <p:nvPicPr>
          <p:cNvPr id="47114" name="Picture 9" descr="LCC.jpg"/>
          <p:cNvPicPr>
            <a:picLocks noChangeAspect="1"/>
          </p:cNvPicPr>
          <p:nvPr/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 bwMode="auto">
          <a:xfrm>
            <a:off x="381000" y="1752600"/>
            <a:ext cx="29146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5" name="TextBox 11"/>
          <p:cNvSpPr txBox="1">
            <a:spLocks noChangeArrowheads="1"/>
          </p:cNvSpPr>
          <p:nvPr/>
        </p:nvSpPr>
        <p:spPr bwMode="auto">
          <a:xfrm>
            <a:off x="8305800" y="1143000"/>
            <a:ext cx="560388" cy="2762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3333CC"/>
                </a:solidFill>
              </a:rPr>
              <a:t>2475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581400" y="1752600"/>
            <a:ext cx="1752600" cy="3924300"/>
          </a:xfrm>
          <a:prstGeom prst="rect">
            <a:avLst/>
          </a:prstGeom>
          <a:gradFill rotWithShape="1">
            <a:gsLst>
              <a:gs pos="0">
                <a:srgbClr val="9595FF"/>
              </a:gs>
              <a:gs pos="35001">
                <a:srgbClr val="B6B6FF"/>
              </a:gs>
              <a:gs pos="100000">
                <a:srgbClr val="E1E1FF"/>
              </a:gs>
            </a:gsLst>
            <a:lin ang="16200000" scaled="1"/>
          </a:gradFill>
          <a:ln w="9525">
            <a:solidFill>
              <a:srgbClr val="2E2EC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114300" indent="-114300">
              <a:spcAft>
                <a:spcPts val="180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New NI chassis and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LabView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adds BL operator control purview</a:t>
            </a:r>
          </a:p>
          <a:p>
            <a:pPr marL="114300" indent="-114300">
              <a:spcAft>
                <a:spcPts val="180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Software upgrades designed and coded</a:t>
            </a:r>
          </a:p>
          <a:p>
            <a:pPr marL="114300" indent="-114300">
              <a:spcAft>
                <a:spcPts val="180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Additional NI and computing interfaces provide timing and data transfer with NSTX central computing and eliminates CAMAC</a:t>
            </a:r>
          </a:p>
          <a:p>
            <a:pPr marL="114300" indent="-114300">
              <a:spcAft>
                <a:spcPts val="180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Wiring changes in progress…</a:t>
            </a:r>
          </a:p>
        </p:txBody>
      </p:sp>
      <p:pic>
        <p:nvPicPr>
          <p:cNvPr id="47117" name="Picture 14" descr="04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67400" y="1752600"/>
            <a:ext cx="29146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8153400" y="5867400"/>
            <a:ext cx="623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X 3</a:t>
            </a:r>
          </a:p>
        </p:txBody>
      </p:sp>
      <p:sp>
        <p:nvSpPr>
          <p:cNvPr id="47119" name="Oval 7"/>
          <p:cNvSpPr>
            <a:spLocks noChangeArrowheads="1"/>
          </p:cNvSpPr>
          <p:nvPr/>
        </p:nvSpPr>
        <p:spPr bwMode="auto">
          <a:xfrm>
            <a:off x="8001000" y="5638800"/>
            <a:ext cx="914400" cy="914400"/>
          </a:xfrm>
          <a:prstGeom prst="ellipse">
            <a:avLst/>
          </a:prstGeom>
          <a:noFill/>
          <a:ln w="15875">
            <a:solidFill>
              <a:srgbClr val="FF191F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09800" y="5943600"/>
            <a:ext cx="4772385" cy="27699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Ready to start testing new </a:t>
            </a:r>
            <a:r>
              <a:rPr lang="en-US" dirty="0" err="1" smtClean="0"/>
              <a:t>LabView</a:t>
            </a:r>
            <a:r>
              <a:rPr lang="en-US" dirty="0" smtClean="0"/>
              <a:t> source operator controls…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839788" y="1390650"/>
            <a:ext cx="7618412" cy="1825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3" name="Rectangle 6"/>
          <p:cNvSpPr>
            <a:spLocks noChangeAspect="1" noChangeArrowheads="1"/>
          </p:cNvSpPr>
          <p:nvPr/>
        </p:nvSpPr>
        <p:spPr bwMode="auto">
          <a:xfrm>
            <a:off x="609600" y="1524000"/>
            <a:ext cx="3962400" cy="4246563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228600" indent="-228600">
              <a:spcAft>
                <a:spcPts val="1200"/>
              </a:spcAft>
              <a:defRPr/>
            </a:pPr>
            <a:r>
              <a:rPr lang="en-US" sz="1600" b="0" dirty="0">
                <a:solidFill>
                  <a:srgbClr val="000000"/>
                </a:solidFill>
                <a:ea typeface="Arial" charset="0"/>
                <a:cs typeface="Arial" charset="0"/>
              </a:rPr>
              <a:t>Disassemble &amp; evaluate a TFTR BL     	  </a:t>
            </a:r>
            <a:r>
              <a:rPr lang="en-US" sz="1600" b="0" i="0" dirty="0" err="1">
                <a:solidFill>
                  <a:srgbClr val="000000"/>
                </a:solidFill>
                <a:latin typeface="Wingdings" charset="2"/>
                <a:ea typeface="Wingdings" charset="2"/>
                <a:cs typeface="Wingdings" charset="2"/>
              </a:rPr>
              <a:t></a:t>
            </a:r>
            <a:endParaRPr lang="en-US" sz="1600" b="0" i="0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marL="228600" indent="-228600">
              <a:spcAft>
                <a:spcPts val="1200"/>
              </a:spcAft>
              <a:defRPr/>
            </a:pPr>
            <a:r>
              <a:rPr lang="en-US" sz="1600" b="0" dirty="0" err="1">
                <a:solidFill>
                  <a:srgbClr val="000000"/>
                </a:solidFill>
                <a:ea typeface="Arial" charset="0"/>
                <a:cs typeface="Arial" charset="0"/>
              </a:rPr>
              <a:t>Decon</a:t>
            </a:r>
            <a:r>
              <a:rPr lang="en-US" sz="1600" b="0" dirty="0">
                <a:solidFill>
                  <a:srgbClr val="000000"/>
                </a:solidFill>
                <a:ea typeface="Arial" charset="0"/>
                <a:cs typeface="Arial" charset="0"/>
              </a:rPr>
              <a:t> a TFTR DT BL    	    	  </a:t>
            </a:r>
            <a:r>
              <a:rPr lang="en-US" sz="1600" b="0" i="0" dirty="0" err="1">
                <a:solidFill>
                  <a:srgbClr val="000000"/>
                </a:solidFill>
                <a:latin typeface="Wingdings" charset="2"/>
                <a:ea typeface="Wingdings" charset="2"/>
                <a:cs typeface="Wingdings" charset="2"/>
              </a:rPr>
              <a:t></a:t>
            </a:r>
            <a:endParaRPr lang="en-US" sz="1600" b="0" i="0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marL="228600" indent="-228600">
              <a:spcAft>
                <a:spcPts val="1200"/>
              </a:spcAft>
              <a:defRPr/>
            </a:pPr>
            <a:r>
              <a:rPr lang="en-US" sz="1600" b="0" dirty="0">
                <a:solidFill>
                  <a:srgbClr val="000000"/>
                </a:solidFill>
                <a:ea typeface="Arial" charset="0"/>
                <a:cs typeface="Arial" charset="0"/>
              </a:rPr>
              <a:t>Refurbish BL   	               		  </a:t>
            </a:r>
            <a:r>
              <a:rPr lang="en-US" sz="1600" b="0" i="0" dirty="0" err="1">
                <a:solidFill>
                  <a:srgbClr val="000000"/>
                </a:solidFill>
                <a:latin typeface="Wingdings" charset="2"/>
                <a:ea typeface="Wingdings" charset="2"/>
                <a:cs typeface="Wingdings" charset="2"/>
              </a:rPr>
              <a:t></a:t>
            </a:r>
            <a:endParaRPr lang="en-US" sz="1600" b="0" i="0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marL="228600" indent="-228600">
              <a:spcAft>
                <a:spcPts val="1200"/>
              </a:spcAft>
              <a:defRPr/>
            </a:pPr>
            <a:r>
              <a:rPr lang="en-US" sz="1600" b="0" dirty="0">
                <a:solidFill>
                  <a:srgbClr val="000000"/>
                </a:solidFill>
                <a:ea typeface="Arial" charset="0"/>
                <a:cs typeface="Arial" charset="0"/>
              </a:rPr>
              <a:t>Lift BL over wall – Clearance OK          	  </a:t>
            </a:r>
            <a:r>
              <a:rPr lang="en-US" sz="1600" b="0" i="0" dirty="0" err="1">
                <a:solidFill>
                  <a:srgbClr val="000000"/>
                </a:solidFill>
                <a:latin typeface="Wingdings" charset="2"/>
                <a:ea typeface="Wingdings" charset="2"/>
                <a:cs typeface="Wingdings" charset="2"/>
              </a:rPr>
              <a:t></a:t>
            </a:r>
            <a:endParaRPr lang="en-US" sz="1600" b="0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marL="228600" indent="-228600">
              <a:spcAft>
                <a:spcPts val="1200"/>
              </a:spcAft>
              <a:defRPr/>
            </a:pPr>
            <a:r>
              <a:rPr lang="en-US" sz="1600" b="0" dirty="0">
                <a:solidFill>
                  <a:srgbClr val="000000"/>
                </a:solidFill>
                <a:ea typeface="Arial" charset="0"/>
                <a:cs typeface="Arial" charset="0"/>
              </a:rPr>
              <a:t>Add second NBI &amp; Services in NTC     	  </a:t>
            </a:r>
            <a:r>
              <a:rPr lang="en-US" sz="1600" b="0" i="0" dirty="0" err="1">
                <a:solidFill>
                  <a:srgbClr val="000000"/>
                </a:solidFill>
                <a:latin typeface="Wingdings" charset="2"/>
                <a:ea typeface="Wingdings" charset="2"/>
                <a:cs typeface="Wingdings" charset="2"/>
              </a:rPr>
              <a:t></a:t>
            </a:r>
            <a:endParaRPr lang="en-US" sz="1600" b="0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marL="228600" indent="-228600">
              <a:spcAft>
                <a:spcPts val="1200"/>
              </a:spcAft>
              <a:defRPr/>
            </a:pPr>
            <a:r>
              <a:rPr lang="en-US" sz="1600" b="0" dirty="0">
                <a:solidFill>
                  <a:srgbClr val="000000"/>
                </a:solidFill>
                <a:ea typeface="Arial" charset="0"/>
                <a:cs typeface="Arial" charset="0"/>
              </a:rPr>
              <a:t>Connect Power &amp; Controls                   	  </a:t>
            </a:r>
            <a:r>
              <a:rPr lang="en-US" sz="1600" b="0" i="0" dirty="0" err="1">
                <a:solidFill>
                  <a:srgbClr val="000000"/>
                </a:solidFill>
                <a:latin typeface="Wingdings" charset="2"/>
                <a:ea typeface="Wingdings" charset="2"/>
                <a:cs typeface="Wingdings" charset="2"/>
              </a:rPr>
              <a:t></a:t>
            </a:r>
            <a:endParaRPr lang="en-US" sz="1600" b="0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marL="228600" indent="-228600">
              <a:spcAft>
                <a:spcPts val="1200"/>
              </a:spcAft>
              <a:defRPr/>
            </a:pPr>
            <a:r>
              <a:rPr lang="en-US" sz="1600" b="0" dirty="0">
                <a:solidFill>
                  <a:srgbClr val="000000"/>
                </a:solidFill>
                <a:ea typeface="Arial" charset="0"/>
                <a:cs typeface="Arial" charset="0"/>
              </a:rPr>
              <a:t>Aim wider (modify VV)		  </a:t>
            </a:r>
            <a:r>
              <a:rPr lang="en-US" sz="1600" b="0" i="0" dirty="0" err="1">
                <a:solidFill>
                  <a:srgbClr val="000000"/>
                </a:solidFill>
                <a:latin typeface="Wingdings" charset="2"/>
                <a:ea typeface="Wingdings" charset="2"/>
                <a:cs typeface="Wingdings" charset="2"/>
              </a:rPr>
              <a:t></a:t>
            </a:r>
            <a:endParaRPr lang="en-US" sz="1600" b="0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marL="228600" indent="-228600">
              <a:spcAft>
                <a:spcPts val="1200"/>
              </a:spcAft>
              <a:defRPr/>
            </a:pPr>
            <a:r>
              <a:rPr lang="en-US" sz="1600" b="0" dirty="0">
                <a:solidFill>
                  <a:srgbClr val="000000"/>
                </a:solidFill>
                <a:ea typeface="Arial" charset="0"/>
                <a:cs typeface="Arial" charset="0"/>
              </a:rPr>
              <a:t>Rearrange NTC to fit </a:t>
            </a:r>
            <a:r>
              <a:rPr lang="en-US" sz="1600" b="0" baseline="30000" dirty="0">
                <a:solidFill>
                  <a:srgbClr val="000000"/>
                </a:solidFill>
                <a:ea typeface="Arial" charset="0"/>
                <a:cs typeface="Arial" charset="0"/>
              </a:rPr>
              <a:t> 			</a:t>
            </a:r>
            <a:r>
              <a:rPr lang="en-US" sz="1600" b="0" dirty="0">
                <a:solidFill>
                  <a:srgbClr val="000000"/>
                </a:solidFill>
                <a:ea typeface="Arial" charset="0"/>
                <a:cs typeface="Arial" charset="0"/>
              </a:rPr>
              <a:t>  </a:t>
            </a:r>
            <a:r>
              <a:rPr lang="en-US" sz="1600" b="0" i="0" dirty="0" err="1">
                <a:solidFill>
                  <a:srgbClr val="000000"/>
                </a:solidFill>
                <a:latin typeface="Wingdings" charset="2"/>
                <a:ea typeface="Wingdings" charset="2"/>
                <a:cs typeface="Wingdings" charset="2"/>
              </a:rPr>
              <a:t></a:t>
            </a:r>
            <a:endParaRPr lang="en-US" sz="1600" b="0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marL="228600" indent="-228600">
              <a:spcAft>
                <a:spcPts val="1200"/>
              </a:spcAft>
              <a:defRPr/>
            </a:pPr>
            <a:r>
              <a:rPr lang="en-US" sz="1600" b="0" dirty="0">
                <a:solidFill>
                  <a:srgbClr val="000000"/>
                </a:solidFill>
                <a:ea typeface="Arial" charset="0"/>
                <a:cs typeface="Arial" charset="0"/>
              </a:rPr>
              <a:t>Capability to run either or both 	  </a:t>
            </a:r>
            <a:r>
              <a:rPr lang="en-US" sz="1600" b="0" i="0" dirty="0" err="1">
                <a:solidFill>
                  <a:srgbClr val="000000"/>
                </a:solidFill>
                <a:latin typeface="Wingdings" charset="2"/>
                <a:ea typeface="Wingdings" charset="2"/>
                <a:cs typeface="Wingdings" charset="2"/>
              </a:rPr>
              <a:t></a:t>
            </a:r>
            <a:endParaRPr lang="en-US" sz="1600" b="0" dirty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marL="228600" indent="-228600">
              <a:spcAft>
                <a:spcPts val="1200"/>
              </a:spcAft>
              <a:defRPr/>
            </a:pPr>
            <a:r>
              <a:rPr lang="en-US" sz="1600" b="0" dirty="0">
                <a:solidFill>
                  <a:srgbClr val="000000"/>
                </a:solidFill>
                <a:ea typeface="Arial" charset="0"/>
                <a:cs typeface="Arial" charset="0"/>
              </a:rPr>
              <a:t>NBI Power </a:t>
            </a:r>
            <a:r>
              <a:rPr lang="en-US" sz="1600" b="0" dirty="0" err="1">
                <a:solidFill>
                  <a:srgbClr val="000000"/>
                </a:solidFill>
                <a:ea typeface="Arial" charset="0"/>
                <a:cs typeface="Arial" charset="0"/>
              </a:rPr>
              <a:t>x</a:t>
            </a:r>
            <a:r>
              <a:rPr lang="en-US" sz="1600" b="0" dirty="0">
                <a:solidFill>
                  <a:srgbClr val="000000"/>
                </a:solidFill>
                <a:ea typeface="Arial" charset="0"/>
                <a:cs typeface="Arial" charset="0"/>
              </a:rPr>
              <a:t> 2 for NSTXU		  </a:t>
            </a:r>
            <a:r>
              <a:rPr lang="en-US" sz="1600" b="0" i="0" dirty="0" err="1">
                <a:solidFill>
                  <a:srgbClr val="000000"/>
                </a:solidFill>
                <a:latin typeface="Wingdings" charset="2"/>
                <a:ea typeface="Wingdings" charset="2"/>
                <a:cs typeface="Wingdings" charset="2"/>
              </a:rPr>
              <a:t></a:t>
            </a:r>
            <a:endParaRPr lang="en-US" sz="1600" b="0" i="0" dirty="0">
              <a:solidFill>
                <a:srgbClr val="000000"/>
              </a:solidFill>
              <a:latin typeface="Wingdings" charset="2"/>
              <a:ea typeface="Wingdings" charset="2"/>
              <a:cs typeface="Wingdings" charset="2"/>
            </a:endParaRPr>
          </a:p>
          <a:p>
            <a:pPr marL="228600" indent="-228600">
              <a:spcAft>
                <a:spcPts val="1200"/>
              </a:spcAft>
              <a:defRPr/>
            </a:pPr>
            <a:endParaRPr lang="en-US" sz="1600" b="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0" y="228600"/>
            <a:ext cx="9144000" cy="3698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i="0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GRD </a:t>
            </a:r>
            <a:r>
              <a:rPr lang="en-US" sz="2400" i="0">
                <a:solidFill>
                  <a:schemeClr val="accent2"/>
                </a:solidFill>
              </a:rPr>
              <a:t>Requirements for NBI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26986-C543-BA46-9042-4194F1321F1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6" descr="L-2.jpg"/>
          <p:cNvPicPr>
            <a:picLocks noChangeAspect="1"/>
          </p:cNvPicPr>
          <p:nvPr/>
        </p:nvPicPr>
        <p:blipFill>
          <a:blip r:embed="rId3" cstate="screen">
            <a:lum bright="7000" contrast="5000"/>
          </a:blip>
          <a:stretch>
            <a:fillRect/>
          </a:stretch>
        </p:blipFill>
        <p:spPr>
          <a:xfrm>
            <a:off x="4953000" y="1219200"/>
            <a:ext cx="3832523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i="0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NBI BL Alignment… 110, 120, 130 cm tangency radii</a:t>
            </a:r>
          </a:p>
        </p:txBody>
      </p:sp>
      <p:pic>
        <p:nvPicPr>
          <p:cNvPr id="27653" name="Picture 7" descr="1E8AG917.pd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0" y="609600"/>
            <a:ext cx="7691438" cy="5943600"/>
          </a:xfrm>
          <a:prstGeom prst="rect">
            <a:avLst/>
          </a:prstGeom>
          <a:solidFill>
            <a:srgbClr val="DBDB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26986-C543-BA46-9042-4194F1321F1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i="0" dirty="0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NBI</a:t>
            </a:r>
            <a:r>
              <a:rPr lang="en-US" sz="2000" i="0" dirty="0" smtClean="0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Port JK Alignment and Installation </a:t>
            </a:r>
            <a:r>
              <a:rPr lang="en-US" sz="2000" i="0" dirty="0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completed</a:t>
            </a: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8305800" y="304800"/>
            <a:ext cx="559693" cy="2769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</a:rPr>
              <a:t>2480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3124200"/>
            <a:ext cx="1380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Bay window cut</a:t>
            </a:r>
            <a:endParaRPr lang="en-US" dirty="0"/>
          </a:p>
        </p:txBody>
      </p:sp>
      <p:pic>
        <p:nvPicPr>
          <p:cNvPr id="15" name="Picture 14" descr="L-18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2400" y="990600"/>
            <a:ext cx="2768601" cy="2082800"/>
          </a:xfrm>
          <a:prstGeom prst="rect">
            <a:avLst/>
          </a:prstGeom>
        </p:spPr>
      </p:pic>
      <p:pic>
        <p:nvPicPr>
          <p:cNvPr id="16" name="Picture 15" descr="L-18b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29000" y="609600"/>
            <a:ext cx="2082800" cy="2768600"/>
          </a:xfrm>
          <a:prstGeom prst="rect">
            <a:avLst/>
          </a:prstGeom>
        </p:spPr>
      </p:pic>
      <p:pic>
        <p:nvPicPr>
          <p:cNvPr id="17" name="Picture 16" descr="L-18c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72200" y="990600"/>
            <a:ext cx="2768600" cy="2082800"/>
          </a:xfrm>
          <a:prstGeom prst="rect">
            <a:avLst/>
          </a:prstGeom>
        </p:spPr>
      </p:pic>
      <p:pic>
        <p:nvPicPr>
          <p:cNvPr id="18" name="Picture 17" descr="L-18d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52400" y="3429000"/>
            <a:ext cx="2082800" cy="2768600"/>
          </a:xfrm>
          <a:prstGeom prst="rect">
            <a:avLst/>
          </a:prstGeom>
        </p:spPr>
      </p:pic>
      <p:pic>
        <p:nvPicPr>
          <p:cNvPr id="19" name="Picture 18" descr="L-18e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124200" y="3886200"/>
            <a:ext cx="2768600" cy="2082800"/>
          </a:xfrm>
          <a:prstGeom prst="rect">
            <a:avLst/>
          </a:prstGeom>
        </p:spPr>
      </p:pic>
      <p:pic>
        <p:nvPicPr>
          <p:cNvPr id="20" name="Picture 19" descr="L-18f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781800" y="3429000"/>
            <a:ext cx="2082800" cy="2768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429000" y="3429000"/>
            <a:ext cx="2021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JK </a:t>
            </a:r>
            <a:r>
              <a:rPr lang="en-US" dirty="0" err="1" smtClean="0"/>
              <a:t>weldment</a:t>
            </a:r>
            <a:r>
              <a:rPr lang="en-US" dirty="0" smtClean="0"/>
              <a:t> installation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324600" y="3124200"/>
            <a:ext cx="2423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Aligned and welded into place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33400" y="6248400"/>
            <a:ext cx="1274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 </a:t>
            </a:r>
            <a:r>
              <a:rPr lang="en-US" dirty="0" err="1" smtClean="0"/>
              <a:t>sFLIP</a:t>
            </a:r>
            <a:r>
              <a:rPr lang="en-US" dirty="0" smtClean="0"/>
              <a:t> port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200400" y="6172200"/>
            <a:ext cx="2506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Bay JK &amp; </a:t>
            </a:r>
            <a:r>
              <a:rPr lang="en-US" dirty="0" err="1" smtClean="0"/>
              <a:t>sFLIP</a:t>
            </a:r>
            <a:r>
              <a:rPr lang="en-US" dirty="0" smtClean="0"/>
              <a:t> reinforcements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391400" y="6248400"/>
            <a:ext cx="943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Snug fit…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26986-C543-BA46-9042-4194F1321F1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i="0" dirty="0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NBI</a:t>
            </a:r>
            <a:r>
              <a:rPr lang="en-US" sz="2000" i="0" dirty="0" smtClean="0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Port Extension trial fit </a:t>
            </a:r>
            <a:r>
              <a:rPr lang="en-US" sz="2000" i="0" dirty="0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completed</a:t>
            </a: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8305800" y="304800"/>
            <a:ext cx="559693" cy="2769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</a:rPr>
              <a:t>2480</a:t>
            </a:r>
            <a:endParaRPr lang="en-US" dirty="0">
              <a:solidFill>
                <a:srgbClr val="3333CC"/>
              </a:solidFill>
            </a:endParaRPr>
          </a:p>
        </p:txBody>
      </p:sp>
      <p:pic>
        <p:nvPicPr>
          <p:cNvPr id="8" name="Picture 7" descr="20130620_09353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96000" y="1219200"/>
            <a:ext cx="2743200" cy="3657600"/>
          </a:xfrm>
          <a:prstGeom prst="rect">
            <a:avLst/>
          </a:prstGeom>
        </p:spPr>
      </p:pic>
      <p:pic>
        <p:nvPicPr>
          <p:cNvPr id="13" name="Picture 12" descr="15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8600" y="1219200"/>
            <a:ext cx="2743200" cy="3657600"/>
          </a:xfrm>
          <a:prstGeom prst="rect">
            <a:avLst/>
          </a:prstGeom>
        </p:spPr>
      </p:pic>
      <p:pic>
        <p:nvPicPr>
          <p:cNvPr id="14" name="Picture 13" descr="16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00400" y="1219200"/>
            <a:ext cx="2743200" cy="365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5029200"/>
            <a:ext cx="2791524" cy="276999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TF outer leg clearances maintained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5029200"/>
            <a:ext cx="2438400" cy="646331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Maintained ¾ inch clearance to Port Extension</a:t>
            </a:r>
          </a:p>
          <a:p>
            <a:pPr algn="ctr"/>
            <a:r>
              <a:rPr lang="en-US" dirty="0" smtClean="0"/>
              <a:t>for OL deflection per spec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5029200"/>
            <a:ext cx="2557236" cy="276999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Awaiting NBI Duct installation…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26986-C543-BA46-9042-4194F1321F1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5" descr="e-8ag928-01A.ISO.pd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33600" y="685800"/>
            <a:ext cx="4648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251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53252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NBI Duct and Torus Vacuum Pumping System (TVPS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cxnSp>
        <p:nvCxnSpPr>
          <p:cNvPr id="53254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53255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53256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53258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</p:cxnSp>
      <p:sp>
        <p:nvSpPr>
          <p:cNvPr id="53259" name="Text Box 13"/>
          <p:cNvSpPr txBox="1">
            <a:spLocks noChangeArrowheads="1"/>
          </p:cNvSpPr>
          <p:nvPr/>
        </p:nvSpPr>
        <p:spPr bwMode="auto">
          <a:xfrm>
            <a:off x="228600" y="1143000"/>
            <a:ext cx="1752600" cy="1477328"/>
          </a:xfrm>
          <a:prstGeom prst="rect">
            <a:avLst/>
          </a:prstGeom>
          <a:ln>
            <a:solidFill>
              <a:srgbClr val="00000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tx1"/>
                </a:solidFill>
              </a:rPr>
              <a:t>40</a:t>
            </a:r>
            <a:r>
              <a:rPr lang="en-US" dirty="0">
                <a:solidFill>
                  <a:schemeClr val="tx1"/>
                </a:solidFill>
              </a:rPr>
              <a:t>”  Torus Isolation (Gate) Valve</a:t>
            </a:r>
            <a:r>
              <a:rPr lang="en-US" dirty="0" smtClean="0">
                <a:solidFill>
                  <a:schemeClr val="tx1"/>
                </a:solidFill>
              </a:rPr>
              <a:t> installed on BL2 and operated during alignment process</a:t>
            </a:r>
          </a:p>
          <a:p>
            <a:pPr algn="ctr">
              <a:spcBef>
                <a:spcPct val="5000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260" name="TextBox 52"/>
          <p:cNvSpPr txBox="1">
            <a:spLocks noChangeArrowheads="1"/>
          </p:cNvSpPr>
          <p:nvPr/>
        </p:nvSpPr>
        <p:spPr bwMode="auto">
          <a:xfrm>
            <a:off x="8305800" y="228600"/>
            <a:ext cx="560388" cy="498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2480</a:t>
            </a:r>
          </a:p>
          <a:p>
            <a:r>
              <a:rPr lang="en-US" dirty="0"/>
              <a:t>2485</a:t>
            </a:r>
          </a:p>
        </p:txBody>
      </p:sp>
      <p:cxnSp>
        <p:nvCxnSpPr>
          <p:cNvPr id="53276" name="Straight Arrow Connector 69"/>
          <p:cNvCxnSpPr>
            <a:cxnSpLocks noChangeShapeType="1"/>
            <a:stCxn id="53259" idx="3"/>
          </p:cNvCxnSpPr>
          <p:nvPr/>
        </p:nvCxnSpPr>
        <p:spPr bwMode="auto">
          <a:xfrm>
            <a:off x="1981200" y="1881664"/>
            <a:ext cx="685800" cy="632936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4" name="TextBox 13"/>
          <p:cNvSpPr txBox="1"/>
          <p:nvPr/>
        </p:nvSpPr>
        <p:spPr>
          <a:xfrm>
            <a:off x="2743200" y="5943600"/>
            <a:ext cx="3445933" cy="461665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NBI and TVPS Duct hardware procurements and fabrication of hardware is complete.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934200" y="1676400"/>
            <a:ext cx="1981200" cy="384720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2400"/>
              </a:spcAft>
              <a:buFont typeface="Arial"/>
              <a:buChar char="•"/>
            </a:pPr>
            <a:r>
              <a:rPr lang="en-US" dirty="0" smtClean="0"/>
              <a:t> Duct </a:t>
            </a:r>
            <a:r>
              <a:rPr lang="en-US" dirty="0" err="1" smtClean="0"/>
              <a:t>leakchecking</a:t>
            </a:r>
            <a:r>
              <a:rPr lang="en-US" dirty="0" smtClean="0"/>
              <a:t> started</a:t>
            </a:r>
          </a:p>
          <a:p>
            <a:pPr>
              <a:spcAft>
                <a:spcPts val="2400"/>
              </a:spcAft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Moly</a:t>
            </a:r>
            <a:r>
              <a:rPr lang="en-US" dirty="0" smtClean="0"/>
              <a:t> shield installation in progress</a:t>
            </a:r>
          </a:p>
          <a:p>
            <a:pPr>
              <a:spcAft>
                <a:spcPts val="2400"/>
              </a:spcAft>
              <a:buFont typeface="Arial"/>
              <a:buChar char="•"/>
            </a:pPr>
            <a:r>
              <a:rPr lang="en-US" dirty="0" smtClean="0"/>
              <a:t> VV leg modification required</a:t>
            </a:r>
          </a:p>
          <a:p>
            <a:pPr lvl="1">
              <a:spcAft>
                <a:spcPts val="2400"/>
              </a:spcAft>
              <a:buFont typeface="Lucida Grande"/>
              <a:buChar char="-"/>
            </a:pPr>
            <a:r>
              <a:rPr lang="en-US" dirty="0" smtClean="0"/>
              <a:t> Engineering complete</a:t>
            </a:r>
          </a:p>
          <a:p>
            <a:pPr lvl="1">
              <a:spcAft>
                <a:spcPts val="2400"/>
              </a:spcAft>
              <a:buFont typeface="Lucida Grande"/>
              <a:buChar char="-"/>
            </a:pPr>
            <a:r>
              <a:rPr lang="en-US" dirty="0" smtClean="0"/>
              <a:t> Field work imminent</a:t>
            </a:r>
          </a:p>
          <a:p>
            <a:pPr>
              <a:spcAft>
                <a:spcPts val="2400"/>
              </a:spcAft>
              <a:buFont typeface="Arial"/>
              <a:buChar char="•"/>
            </a:pPr>
            <a:r>
              <a:rPr lang="en-US" dirty="0" smtClean="0"/>
              <a:t>   Duct assembly and installation imminent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2971800"/>
            <a:ext cx="1752600" cy="2739211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2400"/>
              </a:spcAft>
              <a:buFont typeface="Arial"/>
              <a:buChar char="•"/>
            </a:pPr>
            <a:r>
              <a:rPr lang="en-US" dirty="0" smtClean="0"/>
              <a:t>  Vacuum system </a:t>
            </a:r>
            <a:r>
              <a:rPr lang="en-US" dirty="0" err="1" smtClean="0"/>
              <a:t>foreline</a:t>
            </a:r>
            <a:r>
              <a:rPr lang="en-US" dirty="0" smtClean="0"/>
              <a:t>, BL backing lines, and roughing line layout and drawings completed </a:t>
            </a:r>
          </a:p>
          <a:p>
            <a:pPr>
              <a:spcAft>
                <a:spcPts val="2400"/>
              </a:spcAft>
              <a:buFont typeface="Arial"/>
              <a:buChar char="•"/>
            </a:pPr>
            <a:r>
              <a:rPr lang="en-US" dirty="0" smtClean="0"/>
              <a:t>  Installation package being prepared</a:t>
            </a:r>
          </a:p>
          <a:p>
            <a:pPr>
              <a:spcAft>
                <a:spcPts val="2400"/>
              </a:spcAft>
              <a:buFont typeface="Arial"/>
              <a:buChar char="•"/>
            </a:pPr>
            <a:r>
              <a:rPr lang="en-US" dirty="0" smtClean="0"/>
              <a:t>  Fabrication and field installation planned this month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i="0" dirty="0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NBI</a:t>
            </a:r>
            <a:r>
              <a:rPr lang="en-US" sz="2000" i="0" dirty="0" smtClean="0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Duct &amp; TVPS duct fabrication completed</a:t>
            </a:r>
            <a:endParaRPr lang="en-US" sz="2000" i="0" dirty="0">
              <a:solidFill>
                <a:schemeClr val="accent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8305800" y="228600"/>
            <a:ext cx="559693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</a:rPr>
              <a:t>2480</a:t>
            </a:r>
          </a:p>
          <a:p>
            <a:r>
              <a:rPr lang="en-US" dirty="0" smtClean="0">
                <a:solidFill>
                  <a:srgbClr val="3333CC"/>
                </a:solidFill>
              </a:rPr>
              <a:t>2485</a:t>
            </a:r>
            <a:endParaRPr lang="en-US" dirty="0">
              <a:solidFill>
                <a:srgbClr val="3333CC"/>
              </a:solidFill>
            </a:endParaRPr>
          </a:p>
        </p:txBody>
      </p:sp>
      <p:pic>
        <p:nvPicPr>
          <p:cNvPr id="9" name="Picture 8" descr="12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2400" y="3581400"/>
            <a:ext cx="2057400" cy="2743200"/>
          </a:xfrm>
          <a:prstGeom prst="rect">
            <a:avLst/>
          </a:prstGeom>
        </p:spPr>
      </p:pic>
      <p:pic>
        <p:nvPicPr>
          <p:cNvPr id="10" name="Picture 9" descr="12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38400" y="3581400"/>
            <a:ext cx="2057400" cy="2743200"/>
          </a:xfrm>
          <a:prstGeom prst="rect">
            <a:avLst/>
          </a:prstGeom>
        </p:spPr>
      </p:pic>
      <p:pic>
        <p:nvPicPr>
          <p:cNvPr id="12" name="Picture 11" descr="07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24400" y="685800"/>
            <a:ext cx="2057400" cy="2743200"/>
          </a:xfrm>
          <a:prstGeom prst="rect">
            <a:avLst/>
          </a:prstGeom>
        </p:spPr>
      </p:pic>
      <p:pic>
        <p:nvPicPr>
          <p:cNvPr id="15" name="Picture 14" descr="08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52400" y="685800"/>
            <a:ext cx="2057400" cy="2743200"/>
          </a:xfrm>
          <a:prstGeom prst="rect">
            <a:avLst/>
          </a:prstGeom>
        </p:spPr>
      </p:pic>
      <p:pic>
        <p:nvPicPr>
          <p:cNvPr id="16" name="Picture 15" descr="069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438400" y="685800"/>
            <a:ext cx="2057400" cy="2743200"/>
          </a:xfrm>
          <a:prstGeom prst="rect">
            <a:avLst/>
          </a:prstGeom>
        </p:spPr>
      </p:pic>
      <p:pic>
        <p:nvPicPr>
          <p:cNvPr id="17" name="Picture 16" descr="0712131327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724400" y="3581400"/>
            <a:ext cx="2057400" cy="2743200"/>
          </a:xfrm>
          <a:prstGeom prst="rect">
            <a:avLst/>
          </a:prstGeom>
        </p:spPr>
      </p:pic>
      <p:pic>
        <p:nvPicPr>
          <p:cNvPr id="18" name="Picture 17" descr="0712131327a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934200" y="3581400"/>
            <a:ext cx="2057400" cy="2743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34200" y="1066801"/>
            <a:ext cx="2057400" cy="30480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… and </a:t>
            </a:r>
            <a:r>
              <a:rPr lang="en-US" sz="1400" dirty="0" err="1" smtClean="0"/>
              <a:t>leakchecked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26986-C543-BA46-9042-4194F1321F1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934200" y="1905000"/>
            <a:ext cx="2057400" cy="121920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Stainless circular shields complete</a:t>
            </a:r>
          </a:p>
          <a:p>
            <a:endParaRPr lang="en-US" dirty="0" smtClean="0"/>
          </a:p>
          <a:p>
            <a:r>
              <a:rPr lang="en-US" dirty="0" err="1" smtClean="0"/>
              <a:t>Moly</a:t>
            </a:r>
            <a:r>
              <a:rPr lang="en-US" dirty="0" smtClean="0"/>
              <a:t> shields for rectangular bellows in progress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26986-C543-BA46-9042-4194F1321F1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8600" y="609600"/>
            <a:ext cx="4461641" cy="36576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10000" y="2743200"/>
            <a:ext cx="5119214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i="0" dirty="0" smtClean="0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VV leg modification and anchoring designed, analyzed, verified</a:t>
            </a:r>
            <a:endParaRPr lang="en-US" sz="2000" i="0" dirty="0">
              <a:solidFill>
                <a:schemeClr val="accent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1219200"/>
            <a:ext cx="3361267" cy="52322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VV leg modification field work is imminent prior to duct installation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1981200"/>
            <a:ext cx="22384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W. Blanchard/ P. Titus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42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61443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NBI Armor</a:t>
            </a:r>
            <a:r>
              <a:rPr lang="en-US" sz="2000" dirty="0" smtClean="0"/>
              <a:t> assembly and installation </a:t>
            </a:r>
            <a:r>
              <a:rPr lang="en-US" sz="2000" dirty="0"/>
              <a:t>in progress… </a:t>
            </a:r>
          </a:p>
        </p:txBody>
      </p:sp>
      <p:cxnSp>
        <p:nvCxnSpPr>
          <p:cNvPr id="61445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61446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61447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61449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</p:cxnSp>
      <p:pic>
        <p:nvPicPr>
          <p:cNvPr id="61450" name="Picture 9" descr="armor2.jpg"/>
          <p:cNvPicPr>
            <a:picLocks noChangeAspect="1"/>
          </p:cNvPicPr>
          <p:nvPr/>
        </p:nvPicPr>
        <p:blipFill>
          <a:blip r:embed="rId3" cstate="screen">
            <a:lum bright="4000"/>
          </a:blip>
          <a:srcRect/>
          <a:stretch>
            <a:fillRect/>
          </a:stretch>
        </p:blipFill>
        <p:spPr bwMode="auto">
          <a:xfrm>
            <a:off x="2667000" y="1524000"/>
            <a:ext cx="35780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1" name="TextBox 18"/>
          <p:cNvSpPr txBox="1">
            <a:spLocks noChangeArrowheads="1"/>
          </p:cNvSpPr>
          <p:nvPr/>
        </p:nvSpPr>
        <p:spPr bwMode="auto">
          <a:xfrm>
            <a:off x="8458200" y="762000"/>
            <a:ext cx="560388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2460</a:t>
            </a:r>
          </a:p>
        </p:txBody>
      </p:sp>
      <p:sp>
        <p:nvSpPr>
          <p:cNvPr id="61458" name="Octagon 34"/>
          <p:cNvSpPr>
            <a:spLocks noChangeArrowheads="1"/>
          </p:cNvSpPr>
          <p:nvPr/>
        </p:nvSpPr>
        <p:spPr bwMode="auto">
          <a:xfrm>
            <a:off x="3733800" y="3048000"/>
            <a:ext cx="1371600" cy="1368425"/>
          </a:xfrm>
          <a:prstGeom prst="octagon">
            <a:avLst>
              <a:gd name="adj" fmla="val 29287"/>
            </a:avLst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cxnSp>
        <p:nvCxnSpPr>
          <p:cNvPr id="61459" name="Straight Connector 36"/>
          <p:cNvCxnSpPr>
            <a:cxnSpLocks noChangeShapeType="1"/>
          </p:cNvCxnSpPr>
          <p:nvPr/>
        </p:nvCxnSpPr>
        <p:spPr bwMode="auto">
          <a:xfrm rot="5400000" flipH="1" flipV="1">
            <a:off x="4457699" y="1714502"/>
            <a:ext cx="1905003" cy="106680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 type="triangle" w="med" len="med"/>
            <a:tailEnd/>
          </a:ln>
        </p:spPr>
      </p:cxn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819400" y="4876800"/>
            <a:ext cx="3352800" cy="1584325"/>
          </a:xfrm>
          <a:prstGeom prst="rect">
            <a:avLst/>
          </a:prstGeom>
          <a:gradFill rotWithShape="1">
            <a:gsLst>
              <a:gs pos="0">
                <a:srgbClr val="9595FF"/>
              </a:gs>
              <a:gs pos="35001">
                <a:srgbClr val="B6B6FF"/>
              </a:gs>
              <a:gs pos="100000">
                <a:srgbClr val="E1E1FF"/>
              </a:gs>
            </a:gsLst>
            <a:lin ang="16200000" scaled="1"/>
          </a:gradFill>
          <a:ln w="9525">
            <a:solidFill>
              <a:srgbClr val="2E2EC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Backing plates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fit up in VV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Manifolds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leakchecked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Carbon tiles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baked out in oven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Stiffener pieces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welded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Braze/weld in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shop completed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Assemble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/install/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leakcheck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in progress…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1464" name="Picture 42" descr="1CDB1414.pd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53200" y="4572000"/>
            <a:ext cx="23669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5" name="Picture 43" descr="C1_0CDB1390.pdf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6200" y="4572000"/>
            <a:ext cx="23669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6" name="TextBox 44"/>
          <p:cNvSpPr txBox="1">
            <a:spLocks noChangeArrowheads="1"/>
          </p:cNvSpPr>
          <p:nvPr/>
        </p:nvSpPr>
        <p:spPr bwMode="auto">
          <a:xfrm>
            <a:off x="228600" y="1143000"/>
            <a:ext cx="1981200" cy="830997"/>
          </a:xfrm>
          <a:prstGeom prst="rect">
            <a:avLst/>
          </a:prstGeom>
          <a:ln>
            <a:solidFill>
              <a:srgbClr val="00000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Supports aligned using metrology and</a:t>
            </a:r>
            <a:r>
              <a:rPr lang="en-US" dirty="0" smtClean="0"/>
              <a:t> welded </a:t>
            </a:r>
            <a:r>
              <a:rPr lang="en-US" dirty="0"/>
              <a:t>in place</a:t>
            </a:r>
            <a:r>
              <a:rPr lang="en-US" dirty="0" smtClean="0"/>
              <a:t> …</a:t>
            </a:r>
            <a:endParaRPr lang="en-US" dirty="0"/>
          </a:p>
          <a:p>
            <a:endParaRPr lang="en-US" dirty="0"/>
          </a:p>
        </p:txBody>
      </p:sp>
      <p:sp>
        <p:nvSpPr>
          <p:cNvPr id="61467" name="TextBox 28"/>
          <p:cNvSpPr txBox="1">
            <a:spLocks noChangeArrowheads="1"/>
          </p:cNvSpPr>
          <p:nvPr/>
        </p:nvSpPr>
        <p:spPr bwMode="auto">
          <a:xfrm>
            <a:off x="6705600" y="1143000"/>
            <a:ext cx="1905000" cy="830997"/>
          </a:xfrm>
          <a:prstGeom prst="rect">
            <a:avLst/>
          </a:prstGeom>
          <a:ln>
            <a:solidFill>
              <a:srgbClr val="000000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Bay H Port</a:t>
            </a:r>
            <a:r>
              <a:rPr lang="en-US" dirty="0" smtClean="0"/>
              <a:t> ready </a:t>
            </a:r>
            <a:r>
              <a:rPr lang="en-US" dirty="0"/>
              <a:t>for </a:t>
            </a:r>
            <a:r>
              <a:rPr lang="en-US" dirty="0" err="1" smtClean="0"/>
              <a:t>feedthroughs</a:t>
            </a:r>
            <a:r>
              <a:rPr lang="en-US" dirty="0" smtClean="0"/>
              <a:t>. Purchases completed</a:t>
            </a:r>
          </a:p>
          <a:p>
            <a:pPr algn="ctr"/>
            <a:endParaRPr lang="en-US" dirty="0"/>
          </a:p>
        </p:txBody>
      </p:sp>
      <p:sp>
        <p:nvSpPr>
          <p:cNvPr id="61468" name="TextBox 35"/>
          <p:cNvSpPr txBox="1">
            <a:spLocks noChangeArrowheads="1"/>
          </p:cNvSpPr>
          <p:nvPr/>
        </p:nvSpPr>
        <p:spPr bwMode="auto">
          <a:xfrm>
            <a:off x="4038600" y="3581400"/>
            <a:ext cx="654050" cy="2762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Bay H</a:t>
            </a:r>
          </a:p>
        </p:txBody>
      </p:sp>
      <p:pic>
        <p:nvPicPr>
          <p:cNvPr id="28" name="Picture 27" descr="L-26a.jpg"/>
          <p:cNvPicPr>
            <a:picLocks noChangeAspect="1"/>
          </p:cNvPicPr>
          <p:nvPr/>
        </p:nvPicPr>
        <p:blipFill>
          <a:blip r:embed="rId6" cstate="screen">
            <a:lum bright="7000" contrast="7000"/>
          </a:blip>
          <a:stretch>
            <a:fillRect/>
          </a:stretch>
        </p:blipFill>
        <p:spPr>
          <a:xfrm>
            <a:off x="228600" y="2057400"/>
            <a:ext cx="1891717" cy="2514600"/>
          </a:xfrm>
          <a:prstGeom prst="rect">
            <a:avLst/>
          </a:prstGeom>
        </p:spPr>
      </p:pic>
      <p:pic>
        <p:nvPicPr>
          <p:cNvPr id="20" name="Picture 19" descr="P9160021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477000" y="2362200"/>
            <a:ext cx="24384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4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NBI Armor assembly and installation in progress…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8458200" y="762000"/>
            <a:ext cx="560388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2460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26986-C543-BA46-9042-4194F1321F1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6172200"/>
            <a:ext cx="6305482" cy="27699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Painstaking trail fit made and supports aligned. Final structural welding completed.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 eaLnBrk="0" hangingPunct="0"/>
            <a:fld id="{E2E434B9-CFCB-DB46-8520-EEAC1FCA9E2C}" type="slidenum">
              <a:rPr lang="en-US" sz="900" i="0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rPr>
              <a:pPr algn="r" eaLnBrk="0" hangingPunct="0"/>
              <a:t>28</a:t>
            </a:fld>
            <a:endParaRPr lang="en-US" sz="900" i="0">
              <a:solidFill>
                <a:schemeClr val="accent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81000" y="995268"/>
            <a:ext cx="8534400" cy="5310172"/>
          </a:xfrm>
          <a:prstGeom prst="rect">
            <a:avLst/>
          </a:prstGeom>
          <a:gradFill rotWithShape="1">
            <a:gsLst>
              <a:gs pos="0">
                <a:srgbClr val="9595FF"/>
              </a:gs>
              <a:gs pos="35001">
                <a:srgbClr val="B6B6FF"/>
              </a:gs>
              <a:gs pos="100000">
                <a:srgbClr val="E1E1FF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0" i="0" dirty="0">
                <a:solidFill>
                  <a:srgbClr val="000000"/>
                </a:solidFill>
                <a:latin typeface="Arial" charset="0"/>
              </a:rPr>
              <a:t>  NBI BL2 Upgrade GRD Requirements</a:t>
            </a:r>
            <a:r>
              <a:rPr lang="en-US" sz="1600" b="0" i="0" dirty="0" smtClean="0">
                <a:solidFill>
                  <a:srgbClr val="000000"/>
                </a:solidFill>
                <a:latin typeface="Arial" charset="0"/>
              </a:rPr>
              <a:t> implemented</a:t>
            </a:r>
          </a:p>
          <a:p>
            <a:pPr>
              <a:lnSpc>
                <a:spcPct val="120000"/>
              </a:lnSpc>
            </a:pPr>
            <a:r>
              <a:rPr lang="en-US" sz="1600" b="0" i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b="0" i="0" dirty="0" smtClean="0">
                <a:solidFill>
                  <a:srgbClr val="000000"/>
                </a:solidFill>
                <a:latin typeface="Arial" charset="0"/>
              </a:rPr>
              <a:t> NTC General </a:t>
            </a:r>
            <a:r>
              <a:rPr lang="en-US" sz="1600" b="0" i="0" dirty="0">
                <a:solidFill>
                  <a:srgbClr val="000000"/>
                </a:solidFill>
                <a:latin typeface="Arial" charset="0"/>
              </a:rPr>
              <a:t>Arrangement maintained by Construction Manager to avoid interferences</a:t>
            </a:r>
          </a:p>
          <a:p>
            <a:pPr>
              <a:lnSpc>
                <a:spcPct val="120000"/>
              </a:lnSpc>
            </a:pPr>
            <a:r>
              <a:rPr lang="en-US" sz="1600" b="0" i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b="0" i="0" dirty="0" smtClean="0">
                <a:solidFill>
                  <a:srgbClr val="000000"/>
                </a:solidFill>
                <a:latin typeface="Arial" charset="0"/>
              </a:rPr>
              <a:t> Tech Shop, Health Physics, and Work Control Center support has been excellent</a:t>
            </a:r>
          </a:p>
          <a:p>
            <a:pPr>
              <a:lnSpc>
                <a:spcPct val="120000"/>
              </a:lnSpc>
            </a:pPr>
            <a:r>
              <a:rPr lang="en-US" sz="1600" b="0" i="0" dirty="0" smtClean="0">
                <a:solidFill>
                  <a:srgbClr val="000000"/>
                </a:solidFill>
                <a:latin typeface="Arial" charset="0"/>
              </a:rPr>
              <a:t>  BL </a:t>
            </a:r>
            <a:r>
              <a:rPr lang="en-US" sz="1600" b="0" i="0" dirty="0">
                <a:solidFill>
                  <a:srgbClr val="000000"/>
                </a:solidFill>
                <a:latin typeface="Arial" charset="0"/>
              </a:rPr>
              <a:t>refurbishment</a:t>
            </a:r>
            <a:r>
              <a:rPr lang="en-US" sz="1600" b="0" i="0" dirty="0" smtClean="0">
                <a:solidFill>
                  <a:srgbClr val="000000"/>
                </a:solidFill>
                <a:latin typeface="Arial" charset="0"/>
              </a:rPr>
              <a:t> completed. Ready for first </a:t>
            </a:r>
            <a:r>
              <a:rPr lang="en-US" sz="1600" b="0" i="0" dirty="0" err="1" smtClean="0">
                <a:solidFill>
                  <a:srgbClr val="000000"/>
                </a:solidFill>
                <a:latin typeface="Arial" charset="0"/>
              </a:rPr>
              <a:t>pumpdown</a:t>
            </a:r>
            <a:r>
              <a:rPr lang="en-US" sz="1600" b="0" i="0" dirty="0" smtClean="0">
                <a:solidFill>
                  <a:srgbClr val="000000"/>
                </a:solidFill>
                <a:latin typeface="Arial" charset="0"/>
              </a:rPr>
              <a:t> and </a:t>
            </a:r>
            <a:r>
              <a:rPr lang="en-US" sz="1600" b="0" i="0" dirty="0" err="1" smtClean="0">
                <a:solidFill>
                  <a:srgbClr val="000000"/>
                </a:solidFill>
                <a:latin typeface="Arial" charset="0"/>
              </a:rPr>
              <a:t>leakcheck</a:t>
            </a:r>
            <a:r>
              <a:rPr lang="en-US" sz="1600" b="0" i="0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1600" b="0" i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b="0" i="0" dirty="0" smtClean="0">
                <a:solidFill>
                  <a:srgbClr val="000000"/>
                </a:solidFill>
                <a:latin typeface="Arial" charset="0"/>
              </a:rPr>
              <a:t> Relocation </a:t>
            </a:r>
            <a:r>
              <a:rPr lang="en-US" sz="1600" b="0" i="0" dirty="0">
                <a:solidFill>
                  <a:srgbClr val="000000"/>
                </a:solidFill>
                <a:latin typeface="Arial" charset="0"/>
              </a:rPr>
              <a:t>to NTC </a:t>
            </a:r>
            <a:r>
              <a:rPr lang="en-US" sz="1600" b="0" i="0" dirty="0" smtClean="0">
                <a:solidFill>
                  <a:srgbClr val="000000"/>
                </a:solidFill>
                <a:latin typeface="Arial" charset="0"/>
              </a:rPr>
              <a:t>– Components, Source Platform, HVE </a:t>
            </a:r>
            <a:r>
              <a:rPr lang="en-US" sz="1600" b="0" i="0" dirty="0">
                <a:solidFill>
                  <a:srgbClr val="000000"/>
                </a:solidFill>
                <a:latin typeface="Arial" charset="0"/>
              </a:rPr>
              <a:t>moves completed</a:t>
            </a:r>
          </a:p>
          <a:p>
            <a:pPr>
              <a:lnSpc>
                <a:spcPct val="120000"/>
              </a:lnSpc>
            </a:pPr>
            <a:r>
              <a:rPr lang="en-US" sz="1600" b="0" i="0" dirty="0">
                <a:solidFill>
                  <a:srgbClr val="000000"/>
                </a:solidFill>
                <a:latin typeface="Arial" charset="0"/>
              </a:rPr>
              <a:t>  Services fabrication and </a:t>
            </a:r>
            <a:r>
              <a:rPr lang="en-US" sz="1600" b="0" i="0" dirty="0" smtClean="0">
                <a:solidFill>
                  <a:srgbClr val="000000"/>
                </a:solidFill>
                <a:latin typeface="Arial" charset="0"/>
              </a:rPr>
              <a:t>installation – Water </a:t>
            </a:r>
            <a:r>
              <a:rPr lang="en-US" sz="1600" b="0" i="0" dirty="0">
                <a:solidFill>
                  <a:srgbClr val="000000"/>
                </a:solidFill>
                <a:latin typeface="Arial" charset="0"/>
              </a:rPr>
              <a:t>line S/C</a:t>
            </a:r>
            <a:r>
              <a:rPr lang="en-US" sz="1600" b="0" i="0" dirty="0" smtClean="0">
                <a:solidFill>
                  <a:srgbClr val="000000"/>
                </a:solidFill>
                <a:latin typeface="Arial" charset="0"/>
              </a:rPr>
              <a:t> completed. Cryogenics completed.</a:t>
            </a:r>
          </a:p>
          <a:p>
            <a:pPr>
              <a:lnSpc>
                <a:spcPct val="120000"/>
              </a:lnSpc>
            </a:pPr>
            <a:r>
              <a:rPr lang="en-US" sz="1600" b="0" i="0" dirty="0">
                <a:solidFill>
                  <a:srgbClr val="000000"/>
                </a:solidFill>
                <a:latin typeface="Arial" charset="0"/>
              </a:rPr>
              <a:t>  Power  -</a:t>
            </a:r>
            <a:r>
              <a:rPr lang="en-US" sz="1600" b="0" i="0" dirty="0" smtClean="0">
                <a:solidFill>
                  <a:srgbClr val="000000"/>
                </a:solidFill>
                <a:latin typeface="Arial" charset="0"/>
              </a:rPr>
              <a:t> Cable and tray S</a:t>
            </a:r>
            <a:r>
              <a:rPr lang="en-US" sz="1600" b="0" i="0" dirty="0">
                <a:solidFill>
                  <a:srgbClr val="000000"/>
                </a:solidFill>
                <a:latin typeface="Arial" charset="0"/>
              </a:rPr>
              <a:t>/C</a:t>
            </a:r>
            <a:r>
              <a:rPr lang="en-US" sz="1600" b="0" i="0" dirty="0" smtClean="0">
                <a:solidFill>
                  <a:srgbClr val="000000"/>
                </a:solidFill>
                <a:latin typeface="Arial" charset="0"/>
              </a:rPr>
              <a:t> started. Reactivation planned FY14 Q2. </a:t>
            </a:r>
          </a:p>
          <a:p>
            <a:pPr>
              <a:lnSpc>
                <a:spcPct val="120000"/>
              </a:lnSpc>
            </a:pPr>
            <a:r>
              <a:rPr lang="en-US" sz="1600" b="0" i="0" dirty="0">
                <a:solidFill>
                  <a:srgbClr val="000000"/>
                </a:solidFill>
                <a:latin typeface="Arial" charset="0"/>
              </a:rPr>
              <a:t>  Controls progress</a:t>
            </a:r>
            <a:r>
              <a:rPr lang="en-US" sz="1600" b="0" i="0" dirty="0" smtClean="0">
                <a:solidFill>
                  <a:srgbClr val="000000"/>
                </a:solidFill>
                <a:latin typeface="Arial" charset="0"/>
              </a:rPr>
              <a:t> awaits resources but is not on or near critical path</a:t>
            </a:r>
          </a:p>
          <a:p>
            <a:pPr>
              <a:lnSpc>
                <a:spcPct val="120000"/>
              </a:lnSpc>
            </a:pPr>
            <a:r>
              <a:rPr lang="en-US" sz="1600" b="0" i="0" dirty="0">
                <a:solidFill>
                  <a:srgbClr val="000000"/>
                </a:solidFill>
                <a:latin typeface="Arial" charset="0"/>
              </a:rPr>
              <a:t>  Floor space has been achieved by use of gallery and new elevated platforms</a:t>
            </a:r>
          </a:p>
          <a:p>
            <a:pPr>
              <a:lnSpc>
                <a:spcPct val="120000"/>
              </a:lnSpc>
            </a:pPr>
            <a:r>
              <a:rPr lang="en-US" sz="1600" b="0" i="0" dirty="0">
                <a:solidFill>
                  <a:srgbClr val="000000"/>
                </a:solidFill>
                <a:latin typeface="Arial" charset="0"/>
              </a:rPr>
              <a:t>  Duct</a:t>
            </a:r>
            <a:r>
              <a:rPr lang="en-US" sz="1600" b="0" i="0" dirty="0" smtClean="0">
                <a:solidFill>
                  <a:srgbClr val="000000"/>
                </a:solidFill>
                <a:latin typeface="Arial" charset="0"/>
              </a:rPr>
              <a:t> fabrication is complete and </a:t>
            </a:r>
            <a:r>
              <a:rPr lang="en-US" sz="1600" b="0" i="0" dirty="0" err="1" smtClean="0">
                <a:solidFill>
                  <a:srgbClr val="000000"/>
                </a:solidFill>
                <a:latin typeface="Arial" charset="0"/>
              </a:rPr>
              <a:t>leakchecked</a:t>
            </a:r>
            <a:r>
              <a:rPr lang="en-US" sz="1600" b="0" i="0" dirty="0" smtClean="0">
                <a:solidFill>
                  <a:srgbClr val="000000"/>
                </a:solidFill>
                <a:latin typeface="Arial" charset="0"/>
              </a:rPr>
              <a:t>. Installation is imminent.</a:t>
            </a:r>
          </a:p>
          <a:p>
            <a:pPr>
              <a:lnSpc>
                <a:spcPct val="120000"/>
              </a:lnSpc>
            </a:pPr>
            <a:r>
              <a:rPr lang="en-US" sz="1600" b="0" i="0" dirty="0">
                <a:solidFill>
                  <a:srgbClr val="000000"/>
                </a:solidFill>
                <a:latin typeface="Arial" charset="0"/>
              </a:rPr>
              <a:t>  VV</a:t>
            </a:r>
            <a:r>
              <a:rPr lang="en-US" sz="1600" b="0" i="0" dirty="0" smtClean="0">
                <a:solidFill>
                  <a:srgbClr val="000000"/>
                </a:solidFill>
                <a:latin typeface="Arial" charset="0"/>
              </a:rPr>
              <a:t> Bay JK and </a:t>
            </a:r>
            <a:r>
              <a:rPr lang="en-US" sz="1600" b="0" i="0" dirty="0" err="1" smtClean="0">
                <a:solidFill>
                  <a:srgbClr val="000000"/>
                </a:solidFill>
                <a:latin typeface="Arial" charset="0"/>
              </a:rPr>
              <a:t>sFLIP</a:t>
            </a:r>
            <a:r>
              <a:rPr lang="en-US" sz="1600" b="0" i="0" dirty="0" smtClean="0">
                <a:solidFill>
                  <a:srgbClr val="000000"/>
                </a:solidFill>
                <a:latin typeface="Arial" charset="0"/>
              </a:rPr>
              <a:t> modifications </a:t>
            </a:r>
            <a:r>
              <a:rPr lang="en-US" sz="1600" b="0" i="0" dirty="0">
                <a:solidFill>
                  <a:srgbClr val="000000"/>
                </a:solidFill>
                <a:latin typeface="Arial" charset="0"/>
              </a:rPr>
              <a:t>have</a:t>
            </a:r>
            <a:r>
              <a:rPr lang="en-US" sz="1600" b="0" i="0" dirty="0" smtClean="0">
                <a:solidFill>
                  <a:srgbClr val="000000"/>
                </a:solidFill>
                <a:latin typeface="Arial" charset="0"/>
              </a:rPr>
              <a:t> been completed. VV leg mod imminent.</a:t>
            </a:r>
          </a:p>
          <a:p>
            <a:pPr>
              <a:lnSpc>
                <a:spcPct val="120000"/>
              </a:lnSpc>
            </a:pPr>
            <a:r>
              <a:rPr lang="en-US" sz="1600" b="0" i="0" dirty="0">
                <a:solidFill>
                  <a:srgbClr val="000000"/>
                </a:solidFill>
                <a:latin typeface="Arial" charset="0"/>
              </a:rPr>
              <a:t>  Armor support</a:t>
            </a:r>
            <a:r>
              <a:rPr lang="en-US" sz="1600" b="0" i="0" dirty="0" smtClean="0">
                <a:solidFill>
                  <a:srgbClr val="000000"/>
                </a:solidFill>
                <a:latin typeface="Arial" charset="0"/>
              </a:rPr>
              <a:t> welding done. Armor </a:t>
            </a:r>
            <a:r>
              <a:rPr lang="en-US" sz="1600" b="0" i="0">
                <a:solidFill>
                  <a:srgbClr val="000000"/>
                </a:solidFill>
                <a:latin typeface="Arial" charset="0"/>
              </a:rPr>
              <a:t>fabrication</a:t>
            </a:r>
            <a:r>
              <a:rPr lang="en-US" sz="1600" b="0" i="0" smtClean="0">
                <a:solidFill>
                  <a:srgbClr val="000000"/>
                </a:solidFill>
                <a:latin typeface="Arial" charset="0"/>
              </a:rPr>
              <a:t> near done. </a:t>
            </a:r>
            <a:r>
              <a:rPr lang="en-US" sz="1600" b="0" i="0" dirty="0" smtClean="0">
                <a:solidFill>
                  <a:srgbClr val="000000"/>
                </a:solidFill>
                <a:latin typeface="Arial" charset="0"/>
              </a:rPr>
              <a:t>Assembly in progress.</a:t>
            </a:r>
          </a:p>
          <a:p>
            <a:pPr>
              <a:lnSpc>
                <a:spcPct val="120000"/>
              </a:lnSpc>
            </a:pPr>
            <a:r>
              <a:rPr lang="en-US" sz="1600" b="0" i="0" dirty="0" smtClean="0">
                <a:solidFill>
                  <a:srgbClr val="000000"/>
                </a:solidFill>
                <a:latin typeface="Arial" charset="0"/>
              </a:rPr>
              <a:t>  Preoperational </a:t>
            </a:r>
            <a:r>
              <a:rPr lang="en-US" sz="1600" b="0" i="0" dirty="0">
                <a:solidFill>
                  <a:srgbClr val="000000"/>
                </a:solidFill>
                <a:latin typeface="Arial" charset="0"/>
              </a:rPr>
              <a:t>testing planned</a:t>
            </a:r>
            <a:r>
              <a:rPr lang="en-US" sz="1600" b="0" i="0" dirty="0" smtClean="0">
                <a:solidFill>
                  <a:srgbClr val="000000"/>
                </a:solidFill>
                <a:latin typeface="Arial" charset="0"/>
              </a:rPr>
              <a:t> FY 14 Q3.</a:t>
            </a:r>
          </a:p>
          <a:p>
            <a:pPr>
              <a:lnSpc>
                <a:spcPct val="120000"/>
              </a:lnSpc>
            </a:pPr>
            <a:r>
              <a:rPr lang="en-US" sz="1600" b="0" i="0" dirty="0" smtClean="0">
                <a:solidFill>
                  <a:srgbClr val="000000"/>
                </a:solidFill>
                <a:latin typeface="Arial" charset="0"/>
              </a:rPr>
              <a:t>  Source installation planned FY14 Q4. (July 2014)</a:t>
            </a:r>
          </a:p>
          <a:p>
            <a:pPr>
              <a:lnSpc>
                <a:spcPct val="120000"/>
              </a:lnSpc>
            </a:pPr>
            <a:r>
              <a:rPr lang="en-US" sz="1600" b="0" i="0" dirty="0">
                <a:solidFill>
                  <a:srgbClr val="000000"/>
                </a:solidFill>
                <a:latin typeface="Arial" charset="0"/>
              </a:rPr>
              <a:t>  Cost and schedule indices have tracked well to date – CPI</a:t>
            </a:r>
            <a:r>
              <a:rPr lang="en-US" sz="1600" b="0" i="0" dirty="0" smtClean="0">
                <a:solidFill>
                  <a:srgbClr val="000000"/>
                </a:solidFill>
                <a:latin typeface="Arial" charset="0"/>
              </a:rPr>
              <a:t> 1.06 &amp;  </a:t>
            </a:r>
            <a:r>
              <a:rPr lang="en-US" sz="1600" b="0" i="0" dirty="0">
                <a:solidFill>
                  <a:srgbClr val="000000"/>
                </a:solidFill>
                <a:latin typeface="Arial" charset="0"/>
              </a:rPr>
              <a:t>SPI</a:t>
            </a:r>
            <a:r>
              <a:rPr lang="en-US" sz="1600" b="0" i="0" dirty="0" smtClean="0">
                <a:solidFill>
                  <a:srgbClr val="000000"/>
                </a:solidFill>
                <a:latin typeface="Arial" charset="0"/>
              </a:rPr>
              <a:t> at 1.0</a:t>
            </a:r>
          </a:p>
          <a:p>
            <a:pPr>
              <a:lnSpc>
                <a:spcPct val="120000"/>
              </a:lnSpc>
            </a:pPr>
            <a:r>
              <a:rPr lang="en-US" sz="1600" b="0" i="0" dirty="0">
                <a:solidFill>
                  <a:srgbClr val="000000"/>
                </a:solidFill>
                <a:latin typeface="Arial" charset="0"/>
              </a:rPr>
              <a:t>  Schedule still adequate for NBI activities – not</a:t>
            </a:r>
            <a:r>
              <a:rPr lang="en-US" sz="1600" b="0" i="0" dirty="0" smtClean="0">
                <a:solidFill>
                  <a:srgbClr val="000000"/>
                </a:solidFill>
                <a:latin typeface="Arial" charset="0"/>
              </a:rPr>
              <a:t> on or near critical path</a:t>
            </a:r>
            <a:endParaRPr lang="en-US" sz="1600" b="0" i="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en-US" sz="1600" b="0" i="0" dirty="0">
                <a:solidFill>
                  <a:srgbClr val="000000"/>
                </a:solidFill>
                <a:latin typeface="Arial" charset="0"/>
              </a:rPr>
              <a:t>  NSTXU NBI project is progressing on task, under cost, on </a:t>
            </a:r>
            <a:r>
              <a:rPr lang="en-US" sz="1600" b="0" i="0" dirty="0" smtClean="0">
                <a:solidFill>
                  <a:srgbClr val="000000"/>
                </a:solidFill>
                <a:latin typeface="Arial" charset="0"/>
              </a:rPr>
              <a:t>time. Heading for CD4… </a:t>
            </a:r>
            <a:r>
              <a:rPr lang="en-US" sz="1600" b="0" i="0" dirty="0" err="1" smtClean="0">
                <a:solidFill>
                  <a:srgbClr val="000000"/>
                </a:solidFill>
                <a:latin typeface="Wingdings" charset="2"/>
                <a:ea typeface="Wingdings" charset="2"/>
                <a:cs typeface="Wingdings" charset="2"/>
              </a:rPr>
              <a:t></a:t>
            </a:r>
            <a:endParaRPr lang="en-US" sz="1600" b="0" i="0" dirty="0" smtClean="0">
              <a:solidFill>
                <a:srgbClr val="000000"/>
              </a:solidFill>
              <a:latin typeface="Wingdings" charset="2"/>
              <a:ea typeface="Wingdings" charset="2"/>
              <a:cs typeface="Wingdings" charset="2"/>
            </a:endParaRPr>
          </a:p>
          <a:p>
            <a:pPr>
              <a:lnSpc>
                <a:spcPct val="120000"/>
              </a:lnSpc>
            </a:pPr>
            <a:endParaRPr lang="en-US" sz="1600" b="0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3698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i="0">
                <a:solidFill>
                  <a:srgbClr val="3333CC"/>
                </a:solidFill>
              </a:rPr>
              <a:t>NSTXU NBI: Conclusion</a:t>
            </a:r>
            <a:endParaRPr lang="en-US" sz="2400" i="0">
              <a:solidFill>
                <a:srgbClr val="3333CC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839788" y="1390650"/>
            <a:ext cx="7618412" cy="1825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0" y="304800"/>
            <a:ext cx="9144000" cy="3683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i="0" dirty="0">
                <a:solidFill>
                  <a:srgbClr val="3333C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NSTXU Test Cell General Arrangement</a:t>
            </a:r>
          </a:p>
        </p:txBody>
      </p:sp>
      <p:pic>
        <p:nvPicPr>
          <p:cNvPr id="12292" name="Picture 6" descr="e-fa104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90600" y="990600"/>
            <a:ext cx="70866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62600" y="3581400"/>
            <a:ext cx="1116013" cy="400050"/>
          </a:xfrm>
          <a:prstGeom prst="rect">
            <a:avLst/>
          </a:prstGeom>
          <a:gradFill rotWithShape="1">
            <a:gsLst>
              <a:gs pos="0">
                <a:srgbClr val="9595FF"/>
              </a:gs>
              <a:gs pos="35001">
                <a:srgbClr val="B6B6FF"/>
              </a:gs>
              <a:gs pos="100000">
                <a:srgbClr val="E1E1FF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NSTXU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0" y="2133600"/>
            <a:ext cx="685800" cy="400050"/>
          </a:xfrm>
          <a:prstGeom prst="rect">
            <a:avLst/>
          </a:prstGeom>
          <a:gradFill rotWithShape="1">
            <a:gsLst>
              <a:gs pos="0">
                <a:srgbClr val="9595FF"/>
              </a:gs>
              <a:gs pos="35001">
                <a:srgbClr val="B6B6FF"/>
              </a:gs>
              <a:gs pos="100000">
                <a:srgbClr val="E1E1FF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BL1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24000" y="4495800"/>
            <a:ext cx="685800" cy="400050"/>
          </a:xfrm>
          <a:prstGeom prst="rect">
            <a:avLst/>
          </a:prstGeom>
          <a:gradFill rotWithShape="1">
            <a:gsLst>
              <a:gs pos="0">
                <a:srgbClr val="9595FF"/>
              </a:gs>
              <a:gs pos="35001">
                <a:srgbClr val="B6B6FF"/>
              </a:gs>
              <a:gs pos="100000">
                <a:srgbClr val="E1E1FF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BL2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5791200"/>
            <a:ext cx="1544638" cy="338138"/>
          </a:xfrm>
          <a:prstGeom prst="rect">
            <a:avLst/>
          </a:prstGeom>
          <a:gradFill rotWithShape="1">
            <a:gsLst>
              <a:gs pos="0">
                <a:srgbClr val="9595FF"/>
              </a:gs>
              <a:gs pos="35001">
                <a:srgbClr val="B6B6FF"/>
              </a:gs>
              <a:gs pos="100000">
                <a:srgbClr val="E1E1FF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Power cables</a:t>
            </a:r>
          </a:p>
        </p:txBody>
      </p:sp>
      <p:cxnSp>
        <p:nvCxnSpPr>
          <p:cNvPr id="12297" name="Straight Arrow Connector 13"/>
          <p:cNvCxnSpPr>
            <a:cxnSpLocks noChangeShapeType="1"/>
            <a:stCxn id="11" idx="0"/>
          </p:cNvCxnSpPr>
          <p:nvPr/>
        </p:nvCxnSpPr>
        <p:spPr bwMode="auto">
          <a:xfrm rot="5400000" flipH="1" flipV="1">
            <a:off x="1567657" y="4768056"/>
            <a:ext cx="685800" cy="1360487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298" name="Straight Arrow Connector 15"/>
          <p:cNvCxnSpPr>
            <a:cxnSpLocks noChangeShapeType="1"/>
            <a:stCxn id="10" idx="3"/>
          </p:cNvCxnSpPr>
          <p:nvPr/>
        </p:nvCxnSpPr>
        <p:spPr bwMode="auto">
          <a:xfrm flipV="1">
            <a:off x="2209800" y="4419600"/>
            <a:ext cx="685800" cy="27622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299" name="Straight Arrow Connector 17"/>
          <p:cNvCxnSpPr>
            <a:cxnSpLocks noChangeShapeType="1"/>
            <a:stCxn id="9" idx="3"/>
          </p:cNvCxnSpPr>
          <p:nvPr/>
        </p:nvCxnSpPr>
        <p:spPr bwMode="auto">
          <a:xfrm>
            <a:off x="2209800" y="2333625"/>
            <a:ext cx="838200" cy="33337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300" name="Straight Connector 19"/>
          <p:cNvCxnSpPr>
            <a:cxnSpLocks noChangeShapeType="1"/>
          </p:cNvCxnSpPr>
          <p:nvPr/>
        </p:nvCxnSpPr>
        <p:spPr bwMode="auto">
          <a:xfrm rot="16200000" flipH="1">
            <a:off x="3048000" y="4495800"/>
            <a:ext cx="1524000" cy="1066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2301" name="Straight Connector 21"/>
          <p:cNvCxnSpPr>
            <a:cxnSpLocks noChangeShapeType="1"/>
          </p:cNvCxnSpPr>
          <p:nvPr/>
        </p:nvCxnSpPr>
        <p:spPr bwMode="auto">
          <a:xfrm>
            <a:off x="4343400" y="5791200"/>
            <a:ext cx="327660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400800" y="5943600"/>
            <a:ext cx="1803400" cy="338138"/>
          </a:xfrm>
          <a:prstGeom prst="rect">
            <a:avLst/>
          </a:prstGeom>
          <a:gradFill rotWithShape="1">
            <a:gsLst>
              <a:gs pos="0">
                <a:srgbClr val="9595FF"/>
              </a:gs>
              <a:gs pos="35001">
                <a:srgbClr val="B6B6FF"/>
              </a:gs>
              <a:gs pos="100000">
                <a:srgbClr val="E1E1FF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TTC South Wall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724400" y="5257800"/>
            <a:ext cx="2035175" cy="338138"/>
          </a:xfrm>
          <a:prstGeom prst="rect">
            <a:avLst/>
          </a:prstGeom>
          <a:gradFill rotWithShape="1">
            <a:gsLst>
              <a:gs pos="0">
                <a:srgbClr val="9595FF"/>
              </a:gs>
              <a:gs pos="35001">
                <a:srgbClr val="B6B6FF"/>
              </a:gs>
              <a:gs pos="100000">
                <a:srgbClr val="E1E1FF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Helium </a:t>
            </a:r>
            <a:r>
              <a:rPr lang="en-US" sz="16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Cryo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Lines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81000" y="3200400"/>
            <a:ext cx="1179513" cy="338138"/>
          </a:xfrm>
          <a:prstGeom prst="rect">
            <a:avLst/>
          </a:prstGeom>
          <a:gradFill rotWithShape="1">
            <a:gsLst>
              <a:gs pos="0">
                <a:srgbClr val="9595FF"/>
              </a:gs>
              <a:gs pos="35001">
                <a:srgbClr val="B6B6FF"/>
              </a:gs>
              <a:gs pos="100000">
                <a:srgbClr val="E1E1FF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Platforms</a:t>
            </a:r>
          </a:p>
        </p:txBody>
      </p:sp>
      <p:cxnSp>
        <p:nvCxnSpPr>
          <p:cNvPr id="12305" name="Straight Connector 30"/>
          <p:cNvCxnSpPr>
            <a:cxnSpLocks noChangeShapeType="1"/>
            <a:stCxn id="25" idx="3"/>
          </p:cNvCxnSpPr>
          <p:nvPr/>
        </p:nvCxnSpPr>
        <p:spPr bwMode="auto">
          <a:xfrm flipV="1">
            <a:off x="1560513" y="3352800"/>
            <a:ext cx="1030287" cy="174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57200" y="1295400"/>
            <a:ext cx="1317625" cy="338138"/>
          </a:xfrm>
          <a:prstGeom prst="rect">
            <a:avLst/>
          </a:prstGeom>
          <a:gradFill rotWithShape="1">
            <a:gsLst>
              <a:gs pos="0">
                <a:srgbClr val="9595FF"/>
              </a:gs>
              <a:gs pos="35001">
                <a:srgbClr val="B6B6FF"/>
              </a:gs>
              <a:gs pos="100000">
                <a:srgbClr val="E1E1FF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New Racks</a:t>
            </a:r>
          </a:p>
        </p:txBody>
      </p:sp>
      <p:cxnSp>
        <p:nvCxnSpPr>
          <p:cNvPr id="12307" name="Straight Connector 33"/>
          <p:cNvCxnSpPr>
            <a:cxnSpLocks noChangeShapeType="1"/>
            <a:stCxn id="32" idx="3"/>
          </p:cNvCxnSpPr>
          <p:nvPr/>
        </p:nvCxnSpPr>
        <p:spPr bwMode="auto">
          <a:xfrm>
            <a:off x="1774825" y="1465263"/>
            <a:ext cx="1501775" cy="2873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81000" y="4114800"/>
            <a:ext cx="762000" cy="338138"/>
          </a:xfrm>
          <a:prstGeom prst="rect">
            <a:avLst/>
          </a:prstGeom>
          <a:gradFill rotWithShape="1">
            <a:gsLst>
              <a:gs pos="0">
                <a:srgbClr val="9595FF"/>
              </a:gs>
              <a:gs pos="35001">
                <a:srgbClr val="B6B6FF"/>
              </a:gs>
              <a:gs pos="100000">
                <a:srgbClr val="E1E1FF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HVE</a:t>
            </a:r>
          </a:p>
        </p:txBody>
      </p:sp>
      <p:cxnSp>
        <p:nvCxnSpPr>
          <p:cNvPr id="12309" name="Straight Connector 36"/>
          <p:cNvCxnSpPr>
            <a:cxnSpLocks noChangeShapeType="1"/>
            <a:stCxn id="35" idx="3"/>
          </p:cNvCxnSpPr>
          <p:nvPr/>
        </p:nvCxnSpPr>
        <p:spPr bwMode="auto">
          <a:xfrm flipV="1">
            <a:off x="1143000" y="4114800"/>
            <a:ext cx="1066800" cy="1698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324600" y="4419600"/>
            <a:ext cx="1692275" cy="338138"/>
          </a:xfrm>
          <a:prstGeom prst="rect">
            <a:avLst/>
          </a:prstGeom>
          <a:gradFill rotWithShape="1">
            <a:gsLst>
              <a:gs pos="0">
                <a:srgbClr val="9595FF"/>
              </a:gs>
              <a:gs pos="35001">
                <a:srgbClr val="B6B6FF"/>
              </a:gs>
              <a:gs pos="100000">
                <a:srgbClr val="E1E1FF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NBI Duct/TVPS</a:t>
            </a:r>
          </a:p>
        </p:txBody>
      </p:sp>
      <p:cxnSp>
        <p:nvCxnSpPr>
          <p:cNvPr id="12311" name="Straight Connector 46"/>
          <p:cNvCxnSpPr>
            <a:cxnSpLocks noChangeShapeType="1"/>
            <a:stCxn id="43" idx="1"/>
          </p:cNvCxnSpPr>
          <p:nvPr/>
        </p:nvCxnSpPr>
        <p:spPr bwMode="auto">
          <a:xfrm rot="10800000">
            <a:off x="4724400" y="4572000"/>
            <a:ext cx="1600200" cy="174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12" name="Straight Connector 49"/>
          <p:cNvCxnSpPr>
            <a:cxnSpLocks noChangeShapeType="1"/>
          </p:cNvCxnSpPr>
          <p:nvPr/>
        </p:nvCxnSpPr>
        <p:spPr bwMode="auto">
          <a:xfrm rot="16200000" flipV="1">
            <a:off x="4419600" y="4267200"/>
            <a:ext cx="3810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6019800" y="1447800"/>
            <a:ext cx="2206625" cy="338138"/>
          </a:xfrm>
          <a:prstGeom prst="rect">
            <a:avLst/>
          </a:prstGeom>
          <a:gradFill rotWithShape="1">
            <a:gsLst>
              <a:gs pos="0">
                <a:srgbClr val="9595FF"/>
              </a:gs>
              <a:gs pos="35001">
                <a:srgbClr val="B6B6FF"/>
              </a:gs>
              <a:gs pos="100000">
                <a:srgbClr val="E1E1FF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NSTX Gallery/DARM</a:t>
            </a:r>
          </a:p>
        </p:txBody>
      </p:sp>
      <p:cxnSp>
        <p:nvCxnSpPr>
          <p:cNvPr id="12314" name="Straight Connector 53"/>
          <p:cNvCxnSpPr>
            <a:cxnSpLocks noChangeShapeType="1"/>
            <a:stCxn id="32" idx="2"/>
          </p:cNvCxnSpPr>
          <p:nvPr/>
        </p:nvCxnSpPr>
        <p:spPr bwMode="auto">
          <a:xfrm rot="16200000" flipH="1">
            <a:off x="574676" y="2174875"/>
            <a:ext cx="1109662" cy="269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26986-C543-BA46-9042-4194F1321F1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0" y="304800"/>
            <a:ext cx="9144000" cy="3683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i="0" dirty="0" smtClean="0">
                <a:solidFill>
                  <a:srgbClr val="3333C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D Site Buildings - NBI General Arrangement</a:t>
            </a:r>
            <a:endParaRPr lang="en-US" sz="2400" i="0" dirty="0">
              <a:solidFill>
                <a:srgbClr val="3333CC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95400" y="1219200"/>
            <a:ext cx="2286000" cy="121920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295400" y="2438400"/>
            <a:ext cx="2286000" cy="190500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3581400" y="2438400"/>
            <a:ext cx="1600200" cy="19050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828800" y="4343400"/>
            <a:ext cx="4038600" cy="121920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2667000" y="5562600"/>
            <a:ext cx="3886200" cy="83820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3581400" y="2133600"/>
            <a:ext cx="2286000" cy="158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rot="5400000">
            <a:off x="4762500" y="3238500"/>
            <a:ext cx="2209800" cy="158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3581400" y="4038600"/>
            <a:ext cx="1600200" cy="1588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Rectangle 40"/>
          <p:cNvSpPr/>
          <p:nvPr/>
        </p:nvSpPr>
        <p:spPr bwMode="auto">
          <a:xfrm>
            <a:off x="5867400" y="2133600"/>
            <a:ext cx="990600" cy="220980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5867400" y="2743200"/>
            <a:ext cx="990600" cy="158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5867400" y="3429000"/>
            <a:ext cx="990600" cy="158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Oval 46"/>
          <p:cNvSpPr/>
          <p:nvPr/>
        </p:nvSpPr>
        <p:spPr bwMode="auto">
          <a:xfrm>
            <a:off x="6629400" y="1066800"/>
            <a:ext cx="304800" cy="106680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6172200" y="1066800"/>
            <a:ext cx="304800" cy="106680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5715000" y="1066800"/>
            <a:ext cx="304800" cy="83820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5257800" y="1066800"/>
            <a:ext cx="304800" cy="83820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010400" y="1981200"/>
            <a:ext cx="228600" cy="22860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cxnSp>
        <p:nvCxnSpPr>
          <p:cNvPr id="54" name="Straight Connector 53"/>
          <p:cNvCxnSpPr/>
          <p:nvPr/>
        </p:nvCxnSpPr>
        <p:spPr bwMode="auto">
          <a:xfrm rot="5400000">
            <a:off x="2057400" y="4953000"/>
            <a:ext cx="1219200" cy="158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1371600" y="1295400"/>
            <a:ext cx="111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sng" dirty="0" smtClean="0">
                <a:solidFill>
                  <a:schemeClr val="tx1"/>
                </a:solidFill>
              </a:rPr>
              <a:t>Mockup Bldg.</a:t>
            </a:r>
            <a:endParaRPr lang="en-US" b="0" i="0" u="sng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371600" y="2514600"/>
            <a:ext cx="1207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sng" dirty="0" smtClean="0">
                <a:solidFill>
                  <a:schemeClr val="tx1"/>
                </a:solidFill>
              </a:rPr>
              <a:t>TFTR Test Cell</a:t>
            </a:r>
            <a:endParaRPr lang="en-US" b="0" i="0" u="sng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20000" y="1143000"/>
            <a:ext cx="1206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Helium Tanks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96000" y="2286000"/>
            <a:ext cx="62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</a:rPr>
              <a:t>Stack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162800" y="2971800"/>
            <a:ext cx="1765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</a:rPr>
              <a:t>Helium Compressors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43200" y="5791200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sng" dirty="0" smtClean="0">
                <a:solidFill>
                  <a:schemeClr val="tx1"/>
                </a:solidFill>
              </a:rPr>
              <a:t>NBI Switchyard</a:t>
            </a:r>
          </a:p>
          <a:p>
            <a:r>
              <a:rPr lang="en-US" b="0" i="0" u="sng" dirty="0" smtClean="0">
                <a:solidFill>
                  <a:schemeClr val="tx1"/>
                </a:solidFill>
              </a:rPr>
              <a:t>13.8 </a:t>
            </a:r>
            <a:r>
              <a:rPr lang="en-US" b="0" i="0" u="sng" dirty="0" err="1" smtClean="0">
                <a:solidFill>
                  <a:schemeClr val="tx1"/>
                </a:solidFill>
              </a:rPr>
              <a:t>kVAC</a:t>
            </a:r>
            <a:r>
              <a:rPr lang="en-US" b="0" i="0" u="sng" dirty="0" smtClean="0">
                <a:solidFill>
                  <a:schemeClr val="tx1"/>
                </a:solidFill>
              </a:rPr>
              <a:t> to 180 </a:t>
            </a:r>
            <a:r>
              <a:rPr lang="en-US" b="0" i="0" u="sng" dirty="0" err="1" smtClean="0">
                <a:solidFill>
                  <a:schemeClr val="tx1"/>
                </a:solidFill>
              </a:rPr>
              <a:t>kVDC</a:t>
            </a:r>
            <a:endParaRPr lang="en-US" b="0" i="0" u="sng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33800" y="2438400"/>
            <a:ext cx="1225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sng" dirty="0" smtClean="0">
                <a:solidFill>
                  <a:schemeClr val="tx1"/>
                </a:solidFill>
              </a:rPr>
              <a:t>NSTX Test Cell</a:t>
            </a:r>
            <a:endParaRPr lang="en-US" b="0" i="0" u="sng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66411" y="4800600"/>
            <a:ext cx="155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3333CC"/>
                </a:solidFill>
              </a:rPr>
              <a:t>{</a:t>
            </a:r>
            <a:r>
              <a:rPr lang="en-US" dirty="0" err="1" smtClean="0">
                <a:solidFill>
                  <a:srgbClr val="3333CC"/>
                </a:solidFill>
              </a:rPr>
              <a:t>LHe</a:t>
            </a:r>
            <a:r>
              <a:rPr lang="en-US" dirty="0" smtClean="0">
                <a:solidFill>
                  <a:srgbClr val="3333CC"/>
                </a:solidFill>
              </a:rPr>
              <a:t> Refrigerator}</a:t>
            </a:r>
          </a:p>
          <a:p>
            <a:pPr algn="ctr"/>
            <a:r>
              <a:rPr lang="en-US" dirty="0" smtClean="0">
                <a:solidFill>
                  <a:srgbClr val="3333CC"/>
                </a:solidFill>
              </a:rPr>
              <a:t>138’ Level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819400" y="4495800"/>
            <a:ext cx="2813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sng" dirty="0" smtClean="0">
                <a:solidFill>
                  <a:schemeClr val="tx1"/>
                </a:solidFill>
              </a:rPr>
              <a:t>{NB Power Conversion Building 138’L}</a:t>
            </a:r>
            <a:endParaRPr lang="en-US" b="0" i="0" u="sng" dirty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038600" y="1828800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sng" dirty="0" smtClean="0">
                <a:solidFill>
                  <a:schemeClr val="tx1"/>
                </a:solidFill>
              </a:rPr>
              <a:t>Gallery</a:t>
            </a:r>
            <a:endParaRPr lang="en-US" b="0" i="0" u="sng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371600" y="3657600"/>
            <a:ext cx="194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sng" dirty="0" smtClean="0">
                <a:solidFill>
                  <a:schemeClr val="tx1"/>
                </a:solidFill>
              </a:rPr>
              <a:t>(Test Cell Basement 78’L)</a:t>
            </a:r>
            <a:endParaRPr lang="en-US" b="0" i="0" u="sng" dirty="0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20000" y="1981200"/>
            <a:ext cx="9470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</a:rPr>
              <a:t>LN </a:t>
            </a:r>
            <a:r>
              <a:rPr lang="en-US" dirty="0" err="1" smtClean="0">
                <a:solidFill>
                  <a:srgbClr val="3333CC"/>
                </a:solidFill>
              </a:rPr>
              <a:t>DeWar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819400" y="4800600"/>
            <a:ext cx="2710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sng" dirty="0" smtClean="0">
                <a:solidFill>
                  <a:schemeClr val="tx1"/>
                </a:solidFill>
              </a:rPr>
              <a:t>NB Power Conversion Building 100’L</a:t>
            </a:r>
            <a:endParaRPr lang="en-US" b="0" i="0" u="sng" dirty="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352800" y="5105400"/>
            <a:ext cx="1946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sng" dirty="0" smtClean="0">
                <a:solidFill>
                  <a:schemeClr val="tx1"/>
                </a:solidFill>
              </a:rPr>
              <a:t>(NBPC Pump Room 78’L)</a:t>
            </a:r>
            <a:endParaRPr lang="en-US" b="0" i="0" u="sng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886200" y="3505200"/>
            <a:ext cx="96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>
                <a:solidFill>
                  <a:schemeClr val="tx1"/>
                </a:solidFill>
              </a:rPr>
              <a:t>(MER 78’L)</a:t>
            </a:r>
            <a:endParaRPr lang="en-US" b="0" i="0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769861" y="1796826"/>
            <a:ext cx="11664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 Shop</a:t>
            </a:r>
            <a:endParaRPr lang="en-US" dirty="0"/>
          </a:p>
        </p:txBody>
      </p:sp>
      <p:cxnSp>
        <p:nvCxnSpPr>
          <p:cNvPr id="79" name="Straight Connector 78"/>
          <p:cNvCxnSpPr>
            <a:stCxn id="59" idx="1"/>
          </p:cNvCxnSpPr>
          <p:nvPr/>
        </p:nvCxnSpPr>
        <p:spPr bwMode="auto">
          <a:xfrm rot="10800000" flipV="1">
            <a:off x="6400800" y="3110300"/>
            <a:ext cx="762000" cy="139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>
            <a:off x="1524000" y="5105400"/>
            <a:ext cx="762000" cy="158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7010400" y="3962400"/>
            <a:ext cx="1730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LHe</a:t>
            </a:r>
            <a:r>
              <a:rPr lang="en-US" dirty="0" smtClean="0"/>
              <a:t> </a:t>
            </a:r>
            <a:r>
              <a:rPr lang="en-US" dirty="0" err="1" smtClean="0"/>
              <a:t>Cryo</a:t>
            </a:r>
            <a:r>
              <a:rPr lang="en-US" dirty="0" smtClean="0"/>
              <a:t> Fill Station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6096000" y="4800600"/>
            <a:ext cx="2602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 Supplies &amp; Machine Shop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6096000" y="5105400"/>
            <a:ext cx="2443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Pumps and Pipes, Water skids</a:t>
            </a:r>
          </a:p>
          <a:p>
            <a:pPr algn="ctr"/>
            <a:r>
              <a:rPr lang="en-US" dirty="0" smtClean="0"/>
              <a:t>Cable and tray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4953000" y="2133600"/>
            <a:ext cx="670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Racks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4724400" y="5791200"/>
            <a:ext cx="1311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4ABC      5ABC</a:t>
            </a:r>
          </a:p>
          <a:p>
            <a:pPr algn="ctr"/>
            <a:r>
              <a:rPr lang="en-US" dirty="0" smtClean="0"/>
              <a:t>BL2         BL1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657600" y="2667000"/>
            <a:ext cx="14575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 </a:t>
            </a:r>
            <a:r>
              <a:rPr lang="en-US" dirty="0" err="1" smtClean="0"/>
              <a:t>BLs</a:t>
            </a:r>
            <a:r>
              <a:rPr lang="en-US" dirty="0" smtClean="0"/>
              <a:t>, 6 Sources</a:t>
            </a:r>
          </a:p>
          <a:p>
            <a:pPr algn="ctr"/>
            <a:r>
              <a:rPr lang="en-US" dirty="0" smtClean="0"/>
              <a:t>6 </a:t>
            </a:r>
            <a:r>
              <a:rPr lang="en-US" dirty="0" err="1" smtClean="0"/>
              <a:t>HVEs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NSTX VV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2286000" y="2895600"/>
            <a:ext cx="1166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Cryo</a:t>
            </a:r>
            <a:r>
              <a:rPr lang="en-US" dirty="0" smtClean="0"/>
              <a:t> Lines &amp;</a:t>
            </a:r>
          </a:p>
          <a:p>
            <a:r>
              <a:rPr lang="en-US" dirty="0" smtClean="0"/>
              <a:t> Manifolds</a:t>
            </a:r>
          </a:p>
          <a:p>
            <a:r>
              <a:rPr lang="en-US" dirty="0" smtClean="0"/>
              <a:t>Cable &amp; Tray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2286000" y="3962400"/>
            <a:ext cx="1149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Cable &amp; Tray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3810000" y="3657600"/>
            <a:ext cx="1092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 Pipes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3810000" y="4038600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sng" dirty="0" smtClean="0">
                <a:solidFill>
                  <a:schemeClr val="tx1"/>
                </a:solidFill>
              </a:rPr>
              <a:t>South High Bay</a:t>
            </a:r>
            <a:endParaRPr lang="en-US" b="0" i="0" u="sng" dirty="0">
              <a:solidFill>
                <a:schemeClr val="tx1"/>
              </a:solidFill>
            </a:endParaRPr>
          </a:p>
        </p:txBody>
      </p:sp>
      <p:cxnSp>
        <p:nvCxnSpPr>
          <p:cNvPr id="93" name="Straight Connector 92"/>
          <p:cNvCxnSpPr>
            <a:stCxn id="82" idx="1"/>
            <a:endCxn id="91" idx="3"/>
          </p:cNvCxnSpPr>
          <p:nvPr/>
        </p:nvCxnSpPr>
        <p:spPr bwMode="auto">
          <a:xfrm rot="10800000" flipV="1">
            <a:off x="5071884" y="4100900"/>
            <a:ext cx="1938516" cy="762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4" name="TextBox 93"/>
          <p:cNvSpPr txBox="1"/>
          <p:nvPr/>
        </p:nvSpPr>
        <p:spPr>
          <a:xfrm>
            <a:off x="6096000" y="4495800"/>
            <a:ext cx="1229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Controls Area</a:t>
            </a:r>
            <a:endParaRPr lang="en-US" dirty="0"/>
          </a:p>
        </p:txBody>
      </p:sp>
      <p:sp>
        <p:nvSpPr>
          <p:cNvPr id="95" name="Rectangle 94"/>
          <p:cNvSpPr/>
          <p:nvPr/>
        </p:nvSpPr>
        <p:spPr bwMode="auto">
          <a:xfrm>
            <a:off x="1676400" y="1600200"/>
            <a:ext cx="1447800" cy="60960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cxnSp>
        <p:nvCxnSpPr>
          <p:cNvPr id="97" name="Straight Connector 96"/>
          <p:cNvCxnSpPr>
            <a:stCxn id="57" idx="1"/>
          </p:cNvCxnSpPr>
          <p:nvPr/>
        </p:nvCxnSpPr>
        <p:spPr bwMode="auto">
          <a:xfrm rot="10800000" flipV="1">
            <a:off x="7086600" y="1281500"/>
            <a:ext cx="533400" cy="1663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9" name="Straight Connector 98"/>
          <p:cNvCxnSpPr>
            <a:stCxn id="68" idx="1"/>
          </p:cNvCxnSpPr>
          <p:nvPr/>
        </p:nvCxnSpPr>
        <p:spPr bwMode="auto">
          <a:xfrm rot="10800000" flipV="1">
            <a:off x="7315200" y="2119700"/>
            <a:ext cx="304800" cy="139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3" name="Oval 52"/>
          <p:cNvSpPr/>
          <p:nvPr/>
        </p:nvSpPr>
        <p:spPr bwMode="auto">
          <a:xfrm>
            <a:off x="4191000" y="3048000"/>
            <a:ext cx="457200" cy="457200"/>
          </a:xfrm>
          <a:prstGeom prst="ellipse">
            <a:avLst/>
          </a:prstGeom>
          <a:noFill/>
          <a:ln w="1587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26986-C543-BA46-9042-4194F1321F1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42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10243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NSTXU NBI Job Performance</a:t>
            </a:r>
          </a:p>
        </p:txBody>
      </p:sp>
      <p:cxnSp>
        <p:nvCxnSpPr>
          <p:cNvPr id="10245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10246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10247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10249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</p:cxn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28600" y="1066800"/>
          <a:ext cx="8686801" cy="5181595"/>
        </p:xfrm>
        <a:graphic>
          <a:graphicData uri="http://schemas.openxmlformats.org/drawingml/2006/table">
            <a:tbl>
              <a:tblPr/>
              <a:tblGrid>
                <a:gridCol w="2577607"/>
                <a:gridCol w="851393"/>
                <a:gridCol w="607110"/>
                <a:gridCol w="660453"/>
                <a:gridCol w="660453"/>
                <a:gridCol w="660453"/>
                <a:gridCol w="660453"/>
                <a:gridCol w="660453"/>
                <a:gridCol w="660453"/>
                <a:gridCol w="687973"/>
              </a:tblGrid>
              <a:tr h="237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Control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NBI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NBI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Planned 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Earned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Actual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70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NSTXU NBI Project Cost (all k$)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Account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BAC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EAC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Value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Value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Cost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CPI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SPI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% Complete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through 8/31/13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Manager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(BCWS)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(BCWP)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(ACWP)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703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latin typeface="Verdana"/>
                        </a:rPr>
                        <a:t>Job: 2420 - 2nd NBI Sources (</a:t>
                      </a:r>
                      <a:r>
                        <a:rPr lang="en-US" sz="900" b="0" i="0" u="none" strike="noStrike" dirty="0" smtClean="0">
                          <a:latin typeface="Verdana"/>
                        </a:rPr>
                        <a:t>Complete)</a:t>
                      </a:r>
                      <a:endParaRPr lang="en-US" sz="900" b="0" i="0" u="none" strike="noStrike" dirty="0">
                        <a:latin typeface="Verdana"/>
                      </a:endParaRP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Cropper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1094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61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141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99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61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1.62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0.70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100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2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Job: 2425 - BL Relocation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latin typeface="Verdana"/>
                        </a:rPr>
                        <a:t>Cropper*</a:t>
                      </a:r>
                      <a:endParaRPr lang="en-US" sz="900" b="0" i="0" u="none" strike="noStrike" dirty="0">
                        <a:latin typeface="Verdana"/>
                      </a:endParaRP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1803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1338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1803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1601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1136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1.41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0.89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89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03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latin typeface="Verdana"/>
                        </a:rPr>
                        <a:t>Job: 2430 - 2nd NBI </a:t>
                      </a:r>
                      <a:r>
                        <a:rPr lang="en-US" sz="900" b="0" i="0" u="none" strike="noStrike" dirty="0" err="1">
                          <a:latin typeface="Verdana"/>
                        </a:rPr>
                        <a:t>Decon</a:t>
                      </a:r>
                      <a:r>
                        <a:rPr lang="en-US" sz="900" b="0" i="0" u="none" strike="noStrike" dirty="0">
                          <a:latin typeface="Verdana"/>
                        </a:rPr>
                        <a:t> (</a:t>
                      </a:r>
                      <a:r>
                        <a:rPr lang="en-US" sz="900" b="0" i="0" u="none" strike="noStrike" dirty="0" smtClean="0">
                          <a:latin typeface="Verdana"/>
                        </a:rPr>
                        <a:t>Complete)             </a:t>
                      </a:r>
                      <a:endParaRPr lang="en-US" sz="900" b="0" i="0" u="none" strike="noStrike" dirty="0">
                        <a:latin typeface="Verdana"/>
                      </a:endParaRP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Stevenson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2057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2070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2057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2057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2070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0.99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1.00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100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2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latin typeface="Verdana"/>
                        </a:rPr>
                        <a:t>Job: 2440 - 2nd NBI </a:t>
                      </a:r>
                      <a:r>
                        <a:rPr lang="en-US" sz="900" b="0" i="0" u="none" strike="noStrike" dirty="0" err="1">
                          <a:latin typeface="Verdana"/>
                        </a:rPr>
                        <a:t>Beamline</a:t>
                      </a:r>
                      <a:endParaRPr lang="en-US" sz="900" b="0" i="0" u="none" strike="noStrike" dirty="0">
                        <a:latin typeface="Verdana"/>
                      </a:endParaRP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Cropper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1979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1588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1979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1901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1511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1.26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0.96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96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2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Job: 2450 - 2nd NBI Services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latin typeface="Verdana"/>
                        </a:rPr>
                        <a:t>Cropper*</a:t>
                      </a:r>
                      <a:endParaRPr lang="en-US" sz="900" b="0" i="0" u="none" strike="noStrike" dirty="0">
                        <a:latin typeface="Verdana"/>
                      </a:endParaRP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4950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4597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2897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3179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2826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1.12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1.10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64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2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Job: 2460 - 2nd NBI Armor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Tresemer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761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986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510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652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878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0.74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1.28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86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03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Job: 2470 - 2nd NBI Power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Ramakrishnan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3492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3547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1317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1107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1291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0.86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0.84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32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2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Job: 2475 - 2nd NBI  Controls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Cropper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2611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2301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1980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1682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1371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1.23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0.85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64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2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Job: 2480 - 2nd NBI/TVPS Duct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Blanchard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2094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2432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1751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1881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2219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0.85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1.07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90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03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Job: 2485 - Vacuum Pumping System               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Blanchard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388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458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90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291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361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0.81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3.23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75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2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Job: 2490 - NTC Equipt Relocations              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Perry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3311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3490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1877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1857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2036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0.91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0.99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56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2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Job: 7300 - NB2 Management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Stevenson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1103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985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827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827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708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1.17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1.00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75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2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Job: 7400 - Health Physics Support              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Stevenson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2449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1972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2175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Arial"/>
                        </a:rPr>
                        <a:t>2175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1698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1.28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1.00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89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72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Total NBI Upgrade BL2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28092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25825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19404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19309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18166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1.06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1.00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69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21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latin typeface="Verdana"/>
                        </a:rPr>
                        <a:t> </a:t>
                      </a:r>
                    </a:p>
                  </a:txBody>
                  <a:tcPr marL="6437" marR="6437" marT="64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71800" y="6248400"/>
            <a:ext cx="2968115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50" b="0" i="0" dirty="0" smtClean="0">
                <a:solidFill>
                  <a:schemeClr val="tx1"/>
                </a:solidFill>
                <a:latin typeface="Verdana"/>
                <a:cs typeface="Verdana"/>
              </a:rPr>
              <a:t>* Took over from N. </a:t>
            </a:r>
            <a:r>
              <a:rPr lang="en-US" sz="1050" b="0" i="0" dirty="0" err="1" smtClean="0">
                <a:solidFill>
                  <a:schemeClr val="tx1"/>
                </a:solidFill>
                <a:latin typeface="Verdana"/>
                <a:cs typeface="Verdana"/>
              </a:rPr>
              <a:t>Atnafu</a:t>
            </a:r>
            <a:r>
              <a:rPr lang="en-US" sz="1050" b="0" i="0" dirty="0" smtClean="0">
                <a:solidFill>
                  <a:schemeClr val="tx1"/>
                </a:solidFill>
                <a:latin typeface="Verdana"/>
                <a:cs typeface="Verdana"/>
              </a:rPr>
              <a:t> for field work</a:t>
            </a:r>
            <a:endParaRPr lang="en-US" sz="1050" b="0" i="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ChangeArrowheads="1"/>
          </p:cNvSpPr>
          <p:nvPr/>
        </p:nvSpPr>
        <p:spPr bwMode="auto">
          <a:xfrm>
            <a:off x="0" y="228600"/>
            <a:ext cx="9144000" cy="3698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i="0">
                <a:solidFill>
                  <a:srgbClr val="3333C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NSTXU Test Cell General Arrangement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76600" y="6019800"/>
            <a:ext cx="2541581" cy="338554"/>
          </a:xfrm>
          <a:prstGeom prst="rect">
            <a:avLst/>
          </a:prstGeom>
          <a:gradFill rotWithShape="1">
            <a:gsLst>
              <a:gs pos="0">
                <a:srgbClr val="9595FF"/>
              </a:gs>
              <a:gs pos="35001">
                <a:srgbClr val="B6B6FF"/>
              </a:gs>
              <a:gs pos="100000">
                <a:srgbClr val="E1E1FF"/>
              </a:gs>
            </a:gsLst>
            <a:lin ang="16200000" scaled="1"/>
          </a:gradFill>
          <a:ln w="9525">
            <a:solidFill>
              <a:srgbClr val="2E2EC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600" i="0" dirty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NSTX Test Cell</a:t>
            </a:r>
            <a:r>
              <a:rPr lang="en-US" sz="1600" i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– 9/16/13</a:t>
            </a:r>
            <a:endParaRPr lang="en-US" sz="1600" i="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Picture 6" descr="L-6.jpg"/>
          <p:cNvPicPr>
            <a:picLocks noChangeAspect="1"/>
          </p:cNvPicPr>
          <p:nvPr/>
        </p:nvPicPr>
        <p:blipFill>
          <a:blip r:embed="rId3" cstate="screen">
            <a:lum bright="12000" contrast="12000"/>
          </a:blip>
          <a:stretch>
            <a:fillRect/>
          </a:stretch>
        </p:blipFill>
        <p:spPr>
          <a:xfrm>
            <a:off x="1524000" y="1219200"/>
            <a:ext cx="6087580" cy="4572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26986-C543-BA46-9042-4194F1321F1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i="0" dirty="0" smtClean="0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After BL &amp; Lid, BL2 Component relocation completed</a:t>
            </a:r>
            <a:endParaRPr lang="en-US" sz="2000" i="0" dirty="0">
              <a:solidFill>
                <a:schemeClr val="accent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8305800" y="304800"/>
            <a:ext cx="559693" cy="2769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</a:rPr>
              <a:t>2425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762000"/>
            <a:ext cx="1752600" cy="2743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dirty="0" smtClean="0"/>
              <a:t>Calorimeter</a:t>
            </a:r>
          </a:p>
          <a:p>
            <a:r>
              <a:rPr lang="en-US" dirty="0" smtClean="0"/>
              <a:t>Ion Dump</a:t>
            </a:r>
          </a:p>
          <a:p>
            <a:r>
              <a:rPr lang="en-US" dirty="0" smtClean="0"/>
              <a:t>Magnet &amp;</a:t>
            </a:r>
          </a:p>
          <a:p>
            <a:r>
              <a:rPr lang="en-US" dirty="0" smtClean="0"/>
              <a:t>Shield</a:t>
            </a:r>
          </a:p>
          <a:p>
            <a:r>
              <a:rPr lang="en-US" dirty="0" err="1" smtClean="0"/>
              <a:t>LHe</a:t>
            </a:r>
            <a:r>
              <a:rPr lang="en-US" dirty="0" smtClean="0"/>
              <a:t> Dewar</a:t>
            </a:r>
          </a:p>
          <a:p>
            <a:r>
              <a:rPr lang="en-US" dirty="0" smtClean="0"/>
              <a:t>90 Inch Flange</a:t>
            </a:r>
          </a:p>
          <a:p>
            <a:r>
              <a:rPr lang="en-US" dirty="0" smtClean="0"/>
              <a:t>Source Platform</a:t>
            </a:r>
          </a:p>
          <a:p>
            <a:r>
              <a:rPr lang="en-US" dirty="0" smtClean="0"/>
              <a:t>Shielding</a:t>
            </a:r>
          </a:p>
          <a:p>
            <a:r>
              <a:rPr lang="en-US" dirty="0" err="1" smtClean="0"/>
              <a:t>Cryo</a:t>
            </a:r>
            <a:r>
              <a:rPr lang="en-US" dirty="0" smtClean="0"/>
              <a:t> Platform</a:t>
            </a:r>
          </a:p>
          <a:p>
            <a:r>
              <a:rPr lang="en-US" dirty="0" smtClean="0"/>
              <a:t>Access Platforms</a:t>
            </a:r>
          </a:p>
          <a:p>
            <a:r>
              <a:rPr lang="en-US" dirty="0" smtClean="0"/>
              <a:t>Pressure Plates</a:t>
            </a:r>
          </a:p>
          <a:p>
            <a:endParaRPr lang="en-US" dirty="0" smtClean="0"/>
          </a:p>
          <a:p>
            <a:r>
              <a:rPr lang="en-US" dirty="0" err="1" smtClean="0"/>
              <a:t>Decon</a:t>
            </a:r>
            <a:r>
              <a:rPr lang="en-US" dirty="0" smtClean="0"/>
              <a:t> BL and Lid</a:t>
            </a:r>
          </a:p>
          <a:p>
            <a:r>
              <a:rPr lang="en-US" dirty="0" smtClean="0"/>
              <a:t>         externally…</a:t>
            </a:r>
          </a:p>
          <a:p>
            <a:endParaRPr lang="en-US" dirty="0"/>
          </a:p>
        </p:txBody>
      </p:sp>
      <p:pic>
        <p:nvPicPr>
          <p:cNvPr id="13" name="Picture 12" descr="L-7a.jpg"/>
          <p:cNvPicPr>
            <a:picLocks noChangeAspect="1"/>
          </p:cNvPicPr>
          <p:nvPr/>
        </p:nvPicPr>
        <p:blipFill>
          <a:blip r:embed="rId3" cstate="screen">
            <a:lum bright="7000"/>
          </a:blip>
          <a:stretch>
            <a:fillRect/>
          </a:stretch>
        </p:blipFill>
        <p:spPr>
          <a:xfrm>
            <a:off x="381000" y="762000"/>
            <a:ext cx="2082800" cy="2768600"/>
          </a:xfrm>
          <a:prstGeom prst="rect">
            <a:avLst/>
          </a:prstGeom>
        </p:spPr>
      </p:pic>
      <p:pic>
        <p:nvPicPr>
          <p:cNvPr id="14" name="Picture 13" descr="L-7b.jpg"/>
          <p:cNvPicPr>
            <a:picLocks noChangeAspect="1"/>
          </p:cNvPicPr>
          <p:nvPr/>
        </p:nvPicPr>
        <p:blipFill>
          <a:blip r:embed="rId4" cstate="screen">
            <a:lum bright="7000"/>
          </a:blip>
          <a:stretch>
            <a:fillRect/>
          </a:stretch>
        </p:blipFill>
        <p:spPr>
          <a:xfrm>
            <a:off x="2590800" y="762000"/>
            <a:ext cx="2082800" cy="2768600"/>
          </a:xfrm>
          <a:prstGeom prst="rect">
            <a:avLst/>
          </a:prstGeom>
        </p:spPr>
      </p:pic>
      <p:pic>
        <p:nvPicPr>
          <p:cNvPr id="19" name="Picture 18" descr="L-7c.jpg"/>
          <p:cNvPicPr>
            <a:picLocks noChangeAspect="1"/>
          </p:cNvPicPr>
          <p:nvPr/>
        </p:nvPicPr>
        <p:blipFill>
          <a:blip r:embed="rId5" cstate="screen">
            <a:lum bright="7000"/>
          </a:blip>
          <a:stretch>
            <a:fillRect/>
          </a:stretch>
        </p:blipFill>
        <p:spPr>
          <a:xfrm>
            <a:off x="4800600" y="762000"/>
            <a:ext cx="2082800" cy="2768600"/>
          </a:xfrm>
          <a:prstGeom prst="rect">
            <a:avLst/>
          </a:prstGeom>
        </p:spPr>
      </p:pic>
      <p:pic>
        <p:nvPicPr>
          <p:cNvPr id="20" name="Picture 19" descr="L-7d.jpg"/>
          <p:cNvPicPr>
            <a:picLocks noChangeAspect="1"/>
          </p:cNvPicPr>
          <p:nvPr/>
        </p:nvPicPr>
        <p:blipFill>
          <a:blip r:embed="rId6" cstate="screen">
            <a:lum bright="7000"/>
          </a:blip>
          <a:stretch>
            <a:fillRect/>
          </a:stretch>
        </p:blipFill>
        <p:spPr>
          <a:xfrm>
            <a:off x="3657600" y="3657600"/>
            <a:ext cx="2082800" cy="2768600"/>
          </a:xfrm>
          <a:prstGeom prst="rect">
            <a:avLst/>
          </a:prstGeom>
        </p:spPr>
      </p:pic>
      <p:pic>
        <p:nvPicPr>
          <p:cNvPr id="21" name="Picture 20" descr="L-7e.jpg"/>
          <p:cNvPicPr>
            <a:picLocks noChangeAspect="1"/>
          </p:cNvPicPr>
          <p:nvPr/>
        </p:nvPicPr>
        <p:blipFill>
          <a:blip r:embed="rId7" cstate="screen">
            <a:lum bright="7000"/>
          </a:blip>
          <a:stretch>
            <a:fillRect/>
          </a:stretch>
        </p:blipFill>
        <p:spPr>
          <a:xfrm>
            <a:off x="5943600" y="3657600"/>
            <a:ext cx="2082800" cy="2768600"/>
          </a:xfrm>
          <a:prstGeom prst="rect">
            <a:avLst/>
          </a:prstGeom>
        </p:spPr>
      </p:pic>
      <p:pic>
        <p:nvPicPr>
          <p:cNvPr id="22" name="Picture 21" descr="L-7f.jpg"/>
          <p:cNvPicPr>
            <a:picLocks noChangeAspect="1"/>
          </p:cNvPicPr>
          <p:nvPr/>
        </p:nvPicPr>
        <p:blipFill>
          <a:blip r:embed="rId8" cstate="screen">
            <a:lum bright="7000"/>
          </a:blip>
          <a:stretch>
            <a:fillRect/>
          </a:stretch>
        </p:blipFill>
        <p:spPr>
          <a:xfrm>
            <a:off x="1371600" y="3657600"/>
            <a:ext cx="2082800" cy="2768600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26986-C543-BA46-9042-4194F1321F1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15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4915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N4ABC High Voltage</a:t>
            </a:r>
            <a:r>
              <a:rPr lang="en-US" sz="1800" dirty="0" smtClean="0"/>
              <a:t> Enclosure relocation completed – 3 </a:t>
            </a:r>
            <a:r>
              <a:rPr lang="en-US" sz="1800" dirty="0" err="1" smtClean="0"/>
              <a:t>HVEs</a:t>
            </a:r>
            <a:endParaRPr lang="en-US" sz="1800" dirty="0"/>
          </a:p>
        </p:txBody>
      </p:sp>
      <p:cxnSp>
        <p:nvCxnSpPr>
          <p:cNvPr id="4915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9158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9159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9161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</p:cxnSp>
      <p:sp>
        <p:nvSpPr>
          <p:cNvPr id="49166" name="TextBox 11"/>
          <p:cNvSpPr txBox="1">
            <a:spLocks noChangeArrowheads="1"/>
          </p:cNvSpPr>
          <p:nvPr/>
        </p:nvSpPr>
        <p:spPr bwMode="auto">
          <a:xfrm>
            <a:off x="8305800" y="304800"/>
            <a:ext cx="559693" cy="2769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</a:rPr>
              <a:t>2425</a:t>
            </a:r>
            <a:endParaRPr lang="en-US" dirty="0">
              <a:solidFill>
                <a:srgbClr val="3333CC"/>
              </a:solidFill>
            </a:endParaRPr>
          </a:p>
        </p:txBody>
      </p:sp>
      <p:pic>
        <p:nvPicPr>
          <p:cNvPr id="26" name="Picture 25" descr="L-8a.jpg"/>
          <p:cNvPicPr>
            <a:picLocks noChangeAspect="1"/>
          </p:cNvPicPr>
          <p:nvPr/>
        </p:nvPicPr>
        <p:blipFill>
          <a:blip r:embed="rId3" cstate="screen">
            <a:lum bright="7000" contrast="5000"/>
          </a:blip>
          <a:stretch>
            <a:fillRect/>
          </a:stretch>
        </p:blipFill>
        <p:spPr>
          <a:xfrm>
            <a:off x="228600" y="762000"/>
            <a:ext cx="2064470" cy="2743200"/>
          </a:xfrm>
          <a:prstGeom prst="rect">
            <a:avLst/>
          </a:prstGeom>
        </p:spPr>
      </p:pic>
      <p:pic>
        <p:nvPicPr>
          <p:cNvPr id="27" name="Picture 26" descr="L-8b.jpg"/>
          <p:cNvPicPr>
            <a:picLocks noChangeAspect="1"/>
          </p:cNvPicPr>
          <p:nvPr/>
        </p:nvPicPr>
        <p:blipFill>
          <a:blip r:embed="rId4" cstate="screen">
            <a:lum bright="7000" contrast="5000"/>
          </a:blip>
          <a:stretch>
            <a:fillRect/>
          </a:stretch>
        </p:blipFill>
        <p:spPr>
          <a:xfrm>
            <a:off x="2438400" y="762000"/>
            <a:ext cx="2064470" cy="2743200"/>
          </a:xfrm>
          <a:prstGeom prst="rect">
            <a:avLst/>
          </a:prstGeom>
        </p:spPr>
      </p:pic>
      <p:pic>
        <p:nvPicPr>
          <p:cNvPr id="28" name="Picture 27" descr="L-8c.jpg"/>
          <p:cNvPicPr>
            <a:picLocks noChangeAspect="1"/>
          </p:cNvPicPr>
          <p:nvPr/>
        </p:nvPicPr>
        <p:blipFill>
          <a:blip r:embed="rId5" cstate="screen">
            <a:lum bright="7000" contrast="5000"/>
          </a:blip>
          <a:stretch>
            <a:fillRect/>
          </a:stretch>
        </p:blipFill>
        <p:spPr>
          <a:xfrm>
            <a:off x="4724400" y="762000"/>
            <a:ext cx="2064470" cy="2743200"/>
          </a:xfrm>
          <a:prstGeom prst="rect">
            <a:avLst/>
          </a:prstGeom>
        </p:spPr>
      </p:pic>
      <p:pic>
        <p:nvPicPr>
          <p:cNvPr id="29" name="Picture 28" descr="L-8d.jpg"/>
          <p:cNvPicPr>
            <a:picLocks noChangeAspect="1"/>
          </p:cNvPicPr>
          <p:nvPr/>
        </p:nvPicPr>
        <p:blipFill>
          <a:blip r:embed="rId6" cstate="screen">
            <a:lum bright="7000" contrast="5000"/>
          </a:blip>
          <a:stretch>
            <a:fillRect/>
          </a:stretch>
        </p:blipFill>
        <p:spPr>
          <a:xfrm>
            <a:off x="6934200" y="762000"/>
            <a:ext cx="2064470" cy="2743200"/>
          </a:xfrm>
          <a:prstGeom prst="rect">
            <a:avLst/>
          </a:prstGeom>
        </p:spPr>
      </p:pic>
      <p:pic>
        <p:nvPicPr>
          <p:cNvPr id="30" name="Picture 29" descr="L-8e.jpg"/>
          <p:cNvPicPr>
            <a:picLocks noChangeAspect="1"/>
          </p:cNvPicPr>
          <p:nvPr/>
        </p:nvPicPr>
        <p:blipFill>
          <a:blip r:embed="rId7" cstate="screen">
            <a:lum bright="7000" contrast="5000"/>
          </a:blip>
          <a:stretch>
            <a:fillRect/>
          </a:stretch>
        </p:blipFill>
        <p:spPr>
          <a:xfrm>
            <a:off x="228600" y="3657600"/>
            <a:ext cx="2064470" cy="2743200"/>
          </a:xfrm>
          <a:prstGeom prst="rect">
            <a:avLst/>
          </a:prstGeom>
        </p:spPr>
      </p:pic>
      <p:pic>
        <p:nvPicPr>
          <p:cNvPr id="31" name="Picture 30" descr="L-8f.jpg"/>
          <p:cNvPicPr>
            <a:picLocks noChangeAspect="1"/>
          </p:cNvPicPr>
          <p:nvPr/>
        </p:nvPicPr>
        <p:blipFill>
          <a:blip r:embed="rId8" cstate="screen">
            <a:lum bright="7000" contrast="5000"/>
          </a:blip>
          <a:stretch>
            <a:fillRect/>
          </a:stretch>
        </p:blipFill>
        <p:spPr>
          <a:xfrm>
            <a:off x="2438400" y="3657600"/>
            <a:ext cx="2064470" cy="2743200"/>
          </a:xfrm>
          <a:prstGeom prst="rect">
            <a:avLst/>
          </a:prstGeom>
        </p:spPr>
      </p:pic>
      <p:pic>
        <p:nvPicPr>
          <p:cNvPr id="32" name="Picture 31" descr="l-8g.jpg"/>
          <p:cNvPicPr>
            <a:picLocks noChangeAspect="1"/>
          </p:cNvPicPr>
          <p:nvPr/>
        </p:nvPicPr>
        <p:blipFill>
          <a:blip r:embed="rId9" cstate="screen">
            <a:lum bright="7000" contrast="5000"/>
          </a:blip>
          <a:stretch>
            <a:fillRect/>
          </a:stretch>
        </p:blipFill>
        <p:spPr>
          <a:xfrm>
            <a:off x="4724400" y="3657600"/>
            <a:ext cx="2064470" cy="2743200"/>
          </a:xfrm>
          <a:prstGeom prst="rect">
            <a:avLst/>
          </a:prstGeom>
        </p:spPr>
      </p:pic>
      <p:pic>
        <p:nvPicPr>
          <p:cNvPr id="33" name="Picture 32" descr="L-8h.jpg"/>
          <p:cNvPicPr>
            <a:picLocks noChangeAspect="1"/>
          </p:cNvPicPr>
          <p:nvPr/>
        </p:nvPicPr>
        <p:blipFill>
          <a:blip r:embed="rId10" cstate="screen">
            <a:lum bright="7000" contrast="5000"/>
          </a:blip>
          <a:stretch>
            <a:fillRect/>
          </a:stretch>
        </p:blipFill>
        <p:spPr>
          <a:xfrm>
            <a:off x="6934200" y="3657600"/>
            <a:ext cx="206447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346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57347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N4ABC High Voltage Enclosure relocations completed</a:t>
            </a:r>
            <a:endParaRPr lang="en-US" sz="2000" dirty="0"/>
          </a:p>
        </p:txBody>
      </p:sp>
      <p:cxnSp>
        <p:nvCxnSpPr>
          <p:cNvPr id="57349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57350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57351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57353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</p:cxn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8305800" y="304800"/>
            <a:ext cx="559693" cy="2769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</a:rPr>
              <a:t>2425</a:t>
            </a:r>
            <a:endParaRPr lang="en-US" dirty="0">
              <a:solidFill>
                <a:srgbClr val="3333CC"/>
              </a:solidFill>
            </a:endParaRPr>
          </a:p>
        </p:txBody>
      </p:sp>
      <p:pic>
        <p:nvPicPr>
          <p:cNvPr id="12" name="Picture 11" descr="L-9.jpg"/>
          <p:cNvPicPr>
            <a:picLocks noChangeAspect="1"/>
          </p:cNvPicPr>
          <p:nvPr/>
        </p:nvPicPr>
        <p:blipFill>
          <a:blip r:embed="rId3" cstate="screen">
            <a:lum bright="5000" contrast="5000"/>
          </a:blip>
          <a:stretch>
            <a:fillRect/>
          </a:stretch>
        </p:blipFill>
        <p:spPr>
          <a:xfrm>
            <a:off x="838200" y="990600"/>
            <a:ext cx="7340600" cy="551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118875</TotalTime>
  <Words>1722</Words>
  <Application>Microsoft Office PowerPoint</Application>
  <PresentationFormat>On-screen Show (4:3)</PresentationFormat>
  <Paragraphs>533</Paragraphs>
  <Slides>28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Blank Presentation</vt:lpstr>
      <vt:lpstr>Slide 1</vt:lpstr>
      <vt:lpstr>Slide 2</vt:lpstr>
      <vt:lpstr>Slide 3</vt:lpstr>
      <vt:lpstr>Slide 4</vt:lpstr>
      <vt:lpstr>NSTXU NBI Job Performance</vt:lpstr>
      <vt:lpstr>Slide 6</vt:lpstr>
      <vt:lpstr>Slide 7</vt:lpstr>
      <vt:lpstr>N4ABC High Voltage Enclosure relocation completed – 3 HVEs</vt:lpstr>
      <vt:lpstr>N4ABC High Voltage Enclosure relocations completed</vt:lpstr>
      <vt:lpstr>Slide 10</vt:lpstr>
      <vt:lpstr>Slide 11</vt:lpstr>
      <vt:lpstr>Slide 12</vt:lpstr>
      <vt:lpstr>Cryogenics Line LN and LHe piping fabrication completed in NBI shop</vt:lpstr>
      <vt:lpstr>Slide 14</vt:lpstr>
      <vt:lpstr>Slide 15</vt:lpstr>
      <vt:lpstr>NSTXU NBI Power Supply &amp; Controls - One Line Diagram</vt:lpstr>
      <vt:lpstr>Slide 17</vt:lpstr>
      <vt:lpstr>Slide 18</vt:lpstr>
      <vt:lpstr>N4ABC Local Control Center upgrade and wiring in progress</vt:lpstr>
      <vt:lpstr>Slide 20</vt:lpstr>
      <vt:lpstr>Slide 21</vt:lpstr>
      <vt:lpstr>Slide 22</vt:lpstr>
      <vt:lpstr>NBI Duct and Torus Vacuum Pumping System (TVPS)</vt:lpstr>
      <vt:lpstr>Slide 24</vt:lpstr>
      <vt:lpstr>Slide 25</vt:lpstr>
      <vt:lpstr>NBI Armor assembly and installation in progress… </vt:lpstr>
      <vt:lpstr>Slide 27</vt:lpstr>
      <vt:lpstr>Slide 28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rstrykow</cp:lastModifiedBy>
  <cp:revision>12606</cp:revision>
  <dcterms:created xsi:type="dcterms:W3CDTF">2013-09-18T11:34:21Z</dcterms:created>
  <dcterms:modified xsi:type="dcterms:W3CDTF">2013-09-20T17:38:15Z</dcterms:modified>
</cp:coreProperties>
</file>