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0"/>
  </p:notesMasterIdLst>
  <p:handoutMasterIdLst>
    <p:handoutMasterId r:id="rId21"/>
  </p:handoutMasterIdLst>
  <p:sldIdLst>
    <p:sldId id="317" r:id="rId2"/>
    <p:sldId id="291" r:id="rId3"/>
    <p:sldId id="294" r:id="rId4"/>
    <p:sldId id="363" r:id="rId5"/>
    <p:sldId id="364" r:id="rId6"/>
    <p:sldId id="293" r:id="rId7"/>
    <p:sldId id="300" r:id="rId8"/>
    <p:sldId id="367" r:id="rId9"/>
    <p:sldId id="301" r:id="rId10"/>
    <p:sldId id="326" r:id="rId11"/>
    <p:sldId id="354" r:id="rId12"/>
    <p:sldId id="365" r:id="rId13"/>
    <p:sldId id="366" r:id="rId14"/>
    <p:sldId id="331" r:id="rId15"/>
    <p:sldId id="335" r:id="rId16"/>
    <p:sldId id="362" r:id="rId17"/>
    <p:sldId id="357" r:id="rId18"/>
    <p:sldId id="340" r:id="rId19"/>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64" autoAdjust="0"/>
    <p:restoredTop sz="94660" autoAdjust="0"/>
  </p:normalViewPr>
  <p:slideViewPr>
    <p:cSldViewPr snapToGrid="0">
      <p:cViewPr>
        <p:scale>
          <a:sx n="70" d="100"/>
          <a:sy n="70" d="100"/>
        </p:scale>
        <p:origin x="-2634" y="-858"/>
      </p:cViewPr>
      <p:guideLst>
        <p:guide orient="horz" pos="2256"/>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1992" y="-84"/>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1" name="Rectangle 3"/>
          <p:cNvSpPr>
            <a:spLocks noGrp="1" noChangeArrowheads="1"/>
          </p:cNvSpPr>
          <p:nvPr>
            <p:ph type="dt" sz="quarter"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7172" name="Rectangle 4"/>
          <p:cNvSpPr>
            <a:spLocks noGrp="1" noChangeArrowheads="1"/>
          </p:cNvSpPr>
          <p:nvPr>
            <p:ph type="ftr" sz="quarter" idx="2"/>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3" name="Rectangle 5"/>
          <p:cNvSpPr>
            <a:spLocks noGrp="1" noChangeArrowheads="1"/>
          </p:cNvSpPr>
          <p:nvPr>
            <p:ph type="sldNum" sz="quarter" idx="3"/>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D33F9863-C23E-454C-8290-1ABBD9BCB166}" type="slidenum">
              <a:rPr lang="en-US"/>
              <a:pPr/>
              <a:t>‹#›</a:t>
            </a:fld>
            <a:endParaRPr lang="en-US" dirty="0"/>
          </a:p>
        </p:txBody>
      </p:sp>
    </p:spTree>
    <p:extLst>
      <p:ext uri="{BB962C8B-B14F-4D97-AF65-F5344CB8AC3E}">
        <p14:creationId xmlns:p14="http://schemas.microsoft.com/office/powerpoint/2010/main" val="2343758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099" name="Rectangle 3"/>
          <p:cNvSpPr>
            <a:spLocks noGrp="1" noChangeArrowheads="1"/>
          </p:cNvSpPr>
          <p:nvPr>
            <p:ph type="dt"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4100" name="Rectangle 4"/>
          <p:cNvSpPr>
            <a:spLocks noGrp="1" noRot="1" noChangeAspect="1" noChangeArrowheads="1" noTextEdit="1"/>
          </p:cNvSpPr>
          <p:nvPr>
            <p:ph type="sldImg" idx="2"/>
          </p:nvPr>
        </p:nvSpPr>
        <p:spPr bwMode="auto">
          <a:xfrm>
            <a:off x="1179513" y="709613"/>
            <a:ext cx="4649787"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25018" y="4422776"/>
            <a:ext cx="5160366" cy="4164013"/>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103" name="Rectangle 7"/>
          <p:cNvSpPr>
            <a:spLocks noGrp="1" noChangeArrowheads="1"/>
          </p:cNvSpPr>
          <p:nvPr>
            <p:ph type="sldNum" sz="quarter" idx="5"/>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A9B775A9-A8F8-4AE4-A060-E4D9EA6CEA24}" type="slidenum">
              <a:rPr lang="en-US"/>
              <a:pPr/>
              <a:t>‹#›</a:t>
            </a:fld>
            <a:endParaRPr lang="en-US" dirty="0"/>
          </a:p>
        </p:txBody>
      </p:sp>
    </p:spTree>
    <p:extLst>
      <p:ext uri="{BB962C8B-B14F-4D97-AF65-F5344CB8AC3E}">
        <p14:creationId xmlns:p14="http://schemas.microsoft.com/office/powerpoint/2010/main" val="1507609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1BBFD-BD70-400F-A43A-DF7A8433901A}" type="slidenum">
              <a:rPr lang="en-US"/>
              <a:pPr/>
              <a:t>1</a:t>
            </a:fld>
            <a:endParaRPr lang="en-US" dirty="0"/>
          </a:p>
        </p:txBody>
      </p:sp>
      <p:sp>
        <p:nvSpPr>
          <p:cNvPr id="209922" name="Rectangle 2"/>
          <p:cNvSpPr>
            <a:spLocks noGrp="1" noRot="1" noChangeAspect="1" noChangeArrowheads="1" noTextEdit="1"/>
          </p:cNvSpPr>
          <p:nvPr>
            <p:ph type="sldImg"/>
          </p:nvPr>
        </p:nvSpPr>
        <p:spPr>
          <a:xfrm>
            <a:off x="1179513" y="696913"/>
            <a:ext cx="4649787" cy="3486150"/>
          </a:xfrm>
          <a:ln/>
        </p:spPr>
      </p:sp>
      <p:sp>
        <p:nvSpPr>
          <p:cNvPr id="209923" name="Rectangle 3"/>
          <p:cNvSpPr>
            <a:spLocks noGrp="1" noChangeArrowheads="1"/>
          </p:cNvSpPr>
          <p:nvPr>
            <p:ph type="body" idx="1"/>
          </p:nvPr>
        </p:nvSpPr>
        <p:spPr>
          <a:xfrm>
            <a:off x="701848" y="4416426"/>
            <a:ext cx="5608320" cy="4183063"/>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75864-79F1-4596-81BB-20A83F48E091}" type="slidenum">
              <a:rPr lang="en-US"/>
              <a:pPr/>
              <a:t>14</a:t>
            </a:fld>
            <a:endParaRPr lang="en-US" dirty="0"/>
          </a:p>
        </p:txBody>
      </p:sp>
      <p:sp>
        <p:nvSpPr>
          <p:cNvPr id="229378" name="Rectangle 2"/>
          <p:cNvSpPr>
            <a:spLocks noGrp="1" noRot="1" noChangeAspect="1" noChangeArrowheads="1" noTextEdit="1"/>
          </p:cNvSpPr>
          <p:nvPr>
            <p:ph type="sldImg"/>
          </p:nvPr>
        </p:nvSpPr>
        <p:spPr>
          <a:xfrm>
            <a:off x="1179513" y="696913"/>
            <a:ext cx="4649787" cy="3486150"/>
          </a:xfrm>
          <a:ln/>
        </p:spPr>
      </p:sp>
      <p:sp>
        <p:nvSpPr>
          <p:cNvPr id="229379" name="Rectangle 3"/>
          <p:cNvSpPr>
            <a:spLocks noGrp="1" noChangeArrowheads="1"/>
          </p:cNvSpPr>
          <p:nvPr>
            <p:ph type="body" idx="1"/>
          </p:nvPr>
        </p:nvSpPr>
        <p:spPr>
          <a:xfrm>
            <a:off x="701848" y="4416426"/>
            <a:ext cx="5608320" cy="4183063"/>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070BA1AC-7D41-466D-818C-F4378ADCDE36}"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49F0C20-B52A-4571-9060-E7771BBD51B2}"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C48F42C-544C-403C-91B5-89C847CBC6D1}" type="slidenum">
              <a:rPr lang="en-US"/>
              <a:pPr/>
              <a:t>‹#›</a:t>
            </a:fld>
            <a:endParaRPr lang="en-US" dirty="0"/>
          </a:p>
        </p:txBody>
      </p:sp>
      <p:sp>
        <p:nvSpPr>
          <p:cNvPr id="3"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7875"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1E600739-9F96-4D2C-8602-7C44A4D596B7}" type="slidenum">
              <a:rPr lang="en-US"/>
              <a:pPr/>
              <a:t>‹#›</a:t>
            </a:fld>
            <a:endParaRPr lang="en-US" dirty="0"/>
          </a:p>
        </p:txBody>
      </p:sp>
      <p:sp>
        <p:nvSpPr>
          <p:cNvPr id="207877" name="Rectangle 5"/>
          <p:cNvSpPr>
            <a:spLocks noChangeArrowheads="1"/>
          </p:cNvSpPr>
          <p:nvPr userDrawn="1"/>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pPr>
            <a:endParaRPr lang="en-US" sz="2200" i="1" dirty="0">
              <a:effectLst>
                <a:outerShdw blurRad="38100" dist="38100" dir="2700000" algn="tl">
                  <a:srgbClr val="FFFFFF"/>
                </a:outerShdw>
              </a:effectLst>
              <a:latin typeface="Book Antiqua" pitchFamily="18" charset="0"/>
            </a:endParaRPr>
          </a:p>
        </p:txBody>
      </p:sp>
      <p:pic>
        <p:nvPicPr>
          <p:cNvPr id="207878" name="Picture 6" descr="New_DOE_Logo_Color_042808"/>
          <p:cNvPicPr>
            <a:picLocks noChangeAspect="1" noChangeArrowheads="1"/>
          </p:cNvPicPr>
          <p:nvPr userDrawn="1"/>
        </p:nvPicPr>
        <p:blipFill>
          <a:blip r:embed="rId5" cstate="print"/>
          <a:srcRect/>
          <a:stretch>
            <a:fillRect/>
          </a:stretch>
        </p:blipFill>
        <p:spPr bwMode="auto">
          <a:xfrm>
            <a:off x="161925" y="171450"/>
            <a:ext cx="2563813" cy="646113"/>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6" r:id="rId3"/>
  </p:sldLayoutIdLst>
  <p:hf hdr="0" ftr="0" dt="0"/>
  <p:txStyles>
    <p:titleStyle>
      <a:lvl1pPr algn="ctr" rtl="0" fontAlgn="base">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fontAlgn="base">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casey.clark@science.doe.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vms.pppl.gov/Lehman_131002/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4"/>
          <p:cNvSpPr>
            <a:spLocks noGrp="1" noChangeArrowheads="1"/>
          </p:cNvSpPr>
          <p:nvPr>
            <p:ph type="subTitle" idx="1"/>
          </p:nvPr>
        </p:nvSpPr>
        <p:spPr>
          <a:xfrm>
            <a:off x="0" y="5280025"/>
            <a:ext cx="9086850" cy="1467836"/>
          </a:xfrm>
          <a:noFill/>
          <a:ln/>
        </p:spPr>
        <p:txBody>
          <a:bodyPr lIns="82039" tIns="41020" rIns="82039" bIns="41020">
            <a:spAutoFit/>
          </a:bodyPr>
          <a:lstStyle/>
          <a:p>
            <a:pPr eaLnBrk="1" hangingPunct="1">
              <a:defRPr/>
            </a:pPr>
            <a:r>
              <a:rPr lang="de-DE" dirty="0" smtClean="0">
                <a:latin typeface="Times New Roman" pitchFamily="18" charset="0"/>
                <a:cs typeface="Times New Roman" pitchFamily="18" charset="0"/>
              </a:rPr>
              <a:t>Stephen W. Meador</a:t>
            </a:r>
            <a:r>
              <a:rPr lang="en-US" dirty="0" smtClean="0">
                <a:latin typeface="Times New Roman" pitchFamily="18" charset="0"/>
                <a:cs typeface="Times New Roman" pitchFamily="18" charset="0"/>
              </a:rPr>
              <a:t>, Chairperson</a:t>
            </a:r>
          </a:p>
          <a:p>
            <a:pPr eaLnBrk="1" hangingPunct="1">
              <a:defRPr/>
            </a:pPr>
            <a:r>
              <a:rPr lang="en-US" dirty="0" smtClean="0">
                <a:latin typeface="Times New Roman" pitchFamily="18" charset="0"/>
                <a:cs typeface="Times New Roman" pitchFamily="18" charset="0"/>
              </a:rPr>
              <a:t>DOE/SC Review Committee </a:t>
            </a:r>
          </a:p>
          <a:p>
            <a:pPr eaLnBrk="1" hangingPunct="1">
              <a:defRPr/>
            </a:pPr>
            <a:r>
              <a:rPr lang="en-US" dirty="0" smtClean="0">
                <a:latin typeface="Times New Roman" pitchFamily="18" charset="0"/>
                <a:cs typeface="Times New Roman" pitchFamily="18" charset="0"/>
              </a:rPr>
              <a:t>Office of Science, U.S. Department of Energy</a:t>
            </a:r>
          </a:p>
          <a:p>
            <a:pPr>
              <a:lnSpc>
                <a:spcPct val="90000"/>
              </a:lnSpc>
              <a:defRPr/>
            </a:pPr>
            <a:r>
              <a:rPr lang="en-US" b="0" dirty="0" smtClean="0">
                <a:solidFill>
                  <a:schemeClr val="bg2"/>
                </a:solidFill>
                <a:latin typeface="Times New Roman" pitchFamily="18" charset="0"/>
                <a:cs typeface="Times New Roman" pitchFamily="18" charset="0"/>
                <a:hlinkClick r:id="rId3"/>
              </a:rPr>
              <a:t>http://www.science.doe.gov/opa/</a:t>
            </a:r>
            <a:r>
              <a:rPr lang="en-US" b="0" dirty="0" smtClean="0">
                <a:solidFill>
                  <a:schemeClr val="bg2"/>
                </a:solidFill>
                <a:latin typeface="Times New Roman" pitchFamily="18" charset="0"/>
                <a:cs typeface="Times New Roman" pitchFamily="18" charset="0"/>
              </a:rPr>
              <a:t> </a:t>
            </a:r>
            <a:endParaRPr lang="en-US" i="1" dirty="0" smtClean="0">
              <a:effectLst>
                <a:outerShdw blurRad="38100" dist="38100" dir="2700000" algn="tl">
                  <a:srgbClr val="C0C0C0"/>
                </a:outerShdw>
              </a:effectLst>
              <a:latin typeface="Times New Roman" pitchFamily="18" charset="0"/>
              <a:cs typeface="Times New Roman" pitchFamily="18" charset="0"/>
            </a:endParaRPr>
          </a:p>
        </p:txBody>
      </p:sp>
      <p:sp>
        <p:nvSpPr>
          <p:cNvPr id="4" name="Text Box 3"/>
          <p:cNvSpPr txBox="1">
            <a:spLocks noChangeArrowheads="1"/>
          </p:cNvSpPr>
          <p:nvPr/>
        </p:nvSpPr>
        <p:spPr bwMode="auto">
          <a:xfrm>
            <a:off x="336550" y="1068388"/>
            <a:ext cx="8499475" cy="4270375"/>
          </a:xfrm>
          <a:prstGeom prst="rect">
            <a:avLst/>
          </a:prstGeom>
          <a:noFill/>
          <a:ln w="9525" algn="ctr">
            <a:noFill/>
            <a:miter lim="800000"/>
            <a:headEnd/>
            <a:tailEnd/>
          </a:ln>
          <a:effectLst/>
        </p:spPr>
        <p:txBody>
          <a:bodyPr anchor="ctr"/>
          <a:lstStyle/>
          <a:p>
            <a:r>
              <a:rPr lang="en-US" sz="4000" dirty="0" smtClean="0">
                <a:solidFill>
                  <a:srgbClr val="000000"/>
                </a:solidFill>
                <a:latin typeface="Times New Roman" pitchFamily="18" charset="0"/>
                <a:cs typeface="Times New Roman" pitchFamily="18" charset="0"/>
              </a:rPr>
              <a:t>Review Committee for the</a:t>
            </a:r>
            <a:r>
              <a:rPr lang="en-US" sz="4000" b="0" dirty="0" smtClean="0">
                <a:solidFill>
                  <a:srgbClr val="000000"/>
                </a:solidFill>
                <a:latin typeface="Times New Roman" pitchFamily="18" charset="0"/>
                <a:cs typeface="Times New Roman" pitchFamily="18" charset="0"/>
              </a:rPr>
              <a:t> </a:t>
            </a:r>
          </a:p>
          <a:p>
            <a:r>
              <a:rPr lang="en-US" sz="4000" dirty="0" smtClean="0">
                <a:solidFill>
                  <a:schemeClr val="accent2"/>
                </a:solidFill>
                <a:latin typeface="Times New Roman" pitchFamily="18" charset="0"/>
                <a:cs typeface="Times New Roman" pitchFamily="18" charset="0"/>
              </a:rPr>
              <a:t>National Spherical Torus </a:t>
            </a:r>
          </a:p>
          <a:p>
            <a:r>
              <a:rPr lang="en-US" sz="4000" dirty="0" smtClean="0">
                <a:solidFill>
                  <a:schemeClr val="accent2"/>
                </a:solidFill>
                <a:latin typeface="Times New Roman" pitchFamily="18" charset="0"/>
                <a:cs typeface="Times New Roman" pitchFamily="18" charset="0"/>
              </a:rPr>
              <a:t>Experiment (NSTX) Upgrade Project</a:t>
            </a:r>
          </a:p>
          <a:p>
            <a:endParaRPr lang="en-US" sz="2400" b="0" dirty="0" smtClean="0">
              <a:latin typeface="Times New Roman" pitchFamily="18" charset="0"/>
              <a:cs typeface="Times New Roman" pitchFamily="18" charset="0"/>
            </a:endParaRPr>
          </a:p>
          <a:p>
            <a:pPr>
              <a:spcBef>
                <a:spcPct val="20000"/>
              </a:spcBef>
              <a:buFont typeface="Wingdings" pitchFamily="2" charset="2"/>
              <a:buNone/>
            </a:pPr>
            <a:r>
              <a:rPr lang="en-US" sz="3000" dirty="0" smtClean="0">
                <a:latin typeface="Times New Roman" pitchFamily="18" charset="0"/>
                <a:cs typeface="Times New Roman" pitchFamily="18" charset="0"/>
              </a:rPr>
              <a:t>Princeton Plasma Physics Laboratory</a:t>
            </a:r>
          </a:p>
          <a:p>
            <a:r>
              <a:rPr lang="en-US" sz="2000" dirty="0" smtClean="0">
                <a:latin typeface="Times New Roman" pitchFamily="18" charset="0"/>
                <a:cs typeface="Times New Roman" pitchFamily="18" charset="0"/>
              </a:rPr>
              <a:t>October 2-3, 2013</a:t>
            </a:r>
          </a:p>
          <a:p>
            <a:pPr>
              <a:spcBef>
                <a:spcPct val="20000"/>
              </a:spcBef>
              <a:buFont typeface="Wingdings" pitchFamily="2" charset="2"/>
              <a:buNone/>
            </a:pPr>
            <a:endParaRPr lang="en-US" sz="2000" b="0" dirty="0">
              <a:solidFill>
                <a:srgbClr val="0033CC"/>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A0EA688-D017-48C9-BE11-8A0F89A04950}" type="slidenum">
              <a:rPr lang="en-US"/>
              <a:pPr/>
              <a:t>10</a:t>
            </a:fld>
            <a:endParaRPr lang="en-US" dirty="0"/>
          </a:p>
        </p:txBody>
      </p:sp>
      <p:sp>
        <p:nvSpPr>
          <p:cNvPr id="221186" name="Rectangle 2"/>
          <p:cNvSpPr>
            <a:spLocks noGrp="1" noChangeArrowheads="1"/>
          </p:cNvSpPr>
          <p:nvPr>
            <p:ph type="title"/>
          </p:nvPr>
        </p:nvSpPr>
        <p:spPr>
          <a:xfrm>
            <a:off x="519752" y="2116635"/>
            <a:ext cx="7867650" cy="2765425"/>
          </a:xfrm>
        </p:spPr>
        <p:txBody>
          <a:bodyPr/>
          <a:lstStyle/>
          <a:p>
            <a:r>
              <a:rPr lang="en-US" b="1" dirty="0">
                <a:effectLst/>
                <a:latin typeface="Times New Roman" pitchFamily="18" charset="0"/>
                <a:cs typeface="Times New Roman" pitchFamily="18" charset="0"/>
              </a:rPr>
              <a:t>Closeout Presentation</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and Final Report</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Procedures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AD87E20-7A99-42F4-9A4C-6BA33C8A845A}" type="slidenum">
              <a:rPr lang="en-US"/>
              <a:pPr/>
              <a:t>11</a:t>
            </a:fld>
            <a:endParaRPr lang="en-US" dirty="0"/>
          </a:p>
        </p:txBody>
      </p:sp>
      <p:sp>
        <p:nvSpPr>
          <p:cNvPr id="222210" name="Rectangle 2"/>
          <p:cNvSpPr>
            <a:spLocks noGrp="1" noChangeArrowheads="1"/>
          </p:cNvSpPr>
          <p:nvPr>
            <p:ph type="title"/>
          </p:nvPr>
        </p:nvSpPr>
        <p:spPr>
          <a:xfrm>
            <a:off x="2708275" y="0"/>
            <a:ext cx="4321175" cy="885825"/>
          </a:xfrm>
          <a:noFill/>
          <a:ln/>
        </p:spPr>
        <p:txBody>
          <a:bodyPr/>
          <a:lstStyle/>
          <a:p>
            <a:r>
              <a:rPr lang="en-US" b="1" dirty="0">
                <a:effectLst/>
                <a:latin typeface="Times New Roman" pitchFamily="18" charset="0"/>
                <a:cs typeface="Times New Roman" pitchFamily="18" charset="0"/>
              </a:rPr>
              <a:t>Format:  </a:t>
            </a:r>
            <a:r>
              <a:rPr lang="en-US" b="1" dirty="0" smtClean="0">
                <a:effectLst/>
                <a:latin typeface="Times New Roman" pitchFamily="18" charset="0"/>
                <a:cs typeface="Times New Roman" pitchFamily="18" charset="0"/>
              </a:rPr>
              <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Closeout </a:t>
            </a:r>
            <a:r>
              <a:rPr lang="en-US" b="1" dirty="0">
                <a:effectLst/>
                <a:latin typeface="Times New Roman" pitchFamily="18" charset="0"/>
                <a:cs typeface="Times New Roman" pitchFamily="18" charset="0"/>
              </a:rPr>
              <a:t>Presentation  </a:t>
            </a:r>
          </a:p>
        </p:txBody>
      </p:sp>
      <p:sp>
        <p:nvSpPr>
          <p:cNvPr id="6" name="Text Box 3"/>
          <p:cNvSpPr txBox="1">
            <a:spLocks noChangeArrowheads="1"/>
          </p:cNvSpPr>
          <p:nvPr/>
        </p:nvSpPr>
        <p:spPr bwMode="auto">
          <a:xfrm>
            <a:off x="286603" y="1132764"/>
            <a:ext cx="8338285" cy="5107699"/>
          </a:xfrm>
          <a:prstGeom prst="rect">
            <a:avLst/>
          </a:prstGeom>
          <a:noFill/>
          <a:ln w="6350">
            <a:noFill/>
            <a:miter lim="800000"/>
            <a:headEnd/>
            <a:tailEnd/>
          </a:ln>
        </p:spPr>
        <p:txBody>
          <a:bodyPr wrap="square">
            <a:spAutoFit/>
          </a:bodyPr>
          <a:lstStyle/>
          <a:p>
            <a:pPr marL="457200" indent="-457200">
              <a:spcBef>
                <a:spcPct val="50000"/>
              </a:spcBef>
            </a:pPr>
            <a:r>
              <a:rPr lang="en-US" sz="1800" dirty="0">
                <a:latin typeface="Times New Roman" pitchFamily="18" charset="0"/>
                <a:cs typeface="Times New Roman" pitchFamily="18" charset="0"/>
              </a:rPr>
              <a:t>(No Smaller than 18 pt Font)</a:t>
            </a:r>
          </a:p>
          <a:p>
            <a:pPr marL="457200" indent="-457200">
              <a:spcBef>
                <a:spcPct val="50000"/>
              </a:spcBef>
            </a:pPr>
            <a:endParaRPr lang="en-US" sz="800" dirty="0">
              <a:latin typeface="Times New Roman" pitchFamily="18" charset="0"/>
              <a:cs typeface="Times New Roman" pitchFamily="18" charset="0"/>
            </a:endParaRPr>
          </a:p>
          <a:p>
            <a:pPr marL="457200" indent="-457200" algn="l"/>
            <a:r>
              <a:rPr lang="en-US" sz="1600" dirty="0">
                <a:latin typeface="Times New Roman" pitchFamily="18" charset="0"/>
                <a:cs typeface="Times New Roman" pitchFamily="18" charset="0"/>
              </a:rPr>
              <a:t>2.1	Use Section Number/Title corresponding to writing assignment list.</a:t>
            </a:r>
          </a:p>
          <a:p>
            <a:pPr marL="457200" indent="-457200" algn="l">
              <a:spcBef>
                <a:spcPct val="50000"/>
              </a:spcBef>
            </a:pPr>
            <a:r>
              <a:rPr lang="en-US" sz="1600" dirty="0">
                <a:latin typeface="Times New Roman" pitchFamily="18" charset="0"/>
                <a:cs typeface="Times New Roman" pitchFamily="18" charset="0"/>
              </a:rPr>
              <a:t>	List Review Subcommittee Members</a:t>
            </a:r>
          </a:p>
          <a:p>
            <a:pPr marL="457200" indent="-457200" algn="l">
              <a:spcBef>
                <a:spcPct val="50000"/>
              </a:spcBef>
            </a:pPr>
            <a:r>
              <a:rPr lang="en-US" sz="1800" dirty="0">
                <a:solidFill>
                  <a:srgbClr val="FF0000"/>
                </a:solidFill>
                <a:latin typeface="Times New Roman" pitchFamily="18" charset="0"/>
                <a:cs typeface="Times New Roman" pitchFamily="18" charset="0"/>
              </a:rPr>
              <a:t>	List Assigned Charge Questions and Review Committee Answers</a:t>
            </a:r>
          </a:p>
          <a:p>
            <a:pPr marL="457200" indent="-457200" algn="l">
              <a:spcBef>
                <a:spcPct val="50000"/>
              </a:spcBef>
            </a:pPr>
            <a:r>
              <a:rPr lang="en-US" sz="1600" dirty="0">
                <a:latin typeface="Times New Roman" pitchFamily="18" charset="0"/>
                <a:cs typeface="Times New Roman" pitchFamily="18" charset="0"/>
              </a:rPr>
              <a:t>2.1.1	Findings</a:t>
            </a:r>
          </a:p>
          <a:p>
            <a:pPr marL="457200" indent="-457200" algn="l">
              <a:spcBef>
                <a:spcPct val="50000"/>
              </a:spcBef>
              <a:buFontTx/>
              <a:buChar char="•"/>
            </a:pPr>
            <a:r>
              <a:rPr lang="en-US" sz="1600" b="0" dirty="0">
                <a:latin typeface="Times New Roman" pitchFamily="18" charset="0"/>
                <a:cs typeface="Times New Roman" pitchFamily="18" charset="0"/>
              </a:rPr>
              <a:t> In bullet form, include an assessment of technical, cost, schedule, and management.</a:t>
            </a:r>
          </a:p>
          <a:p>
            <a:pPr marL="457200" indent="-457200" algn="l">
              <a:spcBef>
                <a:spcPct val="50000"/>
              </a:spcBef>
            </a:pPr>
            <a:r>
              <a:rPr lang="en-US" sz="1600" dirty="0">
                <a:latin typeface="Times New Roman" pitchFamily="18" charset="0"/>
                <a:cs typeface="Times New Roman" pitchFamily="18" charset="0"/>
              </a:rPr>
              <a:t>2.1.2	Comments</a:t>
            </a:r>
          </a:p>
          <a:p>
            <a:pPr marL="457200" indent="-457200" algn="l">
              <a:spcBef>
                <a:spcPct val="50000"/>
              </a:spcBef>
              <a:buFontTx/>
              <a:buChar char="•"/>
            </a:pPr>
            <a:r>
              <a:rPr lang="en-US" sz="1600" b="0" dirty="0">
                <a:latin typeface="Times New Roman" pitchFamily="18" charset="0"/>
                <a:cs typeface="Times New Roman" pitchFamily="18" charset="0"/>
              </a:rPr>
              <a:t>In bullet form, list descriptive material assessing the findings and the conclusions based on the findings.  This is narrative material and is often omitted as a separate heading and the narrative included either under Findings or Recommendations as appropriate.  This heading carries more emphasis than the Findings, but does not require an action as do the Recommendations.  Do not number your comments.</a:t>
            </a:r>
          </a:p>
          <a:p>
            <a:pPr marL="457200" indent="-457200" algn="l">
              <a:spcBef>
                <a:spcPct val="50000"/>
              </a:spcBef>
            </a:pPr>
            <a:r>
              <a:rPr lang="en-US" sz="1600" dirty="0">
                <a:latin typeface="Times New Roman" pitchFamily="18" charset="0"/>
                <a:cs typeface="Times New Roman" pitchFamily="18" charset="0"/>
              </a:rPr>
              <a:t>2.1.3	Recommendations</a:t>
            </a:r>
          </a:p>
          <a:p>
            <a:pPr marL="457200" indent="-457200" algn="l">
              <a:spcBef>
                <a:spcPct val="50000"/>
              </a:spcBef>
              <a:buFontTx/>
              <a:buAutoNum type="arabicPeriod"/>
            </a:pPr>
            <a:r>
              <a:rPr lang="en-US" sz="1600" dirty="0">
                <a:latin typeface="Times New Roman" pitchFamily="18" charset="0"/>
                <a:cs typeface="Times New Roman" pitchFamily="18" charset="0"/>
              </a:rPr>
              <a:t>  Begin with action verb and identify a due date.</a:t>
            </a:r>
          </a:p>
          <a:p>
            <a:pPr marL="457200" indent="-457200" algn="l">
              <a:spcBef>
                <a:spcPct val="50000"/>
              </a:spcBef>
            </a:pPr>
            <a:r>
              <a:rPr lang="en-US" sz="1600" dirty="0">
                <a:latin typeface="Times New Roman" pitchFamily="18" charset="0"/>
                <a:cs typeface="Times New Roman" pitchFamily="18" charset="0"/>
              </a:rPr>
              <a:t>2.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DE4F4CA-AAE0-480D-9C8C-6B15B9CD497B}" type="slidenum">
              <a:rPr lang="en-US"/>
              <a:pPr/>
              <a:t>12</a:t>
            </a:fld>
            <a:endParaRPr lang="en-US" dirty="0"/>
          </a:p>
        </p:txBody>
      </p:sp>
      <p:sp>
        <p:nvSpPr>
          <p:cNvPr id="223234" name="Rectangle 2"/>
          <p:cNvSpPr>
            <a:spLocks noGrp="1" noChangeArrowheads="1"/>
          </p:cNvSpPr>
          <p:nvPr>
            <p:ph type="title"/>
          </p:nvPr>
        </p:nvSpPr>
        <p:spPr>
          <a:xfrm>
            <a:off x="2703513" y="119125"/>
            <a:ext cx="4314825" cy="723900"/>
          </a:xfrm>
          <a:noFill/>
          <a:ln/>
        </p:spPr>
        <p:txBody>
          <a:bodyPr/>
          <a:lstStyle/>
          <a:p>
            <a:r>
              <a:rPr lang="en-US" b="1" dirty="0" smtClean="0">
                <a:effectLst/>
                <a:latin typeface="Times New Roman" pitchFamily="18" charset="0"/>
                <a:cs typeface="Times New Roman" pitchFamily="18" charset="0"/>
              </a:rPr>
              <a:t>Format:</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Final </a:t>
            </a:r>
            <a:r>
              <a:rPr lang="en-US" b="1" dirty="0">
                <a:effectLst/>
                <a:latin typeface="Times New Roman" pitchFamily="18" charset="0"/>
                <a:cs typeface="Times New Roman" pitchFamily="18" charset="0"/>
              </a:rPr>
              <a:t>Report  </a:t>
            </a:r>
          </a:p>
        </p:txBody>
      </p:sp>
      <p:sp>
        <p:nvSpPr>
          <p:cNvPr id="6" name="Text Box 4"/>
          <p:cNvSpPr txBox="1">
            <a:spLocks noChangeArrowheads="1"/>
          </p:cNvSpPr>
          <p:nvPr/>
        </p:nvSpPr>
        <p:spPr bwMode="auto">
          <a:xfrm>
            <a:off x="405888" y="1165163"/>
            <a:ext cx="8321040" cy="5493812"/>
          </a:xfrm>
          <a:prstGeom prst="rect">
            <a:avLst/>
          </a:prstGeom>
          <a:noFill/>
          <a:ln w="6350">
            <a:noFill/>
            <a:miter lim="800000"/>
            <a:headEnd/>
            <a:tailEnd/>
          </a:ln>
          <a:effectLst/>
        </p:spPr>
        <p:txBody>
          <a:bodyPr>
            <a:spAutoFit/>
          </a:bodyPr>
          <a:lstStyle/>
          <a:p>
            <a:pPr marL="571500" indent="-571500">
              <a:spcBef>
                <a:spcPct val="50000"/>
              </a:spcBef>
              <a:defRPr/>
            </a:pPr>
            <a:r>
              <a:rPr lang="en-US" sz="1800" dirty="0" smtClean="0">
                <a:latin typeface="Times New Roman" pitchFamily="18" charset="0"/>
                <a:cs typeface="Times New Roman" pitchFamily="18" charset="0"/>
              </a:rPr>
              <a:t>(MSWord; 12 pt Font)</a:t>
            </a:r>
          </a:p>
          <a:p>
            <a:pPr marL="571500" indent="-571500" algn="l">
              <a:spcBef>
                <a:spcPct val="50000"/>
              </a:spcBef>
              <a:defRPr/>
            </a:pPr>
            <a:r>
              <a:rPr lang="en-US" sz="1800" dirty="0" smtClean="0">
                <a:latin typeface="Times New Roman" pitchFamily="18" charset="0"/>
                <a:cs typeface="Times New Roman" pitchFamily="18" charset="0"/>
              </a:rPr>
              <a:t>2.1</a:t>
            </a:r>
            <a:r>
              <a:rPr lang="en-US" sz="1800" dirty="0">
                <a:latin typeface="Times New Roman" pitchFamily="18" charset="0"/>
                <a:cs typeface="Times New Roman" pitchFamily="18" charset="0"/>
              </a:rPr>
              <a:t>	 Use Section Number/Title corresponding to writing assignment list.</a:t>
            </a:r>
          </a:p>
          <a:p>
            <a:pPr marL="571500" indent="-571500" algn="l">
              <a:spcBef>
                <a:spcPct val="50000"/>
              </a:spcBef>
              <a:defRPr/>
            </a:pPr>
            <a:r>
              <a:rPr lang="en-US" sz="1800" dirty="0">
                <a:latin typeface="Times New Roman" pitchFamily="18" charset="0"/>
                <a:cs typeface="Times New Roman" pitchFamily="18" charset="0"/>
              </a:rPr>
              <a:t>2.1.1	Findings</a:t>
            </a:r>
          </a:p>
          <a:p>
            <a:pPr marL="66675" indent="501650" algn="l">
              <a:spcBef>
                <a:spcPct val="50000"/>
              </a:spcBef>
              <a:defRPr/>
            </a:pPr>
            <a:r>
              <a:rPr lang="en-US" sz="1800" b="0" dirty="0">
                <a:latin typeface="Times New Roman" pitchFamily="18" charset="0"/>
                <a:cs typeface="Times New Roman" pitchFamily="18" charset="0"/>
              </a:rPr>
              <a:t>Include an assessment of technical, cost, schedule, and management.  </a:t>
            </a:r>
            <a:r>
              <a:rPr lang="en-US" sz="1800" dirty="0">
                <a:solidFill>
                  <a:srgbClr val="FF0000"/>
                </a:solidFill>
                <a:latin typeface="Times New Roman" pitchFamily="18" charset="0"/>
                <a:cs typeface="Times New Roman" pitchFamily="18" charset="0"/>
              </a:rPr>
              <a:t>Within  the text of the Findings Section, include the answers to the review questions.</a:t>
            </a:r>
          </a:p>
          <a:p>
            <a:pPr marL="571500" indent="-571500" algn="l">
              <a:spcBef>
                <a:spcPct val="50000"/>
              </a:spcBef>
              <a:defRPr/>
            </a:pPr>
            <a:r>
              <a:rPr lang="en-US" sz="1800" dirty="0">
                <a:latin typeface="Times New Roman" pitchFamily="18" charset="0"/>
                <a:cs typeface="Times New Roman" pitchFamily="18" charset="0"/>
              </a:rPr>
              <a:t>2.1.2	Comments</a:t>
            </a:r>
          </a:p>
          <a:p>
            <a:pPr marL="66675" indent="501650" algn="l">
              <a:spcBef>
                <a:spcPct val="50000"/>
              </a:spcBef>
              <a:defRPr/>
            </a:pPr>
            <a:r>
              <a:rPr lang="en-US" sz="1800" b="0" dirty="0">
                <a:latin typeface="Times New Roman" pitchFamily="18" charset="0"/>
                <a:cs typeface="Times New Roman" pitchFamily="18" charset="0"/>
              </a:rPr>
              <a:t>Descriptive material assessing the findings and the conclusions based on the findings.  This is narrative material and is often omitted as a separate heading and the narrative included either under Findings or Recommendations as appropriate.  This heading carries more emphasis than the Findings, but does not require an action as do the Recommendations.  Do not number your comments.</a:t>
            </a:r>
          </a:p>
          <a:p>
            <a:pPr marL="571500" indent="-571500" algn="l">
              <a:spcBef>
                <a:spcPct val="50000"/>
              </a:spcBef>
              <a:defRPr/>
            </a:pPr>
            <a:r>
              <a:rPr lang="en-US" sz="1800" dirty="0">
                <a:latin typeface="Times New Roman" pitchFamily="18" charset="0"/>
                <a:cs typeface="Times New Roman" pitchFamily="18" charset="0"/>
              </a:rPr>
              <a:t>2.1.3	Recommendations</a:t>
            </a:r>
          </a:p>
          <a:p>
            <a:pPr marL="571500" indent="-571500" algn="l">
              <a:spcBef>
                <a:spcPct val="50000"/>
              </a:spcBef>
              <a:buFontTx/>
              <a:buAutoNum type="arabicPeriod"/>
              <a:defRPr/>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Begin with action verb and identify a due date.</a:t>
            </a:r>
          </a:p>
          <a:p>
            <a:pPr marL="571500" indent="-571500" algn="l">
              <a:spcBef>
                <a:spcPct val="50000"/>
              </a:spcBef>
              <a:defRPr/>
            </a:pPr>
            <a:r>
              <a:rPr lang="en-US" sz="1800" dirty="0">
                <a:latin typeface="Times New Roman" pitchFamily="18" charset="0"/>
                <a:cs typeface="Times New Roman" pitchFamily="18" charset="0"/>
              </a:rPr>
              <a:t>2.     </a:t>
            </a:r>
          </a:p>
          <a:p>
            <a:pPr marL="571500" indent="-571500" algn="l">
              <a:spcBef>
                <a:spcPct val="50000"/>
              </a:spcBef>
              <a:defRPr/>
            </a:pPr>
            <a:r>
              <a:rPr lang="en-US" sz="1800" dirty="0">
                <a:latin typeface="Times New Roman" pitchFamily="18" charset="0"/>
                <a:cs typeface="Times New Roman" pitchFamily="18" charset="0"/>
              </a:rPr>
              <a:t>3.     </a:t>
            </a:r>
          </a:p>
        </p:txBody>
      </p:sp>
    </p:spTree>
    <p:extLst>
      <p:ext uri="{BB962C8B-B14F-4D97-AF65-F5344CB8AC3E}">
        <p14:creationId xmlns:p14="http://schemas.microsoft.com/office/powerpoint/2010/main" val="1556682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87B1290A-810C-485B-ACC1-2CE20AFC3ED2}" type="slidenum">
              <a:rPr lang="en-US"/>
              <a:pPr/>
              <a:t>13</a:t>
            </a:fld>
            <a:endParaRPr lang="en-US" dirty="0"/>
          </a:p>
        </p:txBody>
      </p:sp>
      <p:sp>
        <p:nvSpPr>
          <p:cNvPr id="224259" name="Rectangle 3"/>
          <p:cNvSpPr>
            <a:spLocks noGrp="1" noChangeArrowheads="1"/>
          </p:cNvSpPr>
          <p:nvPr>
            <p:ph type="body" idx="1"/>
          </p:nvPr>
        </p:nvSpPr>
        <p:spPr>
          <a:xfrm>
            <a:off x="226125" y="1945575"/>
            <a:ext cx="8710613" cy="3200400"/>
          </a:xfrm>
        </p:spPr>
        <p:txBody>
          <a:bodyPr/>
          <a:lstStyle/>
          <a:p>
            <a:pPr marL="463550" indent="-344488">
              <a:spcBef>
                <a:spcPts val="0"/>
              </a:spcBef>
            </a:pPr>
            <a:r>
              <a:rPr lang="en-US" sz="3200" dirty="0">
                <a:latin typeface="Times New Roman" pitchFamily="18" charset="0"/>
                <a:cs typeface="Times New Roman" pitchFamily="18" charset="0"/>
              </a:rPr>
              <a:t>Present closeout reports in PowerPoint.  </a:t>
            </a:r>
          </a:p>
          <a:p>
            <a:pPr marL="463550" indent="-344488">
              <a:spcBef>
                <a:spcPts val="1200"/>
              </a:spcBef>
            </a:pPr>
            <a:r>
              <a:rPr lang="en-US" sz="3200" dirty="0">
                <a:latin typeface="Times New Roman" pitchFamily="18" charset="0"/>
                <a:cs typeface="Times New Roman" pitchFamily="18" charset="0"/>
              </a:rPr>
              <a:t>Forward your sections for each review </a:t>
            </a:r>
            <a:r>
              <a:rPr lang="en-US" sz="3200" dirty="0" smtClean="0">
                <a:latin typeface="Times New Roman" pitchFamily="18" charset="0"/>
                <a:cs typeface="Times New Roman" pitchFamily="18" charset="0"/>
              </a:rPr>
              <a:t>report (in </a:t>
            </a:r>
            <a:r>
              <a:rPr lang="en-US" sz="3200" dirty="0">
                <a:latin typeface="Times New Roman" pitchFamily="18" charset="0"/>
                <a:cs typeface="Times New Roman" pitchFamily="18" charset="0"/>
              </a:rPr>
              <a:t>MSWord format) to Casey </a:t>
            </a:r>
            <a:r>
              <a:rPr lang="en-US" sz="3200" dirty="0" smtClean="0">
                <a:latin typeface="Times New Roman" pitchFamily="18" charset="0"/>
                <a:cs typeface="Times New Roman" pitchFamily="18" charset="0"/>
              </a:rPr>
              <a:t>Clark, </a:t>
            </a:r>
            <a:r>
              <a:rPr lang="en-US" sz="3200" dirty="0" smtClean="0">
                <a:latin typeface="Times New Roman" pitchFamily="18" charset="0"/>
                <a:cs typeface="Times New Roman" pitchFamily="18" charset="0"/>
                <a:hlinkClick r:id="rId2"/>
              </a:rPr>
              <a:t>casey.clark@science.doe.gov</a:t>
            </a:r>
            <a:r>
              <a:rPr lang="en-US" sz="3200" dirty="0">
                <a:latin typeface="Times New Roman" pitchFamily="18" charset="0"/>
                <a:cs typeface="Times New Roman" pitchFamily="18" charset="0"/>
              </a:rPr>
              <a:t>, </a:t>
            </a:r>
          </a:p>
          <a:p>
            <a:pPr marL="463550" indent="-344488">
              <a:spcBef>
                <a:spcPts val="1200"/>
              </a:spcBef>
              <a:buFont typeface="Wingdings" pitchFamily="2" charset="2"/>
              <a:buNone/>
            </a:pPr>
            <a:r>
              <a:rPr lang="en-US" sz="3200" dirty="0">
                <a:latin typeface="Times New Roman" pitchFamily="18" charset="0"/>
                <a:cs typeface="Times New Roman" pitchFamily="18" charset="0"/>
              </a:rPr>
              <a:t>	</a:t>
            </a:r>
            <a:r>
              <a:rPr lang="en-US" sz="3200" b="0" dirty="0">
                <a:latin typeface="Times New Roman" pitchFamily="18" charset="0"/>
                <a:cs typeface="Times New Roman" pitchFamily="18" charset="0"/>
              </a:rPr>
              <a:t>by </a:t>
            </a:r>
            <a:r>
              <a:rPr lang="en-US" sz="3200" b="0" dirty="0" smtClean="0">
                <a:latin typeface="Times New Roman" pitchFamily="18" charset="0"/>
                <a:cs typeface="Times New Roman" pitchFamily="18" charset="0"/>
              </a:rPr>
              <a:t>October 7, </a:t>
            </a:r>
            <a:r>
              <a:rPr lang="en-US" sz="3200" b="0" dirty="0">
                <a:latin typeface="Times New Roman" pitchFamily="18" charset="0"/>
                <a:cs typeface="Times New Roman" pitchFamily="18" charset="0"/>
              </a:rPr>
              <a:t>8:00 a.m. (</a:t>
            </a:r>
            <a:r>
              <a:rPr lang="en-US" sz="3200" b="0" dirty="0" smtClean="0">
                <a:latin typeface="Times New Roman" pitchFamily="18" charset="0"/>
                <a:cs typeface="Times New Roman" pitchFamily="18" charset="0"/>
              </a:rPr>
              <a:t>EDT</a:t>
            </a:r>
            <a:r>
              <a:rPr lang="en-US" sz="3200" b="0" dirty="0">
                <a:latin typeface="Times New Roman" pitchFamily="18" charset="0"/>
                <a:cs typeface="Times New Roman" pitchFamily="18" charset="0"/>
              </a:rPr>
              <a:t>).</a:t>
            </a:r>
          </a:p>
        </p:txBody>
      </p:sp>
      <p:sp>
        <p:nvSpPr>
          <p:cNvPr id="7" name="Rectangle 2"/>
          <p:cNvSpPr>
            <a:spLocks noGrp="1" noChangeArrowheads="1"/>
          </p:cNvSpPr>
          <p:nvPr>
            <p:ph type="title"/>
          </p:nvPr>
        </p:nvSpPr>
        <p:spPr>
          <a:xfrm>
            <a:off x="2703513" y="381233"/>
            <a:ext cx="4314825" cy="723900"/>
          </a:xfrm>
          <a:noFill/>
          <a:ln/>
        </p:spPr>
        <p:txBody>
          <a:bodyPr/>
          <a:lstStyle/>
          <a:p>
            <a:r>
              <a:rPr lang="en-US" b="1" dirty="0" smtClean="0">
                <a:effectLst/>
                <a:latin typeface="Times New Roman" pitchFamily="18" charset="0"/>
                <a:cs typeface="Times New Roman" pitchFamily="18" charset="0"/>
              </a:rPr>
              <a:t>Expectations</a:t>
            </a:r>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944348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336550" y="1068388"/>
            <a:ext cx="8499475" cy="4270375"/>
          </a:xfrm>
          <a:prstGeom prst="rect">
            <a:avLst/>
          </a:prstGeom>
          <a:noFill/>
          <a:ln w="9525" algn="ctr">
            <a:noFill/>
            <a:miter lim="800000"/>
            <a:headEnd/>
            <a:tailEnd/>
          </a:ln>
          <a:effectLst/>
        </p:spPr>
        <p:txBody>
          <a:bodyPr anchor="ctr"/>
          <a:lstStyle/>
          <a:p>
            <a:r>
              <a:rPr lang="en-US" sz="4000" dirty="0" smtClean="0">
                <a:solidFill>
                  <a:srgbClr val="000000"/>
                </a:solidFill>
                <a:latin typeface="Times New Roman" pitchFamily="18" charset="0"/>
                <a:cs typeface="Times New Roman" pitchFamily="18" charset="0"/>
              </a:rPr>
              <a:t>Closeout Report by the </a:t>
            </a:r>
          </a:p>
          <a:p>
            <a:r>
              <a:rPr lang="en-US" sz="4000" dirty="0" smtClean="0">
                <a:solidFill>
                  <a:srgbClr val="000000"/>
                </a:solidFill>
                <a:latin typeface="Times New Roman" pitchFamily="18" charset="0"/>
                <a:cs typeface="Times New Roman" pitchFamily="18" charset="0"/>
              </a:rPr>
              <a:t>Review Committee for the</a:t>
            </a:r>
            <a:r>
              <a:rPr lang="en-US" sz="4000" b="0" dirty="0" smtClean="0">
                <a:solidFill>
                  <a:srgbClr val="000000"/>
                </a:solidFill>
                <a:latin typeface="Times New Roman" pitchFamily="18" charset="0"/>
                <a:cs typeface="Times New Roman" pitchFamily="18" charset="0"/>
              </a:rPr>
              <a:t> </a:t>
            </a:r>
          </a:p>
          <a:p>
            <a:r>
              <a:rPr lang="en-US" sz="4000" dirty="0" smtClean="0">
                <a:solidFill>
                  <a:schemeClr val="accent2"/>
                </a:solidFill>
                <a:latin typeface="Times New Roman" pitchFamily="18" charset="0"/>
                <a:cs typeface="Times New Roman" pitchFamily="18" charset="0"/>
              </a:rPr>
              <a:t>National Spherical Torus </a:t>
            </a:r>
          </a:p>
          <a:p>
            <a:r>
              <a:rPr lang="en-US" sz="4000" dirty="0" smtClean="0">
                <a:solidFill>
                  <a:schemeClr val="accent2"/>
                </a:solidFill>
                <a:latin typeface="Times New Roman" pitchFamily="18" charset="0"/>
                <a:cs typeface="Times New Roman" pitchFamily="18" charset="0"/>
              </a:rPr>
              <a:t>Experiment (NSTX) Upgrade Project</a:t>
            </a:r>
          </a:p>
          <a:p>
            <a:endParaRPr lang="en-US" sz="2400" b="0" dirty="0" smtClean="0">
              <a:latin typeface="Times New Roman" pitchFamily="18" charset="0"/>
              <a:cs typeface="Times New Roman" pitchFamily="18" charset="0"/>
            </a:endParaRPr>
          </a:p>
          <a:p>
            <a:pPr>
              <a:spcBef>
                <a:spcPct val="20000"/>
              </a:spcBef>
              <a:buFont typeface="Wingdings" pitchFamily="2" charset="2"/>
              <a:buNone/>
            </a:pPr>
            <a:r>
              <a:rPr lang="en-US" sz="3000" dirty="0" smtClean="0">
                <a:latin typeface="Times New Roman" pitchFamily="18" charset="0"/>
                <a:cs typeface="Times New Roman" pitchFamily="18" charset="0"/>
              </a:rPr>
              <a:t>Princeton Plasma Physics Laboratory</a:t>
            </a:r>
          </a:p>
          <a:p>
            <a:r>
              <a:rPr lang="en-US" sz="2000" dirty="0" smtClean="0">
                <a:latin typeface="Times New Roman" pitchFamily="18" charset="0"/>
                <a:cs typeface="Times New Roman" pitchFamily="18" charset="0"/>
              </a:rPr>
              <a:t>October 3, 2013</a:t>
            </a:r>
          </a:p>
        </p:txBody>
      </p:sp>
      <p:sp>
        <p:nvSpPr>
          <p:cNvPr id="228356" name="Rectangle 4"/>
          <p:cNvSpPr>
            <a:spLocks noGrp="1" noChangeArrowheads="1"/>
          </p:cNvSpPr>
          <p:nvPr>
            <p:ph type="subTitle" idx="1"/>
          </p:nvPr>
        </p:nvSpPr>
        <p:spPr>
          <a:xfrm>
            <a:off x="0" y="5280025"/>
            <a:ext cx="9086850" cy="1313947"/>
          </a:xfrm>
          <a:noFill/>
          <a:ln/>
        </p:spPr>
        <p:txBody>
          <a:bodyPr lIns="82039" tIns="41020" rIns="82039" bIns="41020">
            <a:spAutoFit/>
          </a:bodyPr>
          <a:lstStyle/>
          <a:p>
            <a:pPr>
              <a:spcBef>
                <a:spcPts val="0"/>
              </a:spcBef>
            </a:pPr>
            <a:r>
              <a:rPr lang="en-US" dirty="0" smtClean="0">
                <a:latin typeface="Times New Roman" pitchFamily="18" charset="0"/>
                <a:cs typeface="Times New Roman" pitchFamily="18" charset="0"/>
              </a:rPr>
              <a:t>Stephen W. Meador</a:t>
            </a:r>
            <a:endParaRPr lang="en-US" dirty="0">
              <a:latin typeface="Times New Roman" pitchFamily="18" charset="0"/>
              <a:cs typeface="Times New Roman" pitchFamily="18" charset="0"/>
            </a:endParaRPr>
          </a:p>
          <a:p>
            <a:pPr>
              <a:spcBef>
                <a:spcPts val="0"/>
              </a:spcBef>
            </a:pPr>
            <a:r>
              <a:rPr lang="en-US" dirty="0">
                <a:latin typeface="Times New Roman" pitchFamily="18" charset="0"/>
                <a:cs typeface="Times New Roman" pitchFamily="18" charset="0"/>
              </a:rPr>
              <a:t>Review Committee Chair </a:t>
            </a:r>
          </a:p>
          <a:p>
            <a:pPr>
              <a:spcBef>
                <a:spcPts val="0"/>
              </a:spcBef>
            </a:pPr>
            <a:r>
              <a:rPr lang="en-US" dirty="0">
                <a:effectLst>
                  <a:outerShdw blurRad="38100" dist="38100" dir="2700000" algn="tl">
                    <a:srgbClr val="C0C0C0"/>
                  </a:outerShdw>
                </a:effectLst>
                <a:latin typeface="Times New Roman" pitchFamily="18" charset="0"/>
                <a:cs typeface="Times New Roman" pitchFamily="18" charset="0"/>
              </a:rPr>
              <a:t>Office of Science, U.S. Department of Energy</a:t>
            </a:r>
          </a:p>
          <a:p>
            <a:pPr>
              <a:spcBef>
                <a:spcPts val="0"/>
              </a:spcBef>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15</a:t>
            </a:fld>
            <a:endParaRPr lang="en-US" dirty="0"/>
          </a:p>
        </p:txBody>
      </p:sp>
      <p:sp>
        <p:nvSpPr>
          <p:cNvPr id="233474" name="Rectangle 2"/>
          <p:cNvSpPr>
            <a:spLocks noGrp="1" noChangeArrowheads="1"/>
          </p:cNvSpPr>
          <p:nvPr>
            <p:ph type="title"/>
          </p:nvPr>
        </p:nvSpPr>
        <p:spPr>
          <a:xfrm>
            <a:off x="2443794" y="6541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a:t>
            </a:r>
            <a:r>
              <a:rPr lang="en-US" sz="1800" dirty="0" err="1" smtClean="0">
                <a:effectLst/>
                <a:latin typeface="Times New Roman" pitchFamily="18" charset="0"/>
                <a:cs typeface="Times New Roman" pitchFamily="18" charset="0"/>
              </a:rPr>
              <a:t>Kellman</a:t>
            </a:r>
            <a:r>
              <a:rPr lang="en-US" sz="1800" dirty="0" smtClean="0">
                <a:effectLst/>
                <a:latin typeface="Times New Roman" pitchFamily="18" charset="0"/>
                <a:cs typeface="Times New Roman" pitchFamily="18" charset="0"/>
              </a:rPr>
              <a:t>, GA*/SC-1</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258739"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457200" lvl="0" indent="-457200" algn="l" eaLnBrk="1" hangingPunct="1">
              <a:spcBef>
                <a:spcPts val="0"/>
              </a:spcBef>
              <a:spcAft>
                <a:spcPts val="0"/>
              </a:spcAft>
              <a:buFont typeface="Arial" pitchFamily="34" charset="0"/>
              <a:buChar char="•"/>
              <a:defRPr/>
            </a:pPr>
            <a:r>
              <a:rPr lang="en-US" sz="2000" kern="0" dirty="0">
                <a:latin typeface="Times New Roman" pitchFamily="18" charset="0"/>
                <a:cs typeface="Times New Roman" pitchFamily="18" charset="0"/>
              </a:rPr>
              <a:t>Findings</a:t>
            </a:r>
          </a:p>
          <a:p>
            <a:pPr marL="457200" lvl="0" indent="-457200" algn="l" eaLnBrk="1" hangingPunct="1">
              <a:spcBef>
                <a:spcPts val="0"/>
              </a:spcBef>
              <a:spcAft>
                <a:spcPts val="0"/>
              </a:spcAft>
              <a:buFont typeface="Arial" pitchFamily="34" charset="0"/>
              <a:buChar char="•"/>
              <a:defRPr/>
            </a:pPr>
            <a:r>
              <a:rPr lang="en-US" sz="2000" kern="0" dirty="0">
                <a:latin typeface="Times New Roman" pitchFamily="18" charset="0"/>
                <a:cs typeface="Times New Roman" pitchFamily="18" charset="0"/>
              </a:rPr>
              <a:t>Comments</a:t>
            </a:r>
          </a:p>
          <a:p>
            <a:pPr marL="457200" lvl="0" indent="-457200" algn="l" eaLnBrk="1" hangingPunct="1">
              <a:spcBef>
                <a:spcPts val="0"/>
              </a:spcBef>
              <a:spcAft>
                <a:spcPts val="0"/>
              </a:spcAft>
              <a:buFont typeface="Arial" pitchFamily="34" charset="0"/>
              <a:buChar char="•"/>
              <a:defRPr/>
            </a:pPr>
            <a:r>
              <a:rPr lang="en-US" sz="2000" kern="0" dirty="0">
                <a:latin typeface="Times New Roman" pitchFamily="18" charset="0"/>
                <a:cs typeface="Times New Roman" pitchFamily="18" charset="0"/>
              </a:rPr>
              <a:t>Recommendations</a:t>
            </a: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337481"/>
            <a:ext cx="8298407" cy="5254388"/>
          </a:xfrm>
          <a:prstGeom prst="rect">
            <a:avLst/>
          </a:prstGeom>
        </p:spPr>
        <p:txBody>
          <a:bodyPr/>
          <a:lstStyle/>
          <a:p>
            <a:pPr marL="457200" indent="-457200" algn="l">
              <a:buFont typeface="+mj-lt"/>
              <a:buAutoNum type="arabicPeriod"/>
            </a:pPr>
            <a:r>
              <a:rPr lang="en-US" sz="2000" b="0" dirty="0">
                <a:latin typeface="Times New Roman" pitchFamily="18" charset="0"/>
                <a:cs typeface="Times New Roman" pitchFamily="18" charset="0"/>
              </a:rPr>
              <a:t>Construction Efforts: Are construction efforts being executed safely?  Does the project have adequate resources and the appropriate skills mix to execute the project per the plan</a:t>
            </a:r>
            <a:r>
              <a:rPr lang="en-US" sz="2000" b="0" dirty="0" smtClean="0">
                <a:latin typeface="Times New Roman" pitchFamily="18" charset="0"/>
                <a:cs typeface="Times New Roman" pitchFamily="18" charset="0"/>
              </a:rPr>
              <a:t>?</a:t>
            </a:r>
          </a:p>
          <a:p>
            <a:pPr algn="l"/>
            <a:endParaRPr lang="en-US" sz="2000" b="0" dirty="0">
              <a:latin typeface="Times New Roman" pitchFamily="18" charset="0"/>
              <a:cs typeface="Times New Roman" pitchFamily="18" charset="0"/>
            </a:endParaRPr>
          </a:p>
          <a:p>
            <a:pPr marL="457200" indent="-457200" algn="l">
              <a:buFont typeface="+mj-lt"/>
              <a:buAutoNum type="arabicPeriod" startAt="4"/>
            </a:pPr>
            <a:r>
              <a:rPr lang="en-US" sz="2000" b="0" dirty="0">
                <a:latin typeface="Times New Roman" pitchFamily="18" charset="0"/>
                <a:cs typeface="Times New Roman" pitchFamily="18" charset="0"/>
              </a:rPr>
              <a:t>Transition to Operations: Is the Project appropriately aligned for completion of construction efforts and transitioning to NSTX-U for CD-4 approval?</a:t>
            </a:r>
          </a:p>
          <a:p>
            <a:pPr algn="l"/>
            <a:endParaRPr lang="en-US" sz="2000" b="0" dirty="0" smtClean="0">
              <a:latin typeface="Times New Roman" pitchFamily="18" charset="0"/>
              <a:cs typeface="Times New Roman" pitchFamily="18" charset="0"/>
            </a:endParaRPr>
          </a:p>
          <a:p>
            <a:pPr marL="457200" indent="-457200" algn="l">
              <a:buFont typeface="+mj-lt"/>
              <a:buAutoNum type="arabicPeriod"/>
            </a:pPr>
            <a:endParaRPr lang="en-US" sz="2000" b="0" dirty="0">
              <a:latin typeface="Times New Roman" pitchFamily="18" charset="0"/>
              <a:cs typeface="Times New Roman" pitchFamily="18" charset="0"/>
            </a:endParaRPr>
          </a:p>
          <a:p>
            <a:pPr marL="457200" indent="-457200" algn="l">
              <a:buFont typeface="+mj-lt"/>
              <a:buAutoNum type="arabicPeriod"/>
            </a:pPr>
            <a:endParaRPr lang="en-US" sz="2000" b="0" dirty="0" smtClean="0">
              <a:latin typeface="Times New Roman" pitchFamily="18" charset="0"/>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lang="en-US" sz="2000" b="0" kern="0" dirty="0">
              <a:latin typeface="Times New Roman" pitchFamily="18" charset="0"/>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16</a:t>
            </a:fld>
            <a:endParaRPr lang="en-US" dirty="0"/>
          </a:p>
        </p:txBody>
      </p:sp>
      <p:sp>
        <p:nvSpPr>
          <p:cNvPr id="233474" name="Rectangle 2"/>
          <p:cNvSpPr>
            <a:spLocks noGrp="1" noChangeArrowheads="1"/>
          </p:cNvSpPr>
          <p:nvPr>
            <p:ph type="title"/>
          </p:nvPr>
        </p:nvSpPr>
        <p:spPr>
          <a:xfrm>
            <a:off x="2486218" y="231698"/>
            <a:ext cx="4571999" cy="915988"/>
          </a:xfrm>
        </p:spPr>
        <p:txBody>
          <a:bodyPr/>
          <a:lstStyle/>
          <a:p>
            <a:r>
              <a:rPr lang="en-US" sz="2000" b="1" dirty="0" smtClean="0">
                <a:effectLst/>
                <a:latin typeface="Times New Roman" pitchFamily="18" charset="0"/>
                <a:cs typeface="Times New Roman" pitchFamily="18" charset="0"/>
              </a:rPr>
              <a:t>3. Cost and Schedule</a:t>
            </a:r>
            <a:r>
              <a:rPr lang="en-US" sz="2000" b="1" dirty="0">
                <a:effectLst/>
                <a:latin typeface="Times New Roman" pitchFamily="18" charset="0"/>
                <a:cs typeface="Times New Roman" pitchFamily="18" charset="0"/>
              </a:rPr>
              <a:t/>
            </a:r>
            <a:br>
              <a:rPr lang="en-US" sz="2000" b="1" dirty="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K. Chao, DOE/SC*/ SC-2</a:t>
            </a: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153964" y="1246211"/>
            <a:ext cx="8298407" cy="5768169"/>
          </a:xfrm>
          <a:prstGeom prst="rect">
            <a:avLst/>
          </a:prstGeom>
        </p:spPr>
        <p:txBody>
          <a:bodyPr/>
          <a:lstStyle/>
          <a:p>
            <a:pPr marL="457200" indent="-457200" algn="l">
              <a:buFont typeface="+mj-lt"/>
              <a:buAutoNum type="arabicPeriod" startAt="2"/>
            </a:pPr>
            <a:r>
              <a:rPr lang="en-US" sz="2000" b="0" dirty="0">
                <a:latin typeface="Times New Roman" pitchFamily="18" charset="0"/>
                <a:cs typeface="Times New Roman" pitchFamily="18" charset="0"/>
              </a:rPr>
              <a:t>Baseline Cost and Schedule: Are the current project cost and schedule projections consistent with the approved baseline cost and schedule?  Is the contingency remaining adequate for the risks that remain</a:t>
            </a:r>
            <a:r>
              <a:rPr lang="en-US" sz="2000" b="0" dirty="0" smtClean="0">
                <a:latin typeface="Times New Roman" pitchFamily="18" charset="0"/>
                <a:cs typeface="Times New Roman" pitchFamily="18" charset="0"/>
              </a:rPr>
              <a:t>?  </a:t>
            </a:r>
          </a:p>
          <a:p>
            <a:pPr algn="l"/>
            <a:endParaRPr lang="en-US" sz="2000" b="0" dirty="0" smtClean="0">
              <a:latin typeface="Times New Roman" pitchFamily="18" charset="0"/>
              <a:cs typeface="Times New Roman" pitchFamily="18" charset="0"/>
            </a:endParaRPr>
          </a:p>
          <a:p>
            <a:pPr marL="457200" indent="-457200" algn="l">
              <a:buFont typeface="+mj-lt"/>
              <a:buAutoNum type="arabicPeriod" startAt="4"/>
            </a:pPr>
            <a:r>
              <a:rPr lang="en-US" sz="2000" b="0" dirty="0">
                <a:latin typeface="Times New Roman" pitchFamily="18" charset="0"/>
                <a:cs typeface="Times New Roman" pitchFamily="18" charset="0"/>
              </a:rPr>
              <a:t>Transition to Operations: Is the Project appropriately aligned for completion of construction efforts and transitioning to NSTX-U for CD-4 approval</a:t>
            </a:r>
          </a:p>
          <a:p>
            <a:pPr marL="457200" indent="-457200" algn="l">
              <a:buFont typeface="+mj-lt"/>
              <a:buAutoNum type="arabicPeriod" startAt="4"/>
            </a:pPr>
            <a:endParaRPr lang="en-US" sz="2000" b="0" kern="0" baseline="0" dirty="0">
              <a:latin typeface="Times New Roman" pitchFamily="18" charset="0"/>
              <a:cs typeface="Times New Roman" pitchFamily="18" charset="0"/>
            </a:endParaRPr>
          </a:p>
          <a:p>
            <a:pPr marL="457200" indent="-457200" algn="l">
              <a:buFont typeface="+mj-lt"/>
              <a:buAutoNum type="arabicPeriod" startAt="4"/>
            </a:pPr>
            <a:endParaRPr lang="en-US" sz="2000" b="0" kern="0" dirty="0">
              <a:latin typeface="Times New Roman" pitchFamily="18" charset="0"/>
              <a:cs typeface="Times New Roman" pitchFamily="18" charset="0"/>
            </a:endParaRPr>
          </a:p>
          <a:p>
            <a:pPr marL="457200" indent="-457200" algn="l">
              <a:buFont typeface="+mj-lt"/>
              <a:buAutoNum type="arabicPeriod" startAt="4"/>
            </a:pPr>
            <a:endParaRPr lang="en-US" sz="2000" b="0" kern="0" baseline="0" dirty="0" smtClean="0">
              <a:latin typeface="Times New Roman" pitchFamily="18" charset="0"/>
              <a:cs typeface="Times New Roman" pitchFamily="18" charset="0"/>
            </a:endParaRPr>
          </a:p>
          <a:p>
            <a:pPr marL="457200" indent="-457200" algn="l">
              <a:buFont typeface="+mj-lt"/>
              <a:buAutoNum type="arabicPeriod" startAt="4"/>
            </a:pPr>
            <a:endParaRPr lang="en-US" sz="2000" b="0" kern="0" dirty="0">
              <a:latin typeface="Times New Roman" pitchFamily="18" charset="0"/>
              <a:cs typeface="Times New Roman" pitchFamily="18" charset="0"/>
            </a:endParaRPr>
          </a:p>
          <a:p>
            <a:pPr marL="457200" indent="-457200" algn="l">
              <a:buFont typeface="+mj-lt"/>
              <a:buAutoNum type="arabicPeriod" startAt="4"/>
            </a:pPr>
            <a:endParaRPr lang="en-US" sz="2000" b="0" kern="0" baseline="0" dirty="0" smtClean="0">
              <a:latin typeface="Times New Roman" pitchFamily="18" charset="0"/>
              <a:cs typeface="Times New Roman" pitchFamily="18" charset="0"/>
            </a:endParaRPr>
          </a:p>
          <a:p>
            <a:pPr marL="457200" marR="0" lvl="0" indent="-457200" algn="l" defTabSz="914400" rtl="0" eaLnBrk="1" fontAlgn="base" latinLnBrk="0" hangingPunct="1">
              <a:lnSpc>
                <a:spcPct val="100000"/>
              </a:lnSpc>
              <a:spcBef>
                <a:spcPts val="0"/>
              </a:spcBef>
              <a:spcAft>
                <a:spcPts val="0"/>
              </a:spcAft>
              <a:buClrTx/>
              <a:buSzTx/>
              <a:buFont typeface="Arial" pitchFamily="34" charset="0"/>
              <a:buChar char="•"/>
              <a:tabLst/>
              <a:defRPr/>
            </a:pPr>
            <a:r>
              <a:rPr lang="en-US" sz="2000" kern="0" baseline="0" dirty="0" smtClean="0">
                <a:latin typeface="Times New Roman" pitchFamily="18" charset="0"/>
                <a:cs typeface="Times New Roman" pitchFamily="18" charset="0"/>
              </a:rPr>
              <a:t>Findings</a:t>
            </a:r>
          </a:p>
          <a:p>
            <a:pPr marL="457200" marR="0" lvl="0" indent="-457200" algn="l" defTabSz="914400" rtl="0" eaLnBrk="1" fontAlgn="base" latinLnBrk="0" hangingPunct="1">
              <a:lnSpc>
                <a:spcPct val="100000"/>
              </a:lnSpc>
              <a:spcBef>
                <a:spcPts val="0"/>
              </a:spcBef>
              <a:spcAft>
                <a:spcPts val="0"/>
              </a:spcAft>
              <a:buClrTx/>
              <a:buSzTx/>
              <a:buFont typeface="Arial" pitchFamily="34" charset="0"/>
              <a:buChar char="•"/>
              <a:tabLst/>
              <a:defRPr/>
            </a:pPr>
            <a:r>
              <a:rPr kumimoji="0" lang="en-US" sz="200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rPr>
              <a:t>Comments</a:t>
            </a:r>
          </a:p>
          <a:p>
            <a:pPr marL="457200" marR="0" lvl="0" indent="-457200" algn="l" defTabSz="914400" rtl="0" eaLnBrk="1" fontAlgn="base" latinLnBrk="0" hangingPunct="1">
              <a:lnSpc>
                <a:spcPct val="100000"/>
              </a:lnSpc>
              <a:spcBef>
                <a:spcPts val="0"/>
              </a:spcBef>
              <a:spcAft>
                <a:spcPts val="0"/>
              </a:spcAft>
              <a:buClrTx/>
              <a:buSzTx/>
              <a:buFont typeface="Arial" pitchFamily="34" charset="0"/>
              <a:buChar char="•"/>
              <a:tabLst/>
              <a:defRPr/>
            </a:pPr>
            <a:r>
              <a:rPr lang="en-US" sz="2000" kern="0" baseline="0" dirty="0" smtClean="0">
                <a:latin typeface="Times New Roman" pitchFamily="18" charset="0"/>
                <a:cs typeface="Times New Roman" pitchFamily="18" charset="0"/>
              </a:rPr>
              <a:t>Recommendations</a:t>
            </a:r>
            <a:endParaRPr kumimoji="0" lang="en-US" sz="200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A9E9B14-53C6-4083-A139-DE31FF4D48B3}" type="slidenum">
              <a:rPr lang="en-US"/>
              <a:pPr/>
              <a:t>17</a:t>
            </a:fld>
            <a:endParaRPr lang="en-US" dirty="0"/>
          </a:p>
        </p:txBody>
      </p:sp>
      <p:sp>
        <p:nvSpPr>
          <p:cNvPr id="238594" name="Rectangle 2"/>
          <p:cNvSpPr>
            <a:spLocks noGrp="1" noChangeArrowheads="1"/>
          </p:cNvSpPr>
          <p:nvPr>
            <p:ph type="title"/>
          </p:nvPr>
        </p:nvSpPr>
        <p:spPr>
          <a:xfrm>
            <a:off x="2582749" y="157660"/>
            <a:ext cx="4264025" cy="885825"/>
          </a:xfrm>
        </p:spPr>
        <p:txBody>
          <a:bodyPr/>
          <a:lstStyle/>
          <a:p>
            <a:r>
              <a:rPr lang="en-US" sz="2000" b="1" dirty="0" smtClean="0">
                <a:effectLst/>
                <a:latin typeface="Times New Roman" pitchFamily="18" charset="0"/>
                <a:cs typeface="Times New Roman" pitchFamily="18" charset="0"/>
              </a:rPr>
              <a:t>Project Status</a:t>
            </a:r>
            <a:br>
              <a:rPr lang="en-US" sz="2000" b="1" dirty="0" smtClean="0">
                <a:effectLst/>
                <a:latin typeface="Times New Roman" pitchFamily="18" charset="0"/>
                <a:cs typeface="Times New Roman" pitchFamily="18" charset="0"/>
              </a:rPr>
            </a:br>
            <a:r>
              <a:rPr lang="en-US" sz="2000" dirty="0" smtClean="0">
                <a:effectLst/>
                <a:latin typeface="Times New Roman" pitchFamily="18" charset="0"/>
                <a:cs typeface="Times New Roman" pitchFamily="18" charset="0"/>
              </a:rPr>
              <a:t>K. Chao, DOE/SC*/ SC-2</a:t>
            </a:r>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endParaRPr lang="en-US" sz="1600" dirty="0">
              <a:effectLst/>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88950" y="1150938"/>
          <a:ext cx="8119240" cy="5601931"/>
        </p:xfrm>
        <a:graphic>
          <a:graphicData uri="http://schemas.openxmlformats.org/drawingml/2006/table">
            <a:tbl>
              <a:tblPr/>
              <a:tblGrid>
                <a:gridCol w="2708552"/>
                <a:gridCol w="2705344"/>
                <a:gridCol w="2705344"/>
              </a:tblGrid>
              <a:tr h="379281">
                <a:tc gridSpan="3">
                  <a:txBody>
                    <a:bodyPr/>
                    <a:lstStyle/>
                    <a:p>
                      <a:pPr algn="ctr" fontAlgn="b"/>
                      <a:r>
                        <a:rPr lang="en-US" sz="2400" b="1" i="0" u="none" strike="noStrike" dirty="0">
                          <a:solidFill>
                            <a:srgbClr val="000000"/>
                          </a:solidFill>
                          <a:latin typeface="Times New Roman" pitchFamily="18" charset="0"/>
                          <a:cs typeface="Times New Roman" pitchFamily="18" charset="0"/>
                        </a:rPr>
                        <a:t>PROJECT STATUS</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Project Type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800" b="0" i="0" u="none" strike="noStrike" dirty="0">
                          <a:solidFill>
                            <a:srgbClr val="000000"/>
                          </a:solidFill>
                          <a:latin typeface="Times New Roman" pitchFamily="18" charset="0"/>
                          <a:cs typeface="Times New Roman" pitchFamily="18" charset="0"/>
                        </a:rPr>
                        <a:t>MIE / Line Item / Cooperative Agreement</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CD-1</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CD-2</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CD-3</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CD-4</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TPC Percent Complete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Planned:  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TPC Cost to Date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TPC Committed to Date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TPC</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TEC</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530472">
                <a:tc>
                  <a:txBody>
                    <a:bodyPr/>
                    <a:lstStyle/>
                    <a:p>
                      <a:pPr algn="l" fontAlgn="b"/>
                      <a:r>
                        <a:rPr lang="en-US" sz="1800" b="0" i="0" u="none" strike="noStrike" dirty="0">
                          <a:solidFill>
                            <a:srgbClr val="000000"/>
                          </a:solidFill>
                          <a:latin typeface="Times New Roman" pitchFamily="18" charset="0"/>
                          <a:cs typeface="Times New Roman" pitchFamily="18" charset="0"/>
                        </a:rPr>
                        <a:t>Contingency Cost                   (w/Mgmt Reserve)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_____% to go</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Contingency Schedule </a:t>
                      </a:r>
                      <a:endParaRPr lang="en-US" sz="1800" b="0" i="0" u="none" strike="noStrike" dirty="0" smtClean="0">
                        <a:solidFill>
                          <a:srgbClr val="000000"/>
                        </a:solidFill>
                        <a:latin typeface="Times New Roman" pitchFamily="18" charset="0"/>
                        <a:cs typeface="Times New Roman" pitchFamily="18" charset="0"/>
                      </a:endParaRPr>
                    </a:p>
                    <a:p>
                      <a:pPr algn="l" fontAlgn="b"/>
                      <a:r>
                        <a:rPr lang="en-US" sz="1800" b="0" i="0" u="none" strike="noStrike" dirty="0" smtClean="0">
                          <a:solidFill>
                            <a:srgbClr val="000000"/>
                          </a:solidFill>
                          <a:latin typeface="Times New Roman" pitchFamily="18" charset="0"/>
                          <a:cs typeface="Times New Roman" pitchFamily="18" charset="0"/>
                        </a:rPr>
                        <a:t>on </a:t>
                      </a:r>
                      <a:r>
                        <a:rPr lang="en-US" sz="1800" b="0" i="0" u="none" strike="noStrike" dirty="0">
                          <a:solidFill>
                            <a:srgbClr val="000000"/>
                          </a:solidFill>
                          <a:latin typeface="Times New Roman" pitchFamily="18" charset="0"/>
                          <a:cs typeface="Times New Roman" pitchFamily="18" charset="0"/>
                        </a:rPr>
                        <a:t>CD-4b</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______months</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CPI Cumulative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SPI Cumulative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A9E9B14-53C6-4083-A139-DE31FF4D48B3}" type="slidenum">
              <a:rPr lang="en-US"/>
              <a:pPr/>
              <a:t>18</a:t>
            </a:fld>
            <a:endParaRPr lang="en-US" dirty="0"/>
          </a:p>
        </p:txBody>
      </p:sp>
      <p:sp>
        <p:nvSpPr>
          <p:cNvPr id="238594" name="Rectangle 2"/>
          <p:cNvSpPr>
            <a:spLocks noGrp="1" noChangeArrowheads="1"/>
          </p:cNvSpPr>
          <p:nvPr>
            <p:ph type="title"/>
          </p:nvPr>
        </p:nvSpPr>
        <p:spPr>
          <a:xfrm>
            <a:off x="2643131" y="162631"/>
            <a:ext cx="4264025" cy="885825"/>
          </a:xfrm>
        </p:spPr>
        <p:txBody>
          <a:bodyPr/>
          <a:lstStyle/>
          <a:p>
            <a:r>
              <a:rPr lang="en-US" sz="2000" b="1" dirty="0" smtClean="0">
                <a:effectLst/>
                <a:latin typeface="Times New Roman" pitchFamily="18" charset="0"/>
                <a:cs typeface="Times New Roman" pitchFamily="18" charset="0"/>
              </a:rPr>
              <a:t>4. Management and ES&amp;H </a:t>
            </a:r>
            <a:br>
              <a:rPr lang="en-US" sz="20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F. </a:t>
            </a:r>
            <a:r>
              <a:rPr lang="en-US" sz="1800" dirty="0" err="1" smtClean="0">
                <a:effectLst/>
                <a:latin typeface="Times New Roman" pitchFamily="18" charset="0"/>
                <a:cs typeface="Times New Roman" pitchFamily="18" charset="0"/>
              </a:rPr>
              <a:t>Crescenzo</a:t>
            </a:r>
            <a:r>
              <a:rPr lang="en-US" sz="1800" dirty="0" smtClean="0">
                <a:effectLst/>
                <a:latin typeface="Times New Roman" pitchFamily="18" charset="0"/>
                <a:cs typeface="Times New Roman" pitchFamily="18" charset="0"/>
              </a:rPr>
              <a:t>, BNL*/SC-3</a:t>
            </a:r>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endParaRPr lang="en-US" sz="1600" dirty="0">
              <a:effectLst/>
              <a:latin typeface="Times New Roman" pitchFamily="18" charset="0"/>
              <a:cs typeface="Times New Roman" pitchFamily="18" charset="0"/>
            </a:endParaRPr>
          </a:p>
        </p:txBody>
      </p:sp>
      <p:sp>
        <p:nvSpPr>
          <p:cNvPr id="4" name="Rectangle 3"/>
          <p:cNvSpPr txBox="1">
            <a:spLocks noChangeArrowheads="1"/>
          </p:cNvSpPr>
          <p:nvPr/>
        </p:nvSpPr>
        <p:spPr>
          <a:xfrm>
            <a:off x="258739" y="1223181"/>
            <a:ext cx="8298407" cy="5254388"/>
          </a:xfrm>
          <a:prstGeom prst="rect">
            <a:avLst/>
          </a:prstGeom>
        </p:spPr>
        <p:txBody>
          <a:bodyPr/>
          <a:lstStyle/>
          <a:p>
            <a:pPr marL="342900" indent="-342900" algn="l">
              <a:buFont typeface="+mj-lt"/>
              <a:buAutoNum type="arabicPeriod"/>
            </a:pPr>
            <a:r>
              <a:rPr lang="en-US" sz="2000" b="0" dirty="0" smtClean="0">
                <a:latin typeface="Times New Roman" pitchFamily="18" charset="0"/>
                <a:cs typeface="Times New Roman" pitchFamily="18" charset="0"/>
              </a:rPr>
              <a:t>Construction Efforts: Are construction efforts being executed safely?  Does the project have adequate resources and the appropriate skills mix to execute the project per the plan?</a:t>
            </a:r>
          </a:p>
          <a:p>
            <a:pPr marL="342900" indent="-342900" algn="l">
              <a:buFont typeface="+mj-lt"/>
              <a:buAutoNum type="arabicPeriod"/>
            </a:pPr>
            <a:endParaRPr lang="en-US" sz="2000" b="0" dirty="0" smtClean="0">
              <a:latin typeface="Times New Roman" pitchFamily="18" charset="0"/>
              <a:cs typeface="Times New Roman" pitchFamily="18" charset="0"/>
            </a:endParaRPr>
          </a:p>
          <a:p>
            <a:pPr marL="457200" indent="-457200" algn="l">
              <a:buFont typeface="+mj-lt"/>
              <a:buAutoNum type="arabicPeriod" startAt="3"/>
            </a:pPr>
            <a:r>
              <a:rPr lang="en-US" sz="20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Has the project responded satisfactorily to the recommendations from the previous project reviews?</a:t>
            </a:r>
          </a:p>
          <a:p>
            <a:pPr marL="342900" indent="-342900" algn="l">
              <a:buFont typeface="+mj-lt"/>
              <a:buAutoNum type="arabicPeriod" startAt="3"/>
            </a:pPr>
            <a:endParaRPr lang="en-US" sz="2000" b="0" dirty="0" smtClean="0">
              <a:latin typeface="Times New Roman" pitchFamily="18" charset="0"/>
              <a:cs typeface="Times New Roman" pitchFamily="18" charset="0"/>
            </a:endParaRPr>
          </a:p>
          <a:p>
            <a:pPr marL="342900" indent="-342900" algn="l">
              <a:buFont typeface="+mj-lt"/>
              <a:buAutoNum type="arabicPeriod" startAt="3"/>
            </a:pPr>
            <a:r>
              <a:rPr lang="en-US" sz="2000" b="0" dirty="0" smtClean="0">
                <a:latin typeface="Times New Roman" pitchFamily="18" charset="0"/>
                <a:cs typeface="Times New Roman" pitchFamily="18" charset="0"/>
              </a:rPr>
              <a:t>Transition to Operations: Is the Project appropriately aligned for completion of construction efforts and transitioning to NSTX-U for CD-4 approval?</a:t>
            </a:r>
          </a:p>
          <a:p>
            <a:pPr algn="l" eaLnBrk="1" hangingPunct="1">
              <a:spcBef>
                <a:spcPts val="0"/>
              </a:spcBef>
              <a:spcAft>
                <a:spcPts val="0"/>
              </a:spcAft>
              <a:defRPr/>
            </a:pPr>
            <a:endParaRPr lang="en-US" sz="2000" b="0" dirty="0">
              <a:latin typeface="Times New Roman" pitchFamily="18" charset="0"/>
              <a:cs typeface="Times New Roman" pitchFamily="18" charset="0"/>
            </a:endParaRPr>
          </a:p>
          <a:p>
            <a:pPr marL="457200" indent="-457200" algn="l" eaLnBrk="1" hangingPunct="1">
              <a:spcBef>
                <a:spcPts val="0"/>
              </a:spcBef>
              <a:spcAft>
                <a:spcPts val="1000"/>
              </a:spcAft>
              <a:buAutoNum type="arabicPeriod" startAt="3"/>
              <a:defRPr/>
            </a:pPr>
            <a:endParaRPr lang="en-US" sz="2000" b="0" dirty="0" smtClean="0">
              <a:latin typeface="Times New Roman" pitchFamily="18" charset="0"/>
              <a:cs typeface="Times New Roman" pitchFamily="18" charset="0"/>
            </a:endParaRPr>
          </a:p>
          <a:p>
            <a:pPr marL="457200" lvl="0" indent="-457200" algn="l" eaLnBrk="1" hangingPunct="1">
              <a:spcBef>
                <a:spcPts val="0"/>
              </a:spcBef>
              <a:spcAft>
                <a:spcPts val="0"/>
              </a:spcAft>
              <a:buFont typeface="Arial" pitchFamily="34" charset="0"/>
              <a:buChar char="•"/>
              <a:defRPr/>
            </a:pPr>
            <a:r>
              <a:rPr lang="en-US" sz="2000" kern="0" dirty="0" smtClean="0">
                <a:latin typeface="Times New Roman" pitchFamily="18" charset="0"/>
                <a:cs typeface="Times New Roman" pitchFamily="18" charset="0"/>
              </a:rPr>
              <a:t>Findings</a:t>
            </a:r>
          </a:p>
          <a:p>
            <a:pPr marL="457200" lvl="0" indent="-457200" algn="l" eaLnBrk="1" hangingPunct="1">
              <a:spcBef>
                <a:spcPts val="0"/>
              </a:spcBef>
              <a:spcAft>
                <a:spcPts val="0"/>
              </a:spcAft>
              <a:buFont typeface="Arial" pitchFamily="34" charset="0"/>
              <a:buChar char="•"/>
              <a:defRPr/>
            </a:pPr>
            <a:r>
              <a:rPr lang="en-US" sz="2000" kern="0" dirty="0" smtClean="0">
                <a:latin typeface="Times New Roman" pitchFamily="18" charset="0"/>
                <a:cs typeface="Times New Roman" pitchFamily="18" charset="0"/>
              </a:rPr>
              <a:t>Comments</a:t>
            </a:r>
          </a:p>
          <a:p>
            <a:pPr marL="457200" lvl="0" indent="-457200" algn="l" eaLnBrk="1" hangingPunct="1">
              <a:spcBef>
                <a:spcPts val="0"/>
              </a:spcBef>
              <a:spcAft>
                <a:spcPts val="0"/>
              </a:spcAft>
              <a:buFont typeface="Arial" pitchFamily="34" charset="0"/>
              <a:buChar char="•"/>
              <a:defRPr/>
            </a:pPr>
            <a:r>
              <a:rPr lang="en-US" sz="2000" kern="0" dirty="0" smtClean="0">
                <a:latin typeface="Times New Roman" pitchFamily="18" charset="0"/>
                <a:cs typeface="Times New Roman" pitchFamily="18" charset="0"/>
              </a:rPr>
              <a:t>Recommendations</a:t>
            </a:r>
          </a:p>
          <a:p>
            <a:pPr marL="457200" marR="0" lvl="0" indent="-457200" algn="l" defTabSz="914400" rtl="0" eaLnBrk="1" fontAlgn="base" latinLnBrk="0" hangingPunct="1">
              <a:lnSpc>
                <a:spcPct val="100000"/>
              </a:lnSpc>
              <a:spcBef>
                <a:spcPts val="0"/>
              </a:spcBef>
              <a:spcAft>
                <a:spcPts val="1000"/>
              </a:spcAft>
              <a:buClrTx/>
              <a:buSzTx/>
              <a:buAutoNum type="arabicPeriod" startAt="6"/>
              <a:tabLst/>
              <a:defRPr/>
            </a:pPr>
            <a:endParaRPr kumimoji="0" lang="en-US"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517A9-34B9-4C11-8049-F0E98FE00EAE}" type="slidenum">
              <a:rPr lang="en-US"/>
              <a:pPr/>
              <a:t>2</a:t>
            </a:fld>
            <a:endParaRPr lang="en-US" dirty="0"/>
          </a:p>
        </p:txBody>
      </p:sp>
      <p:sp>
        <p:nvSpPr>
          <p:cNvPr id="130062" name="Rectangle 14"/>
          <p:cNvSpPr>
            <a:spLocks noGrp="1" noChangeArrowheads="1"/>
          </p:cNvSpPr>
          <p:nvPr>
            <p:ph type="title"/>
          </p:nvPr>
        </p:nvSpPr>
        <p:spPr>
          <a:xfrm>
            <a:off x="2641543" y="160833"/>
            <a:ext cx="4287838" cy="723900"/>
          </a:xfrm>
        </p:spPr>
        <p:txBody>
          <a:bodyPr/>
          <a:lstStyle/>
          <a:p>
            <a:r>
              <a:rPr lang="en-US" b="1" dirty="0">
                <a:effectLst/>
                <a:latin typeface="Times New Roman" pitchFamily="18" charset="0"/>
                <a:cs typeface="Times New Roman" pitchFamily="18" charset="0"/>
              </a:rPr>
              <a:t>DOE Review of </a:t>
            </a:r>
            <a:r>
              <a:rPr lang="en-US" b="1" dirty="0" smtClean="0">
                <a:effectLst/>
                <a:latin typeface="Times New Roman" pitchFamily="18" charset="0"/>
                <a:cs typeface="Times New Roman" pitchFamily="18" charset="0"/>
              </a:rPr>
              <a:t>NSTX</a:t>
            </a:r>
            <a:endParaRPr lang="en-US" b="1" dirty="0">
              <a:effectLst/>
              <a:latin typeface="Times New Roman" pitchFamily="18" charset="0"/>
              <a:cs typeface="Times New Roman" pitchFamily="18" charset="0"/>
            </a:endParaRPr>
          </a:p>
        </p:txBody>
      </p:sp>
      <p:sp>
        <p:nvSpPr>
          <p:cNvPr id="130064" name="Rectangle 16"/>
          <p:cNvSpPr>
            <a:spLocks noGrp="1" noChangeArrowheads="1"/>
          </p:cNvSpPr>
          <p:nvPr>
            <p:ph type="body" idx="1"/>
          </p:nvPr>
        </p:nvSpPr>
        <p:spPr>
          <a:xfrm>
            <a:off x="428603" y="1062549"/>
            <a:ext cx="8196782" cy="4956114"/>
          </a:xfrm>
          <a:noFill/>
          <a:ln/>
        </p:spPr>
        <p:txBody>
          <a:bodyPr/>
          <a:lstStyle/>
          <a:p>
            <a:pPr marL="0" indent="0" algn="ctr">
              <a:buFont typeface="Wingdings" pitchFamily="2" charset="2"/>
              <a:buNone/>
              <a:tabLst>
                <a:tab pos="1771650" algn="l"/>
                <a:tab pos="7715250" algn="r"/>
              </a:tabLst>
            </a:pPr>
            <a:r>
              <a:rPr lang="en-US" sz="2400" b="0" dirty="0">
                <a:latin typeface="Times New Roman" pitchFamily="18" charset="0"/>
                <a:cs typeface="Times New Roman" pitchFamily="18" charset="0"/>
              </a:rPr>
              <a:t>DOE EXECUTIVE SESSION AGENDA</a:t>
            </a:r>
            <a:endParaRPr lang="en-US" sz="2400" u="sng" dirty="0">
              <a:latin typeface="Times New Roman" pitchFamily="18" charset="0"/>
              <a:cs typeface="Times New Roman" pitchFamily="18" charset="0"/>
            </a:endParaRPr>
          </a:p>
          <a:p>
            <a:pPr marL="0" indent="0">
              <a:buFont typeface="Wingdings" pitchFamily="2" charset="2"/>
              <a:buNone/>
              <a:tabLst>
                <a:tab pos="1771650" algn="l"/>
                <a:tab pos="7715250" algn="r"/>
              </a:tabLst>
            </a:pPr>
            <a:endParaRPr lang="en-US" sz="2400" u="sng" dirty="0">
              <a:latin typeface="Times New Roman" pitchFamily="18" charset="0"/>
              <a:cs typeface="Times New Roman" pitchFamily="18" charset="0"/>
            </a:endParaRPr>
          </a:p>
          <a:p>
            <a:pPr>
              <a:buNone/>
            </a:pPr>
            <a:r>
              <a:rPr lang="en-US" u="sng" dirty="0" smtClean="0">
                <a:latin typeface="Times New Roman" pitchFamily="18" charset="0"/>
                <a:cs typeface="Times New Roman" pitchFamily="18" charset="0"/>
              </a:rPr>
              <a:t>Wednesday, October 2, 2013— </a:t>
            </a:r>
            <a:r>
              <a:rPr lang="en-US" u="sng" dirty="0">
                <a:latin typeface="Times New Roman" pitchFamily="18" charset="0"/>
                <a:cs typeface="Times New Roman" pitchFamily="18" charset="0"/>
              </a:rPr>
              <a:t>LSB, Room B318</a:t>
            </a:r>
            <a:endParaRPr lang="en-US" u="sng"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marL="0" indent="0" eaLnBrk="0" hangingPunct="0">
              <a:spcBef>
                <a:spcPts val="0"/>
              </a:spcBef>
              <a:buFontTx/>
              <a:buNone/>
              <a:tabLst>
                <a:tab pos="1371600" algn="l"/>
                <a:tab pos="7715250" algn="r"/>
              </a:tabLst>
            </a:pPr>
            <a:r>
              <a:rPr lang="en-US" b="0" dirty="0" smtClean="0">
                <a:latin typeface="Times New Roman" pitchFamily="18" charset="0"/>
                <a:cs typeface="Times New Roman" pitchFamily="18" charset="0"/>
              </a:rPr>
              <a:t>8:00 a.m.	Introduction and Overview</a:t>
            </a:r>
            <a:r>
              <a:rPr lang="en-US" b="0" u="dotted"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S. Meador</a:t>
            </a:r>
          </a:p>
          <a:p>
            <a:pPr marL="0" indent="0" eaLnBrk="0" hangingPunct="0">
              <a:spcBef>
                <a:spcPts val="0"/>
              </a:spcBef>
              <a:buFontTx/>
              <a:buNone/>
              <a:tabLst>
                <a:tab pos="1371600" algn="l"/>
                <a:tab pos="7715250" algn="r"/>
              </a:tabLst>
            </a:pPr>
            <a:r>
              <a:rPr lang="en-US" b="0" dirty="0" smtClean="0">
                <a:latin typeface="Times New Roman" pitchFamily="18" charset="0"/>
                <a:cs typeface="Times New Roman" pitchFamily="18" charset="0"/>
              </a:rPr>
              <a:t>8:15 </a:t>
            </a:r>
            <a:r>
              <a:rPr lang="en-US" b="0" dirty="0">
                <a:latin typeface="Times New Roman" pitchFamily="18" charset="0"/>
                <a:cs typeface="Times New Roman" pitchFamily="18" charset="0"/>
              </a:rPr>
              <a:t>a.m.	</a:t>
            </a:r>
            <a:r>
              <a:rPr lang="en-US" b="0" dirty="0" smtClean="0">
                <a:latin typeface="Times New Roman" pitchFamily="18" charset="0"/>
                <a:cs typeface="Times New Roman" pitchFamily="18" charset="0"/>
              </a:rPr>
              <a:t>FES Perspective</a:t>
            </a:r>
            <a:r>
              <a:rPr lang="en-US" b="0" u="dotted"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B. Sullivan</a:t>
            </a:r>
            <a:endParaRPr lang="en-US" b="0" dirty="0">
              <a:latin typeface="Times New Roman" pitchFamily="18" charset="0"/>
              <a:cs typeface="Times New Roman" pitchFamily="18" charset="0"/>
            </a:endParaRPr>
          </a:p>
          <a:p>
            <a:pPr marL="0" indent="0">
              <a:spcBef>
                <a:spcPts val="0"/>
              </a:spcBef>
              <a:buNone/>
              <a:tabLst>
                <a:tab pos="1371600" algn="l"/>
                <a:tab pos="7715250" algn="r"/>
              </a:tabLst>
            </a:pPr>
            <a:r>
              <a:rPr lang="en-US" b="0" dirty="0" smtClean="0">
                <a:latin typeface="Times New Roman" pitchFamily="18" charset="0"/>
                <a:cs typeface="Times New Roman" pitchFamily="18" charset="0"/>
              </a:rPr>
              <a:t>8:30 </a:t>
            </a:r>
            <a:r>
              <a:rPr lang="en-US" b="0" dirty="0">
                <a:latin typeface="Times New Roman" pitchFamily="18" charset="0"/>
                <a:cs typeface="Times New Roman" pitchFamily="18" charset="0"/>
              </a:rPr>
              <a:t>a.m. 	</a:t>
            </a:r>
            <a:r>
              <a:rPr lang="en-US" b="0" dirty="0" smtClean="0">
                <a:latin typeface="Times New Roman" pitchFamily="18" charset="0"/>
                <a:cs typeface="Times New Roman" pitchFamily="18" charset="0"/>
              </a:rPr>
              <a:t>Federal Project Director Perspective</a:t>
            </a:r>
            <a:r>
              <a:rPr lang="en-US" b="0" u="dotted"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T. Indelicato</a:t>
            </a:r>
            <a:endParaRPr lang="en-US" b="0" dirty="0">
              <a:latin typeface="Times New Roman" pitchFamily="18" charset="0"/>
              <a:cs typeface="Times New Roman" pitchFamily="18" charset="0"/>
            </a:endParaRPr>
          </a:p>
          <a:p>
            <a:pPr marL="0" indent="0">
              <a:spcBef>
                <a:spcPts val="0"/>
              </a:spcBef>
              <a:buNone/>
              <a:tabLst>
                <a:tab pos="1371600" algn="l"/>
                <a:tab pos="7715250" algn="r"/>
              </a:tabLst>
            </a:pPr>
            <a:r>
              <a:rPr lang="en-US" b="0" dirty="0" smtClean="0">
                <a:latin typeface="Times New Roman" pitchFamily="18" charset="0"/>
                <a:cs typeface="Times New Roman" pitchFamily="18" charset="0"/>
              </a:rPr>
              <a:t>8:45 </a:t>
            </a:r>
            <a:r>
              <a:rPr lang="en-US" b="0" dirty="0">
                <a:latin typeface="Times New Roman" pitchFamily="18" charset="0"/>
                <a:cs typeface="Times New Roman" pitchFamily="18" charset="0"/>
              </a:rPr>
              <a:t>a.m. 	</a:t>
            </a:r>
            <a:r>
              <a:rPr lang="en-US" b="0" dirty="0" smtClean="0">
                <a:latin typeface="Times New Roman" pitchFamily="18" charset="0"/>
                <a:cs typeface="Times New Roman" pitchFamily="18" charset="0"/>
              </a:rPr>
              <a:t>Adjourn</a:t>
            </a:r>
          </a:p>
          <a:p>
            <a:pPr marL="0" indent="0">
              <a:spcBef>
                <a:spcPts val="0"/>
              </a:spcBef>
              <a:buNone/>
              <a:tabLst>
                <a:tab pos="1371600" algn="l"/>
                <a:tab pos="7715250" algn="r"/>
              </a:tabLst>
            </a:pPr>
            <a:r>
              <a:rPr lang="en-US" dirty="0">
                <a:latin typeface="Times New Roman" pitchFamily="18" charset="0"/>
                <a:cs typeface="Times New Roman" pitchFamily="18" charset="0"/>
              </a:rPr>
              <a:t>	</a:t>
            </a:r>
          </a:p>
          <a:p>
            <a:pPr marL="0" indent="0">
              <a:buFont typeface="Wingdings" pitchFamily="2" charset="2"/>
              <a:buNone/>
              <a:tabLst>
                <a:tab pos="1771650" algn="l"/>
                <a:tab pos="7715250" algn="r"/>
              </a:tabLst>
            </a:pPr>
            <a:endParaRPr lang="en-US" dirty="0">
              <a:latin typeface="Times New Roman" pitchFamily="18" charset="0"/>
              <a:cs typeface="Times New Roman" pitchFamily="18" charset="0"/>
            </a:endParaRPr>
          </a:p>
          <a:p>
            <a:pPr marL="0" indent="0">
              <a:buFont typeface="Wingdings" pitchFamily="2" charset="2"/>
              <a:buNone/>
              <a:tabLst>
                <a:tab pos="1771650" algn="l"/>
                <a:tab pos="7715250" algn="r"/>
              </a:tabLst>
            </a:pPr>
            <a:r>
              <a:rPr lang="en-US" dirty="0">
                <a:latin typeface="Times New Roman" pitchFamily="18" charset="0"/>
                <a:cs typeface="Times New Roman" pitchFamily="18" charset="0"/>
              </a:rPr>
              <a:t>	</a:t>
            </a:r>
          </a:p>
          <a:p>
            <a:pPr marL="0" indent="0">
              <a:buFont typeface="Wingdings" pitchFamily="2" charset="2"/>
              <a:buNone/>
              <a:tabLst>
                <a:tab pos="1771650" algn="l"/>
                <a:tab pos="7715250" algn="r"/>
              </a:tabLst>
            </a:pPr>
            <a:endParaRPr lang="en-US" dirty="0">
              <a:latin typeface="Times New Roman" pitchFamily="18" charset="0"/>
              <a:cs typeface="Times New Roman" pitchFamily="18" charset="0"/>
            </a:endParaRPr>
          </a:p>
        </p:txBody>
      </p:sp>
      <p:sp>
        <p:nvSpPr>
          <p:cNvPr id="6" name="Rectangle 5"/>
          <p:cNvSpPr/>
          <p:nvPr/>
        </p:nvSpPr>
        <p:spPr>
          <a:xfrm>
            <a:off x="0" y="5201335"/>
            <a:ext cx="9144000" cy="923330"/>
          </a:xfrm>
          <a:prstGeom prst="rect">
            <a:avLst/>
          </a:prstGeom>
        </p:spPr>
        <p:txBody>
          <a:bodyPr wrap="square">
            <a:spAutoFit/>
          </a:bodyPr>
          <a:lstStyle/>
          <a:p>
            <a:pPr eaLnBrk="1" hangingPunct="1">
              <a:tabLst>
                <a:tab pos="1771650" algn="l"/>
                <a:tab pos="7715250" algn="r"/>
              </a:tabLst>
            </a:pPr>
            <a:r>
              <a:rPr lang="en-US" sz="1800" dirty="0" smtClean="0">
                <a:latin typeface="Times New Roman" panose="02020603050405020304" pitchFamily="18" charset="0"/>
                <a:cs typeface="Times New Roman" pitchFamily="18" charset="0"/>
              </a:rPr>
              <a:t>Project and review information is available at:</a:t>
            </a:r>
          </a:p>
          <a:p>
            <a:pPr eaLnBrk="1" hangingPunct="1">
              <a:tabLst>
                <a:tab pos="1771650" algn="l"/>
                <a:tab pos="7715250" algn="r"/>
              </a:tabLst>
            </a:pPr>
            <a:r>
              <a:rPr lang="en-US" sz="1800" u="sng" dirty="0">
                <a:latin typeface="Times New Roman" panose="02020603050405020304" pitchFamily="18" charset="0"/>
                <a:cs typeface="Times New Roman" panose="02020603050405020304" pitchFamily="18" charset="0"/>
                <a:hlinkClick r:id="rId2"/>
              </a:rPr>
              <a:t>http://evms.pppl.gov/Lehman_131002/index.html</a:t>
            </a:r>
            <a:endParaRPr lang="en-US" sz="1800" dirty="0">
              <a:latin typeface="Times New Roman" panose="02020603050405020304" pitchFamily="18" charset="0"/>
              <a:cs typeface="Times New Roman" panose="02020603050405020304" pitchFamily="18" charset="0"/>
            </a:endParaRPr>
          </a:p>
          <a:p>
            <a:pPr eaLnBrk="1" hangingPunct="1">
              <a:tabLst>
                <a:tab pos="1771650" algn="l"/>
                <a:tab pos="7715250" algn="r"/>
              </a:tabLst>
            </a:pPr>
            <a:endParaRPr lang="en-US" sz="1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171450"/>
            <a:ext cx="4286250" cy="652463"/>
          </a:xfrm>
        </p:spPr>
        <p:txBody>
          <a:bodyPr/>
          <a:lstStyle/>
          <a:p>
            <a:r>
              <a:rPr lang="en-US" b="1" dirty="0">
                <a:effectLst/>
                <a:latin typeface="Times New Roman" pitchFamily="18" charset="0"/>
                <a:cs typeface="Times New Roman" pitchFamily="18" charset="0"/>
              </a:rPr>
              <a:t>Review </a:t>
            </a:r>
            <a:r>
              <a:rPr lang="en-US" b="1" dirty="0" smtClean="0">
                <a:effectLst/>
                <a:latin typeface="Times New Roman" pitchFamily="18" charset="0"/>
                <a:cs typeface="Times New Roman" pitchFamily="18" charset="0"/>
              </a:rPr>
              <a:t>Committee</a:t>
            </a:r>
            <a:endParaRPr lang="en-US" b="1" dirty="0">
              <a:effectLst/>
              <a:latin typeface="Times New Roman" pitchFamily="18" charset="0"/>
              <a:cs typeface="Times New Roman" pitchFamily="18" charset="0"/>
            </a:endParaRPr>
          </a:p>
        </p:txBody>
      </p:sp>
      <p:sp>
        <p:nvSpPr>
          <p:cNvPr id="5" name="Slide Number Placeholder 3"/>
          <p:cNvSpPr>
            <a:spLocks noGrp="1"/>
          </p:cNvSpPr>
          <p:nvPr>
            <p:ph type="sldNum" sz="quarter" idx="10"/>
          </p:nvPr>
        </p:nvSpPr>
        <p:spPr>
          <a:xfrm>
            <a:off x="8766175" y="6619875"/>
            <a:ext cx="377825" cy="238125"/>
          </a:xfrm>
        </p:spPr>
        <p:txBody>
          <a:bodyPr/>
          <a:lstStyle/>
          <a:p>
            <a:fld id="{3EA80982-4990-4A16-BB84-E949A9E89C4E}" type="slidenum">
              <a:rPr lang="en-US"/>
              <a:pPr/>
              <a:t>3</a:t>
            </a:fld>
            <a:endParaRPr lang="en-US" dirty="0"/>
          </a:p>
        </p:txBody>
      </p:sp>
      <p:sp>
        <p:nvSpPr>
          <p:cNvPr id="2" name="TextBox 1"/>
          <p:cNvSpPr txBox="1"/>
          <p:nvPr/>
        </p:nvSpPr>
        <p:spPr>
          <a:xfrm>
            <a:off x="1885950" y="1428750"/>
            <a:ext cx="5267325" cy="369332"/>
          </a:xfrm>
          <a:prstGeom prst="rect">
            <a:avLst/>
          </a:prstGeom>
          <a:noFill/>
        </p:spPr>
        <p:txBody>
          <a:bodyPr wrap="square" rtlCol="0">
            <a:spAutoFit/>
          </a:bodyPr>
          <a:lstStyle/>
          <a:p>
            <a:r>
              <a:rPr lang="en-US" sz="1800" dirty="0" smtClean="0">
                <a:latin typeface="Times New Roman" pitchFamily="18" charset="0"/>
                <a:cs typeface="Times New Roman" pitchFamily="18" charset="0"/>
              </a:rPr>
              <a:t>Stephen Meador, DOE/SC, Chairperson</a:t>
            </a:r>
            <a:endParaRPr lang="en-US" sz="1800" dirty="0">
              <a:latin typeface="Times New Roman" pitchFamily="18" charset="0"/>
              <a:cs typeface="Times New Roman" pitchFamily="18" charset="0"/>
            </a:endParaRPr>
          </a:p>
        </p:txBody>
      </p:sp>
      <p:sp>
        <p:nvSpPr>
          <p:cNvPr id="4" name="TextBox 3"/>
          <p:cNvSpPr txBox="1"/>
          <p:nvPr/>
        </p:nvSpPr>
        <p:spPr>
          <a:xfrm>
            <a:off x="962024" y="2171700"/>
            <a:ext cx="3419475" cy="4524315"/>
          </a:xfrm>
          <a:prstGeom prst="rect">
            <a:avLst/>
          </a:prstGeom>
          <a:noFill/>
        </p:spPr>
        <p:txBody>
          <a:bodyPr wrap="square" rtlCol="0">
            <a:spAutoFit/>
          </a:bodyPr>
          <a:lstStyle/>
          <a:p>
            <a:pPr algn="l"/>
            <a:r>
              <a:rPr lang="en-US" sz="1800" u="sng" dirty="0" smtClean="0">
                <a:latin typeface="Times New Roman" pitchFamily="18" charset="0"/>
                <a:cs typeface="Times New Roman" pitchFamily="18" charset="0"/>
              </a:rPr>
              <a:t>Review Committee</a:t>
            </a:r>
          </a:p>
          <a:p>
            <a:pPr algn="l"/>
            <a:endParaRPr lang="en-US" sz="1800" u="sng" dirty="0">
              <a:latin typeface="Times New Roman" pitchFamily="18" charset="0"/>
              <a:cs typeface="Times New Roman" pitchFamily="18" charset="0"/>
            </a:endParaRPr>
          </a:p>
          <a:p>
            <a:pPr algn="l"/>
            <a:r>
              <a:rPr lang="en-US" sz="1800" i="1" dirty="0" smtClean="0">
                <a:latin typeface="Times New Roman" pitchFamily="18" charset="0"/>
                <a:cs typeface="Times New Roman" pitchFamily="18" charset="0"/>
              </a:rPr>
              <a:t>SC 1–Technical Approach</a:t>
            </a:r>
          </a:p>
          <a:p>
            <a:pPr algn="l"/>
            <a:r>
              <a:rPr lang="en-US" sz="1800" b="0" dirty="0" smtClean="0">
                <a:latin typeface="Times New Roman" pitchFamily="18" charset="0"/>
                <a:cs typeface="Times New Roman" pitchFamily="18" charset="0"/>
              </a:rPr>
              <a:t>*Arnie </a:t>
            </a:r>
            <a:r>
              <a:rPr lang="en-US" sz="1800" b="0" dirty="0" err="1" smtClean="0">
                <a:latin typeface="Times New Roman" pitchFamily="18" charset="0"/>
                <a:cs typeface="Times New Roman" pitchFamily="18" charset="0"/>
              </a:rPr>
              <a:t>Kellman</a:t>
            </a:r>
            <a:r>
              <a:rPr lang="en-US" sz="1800" b="0" dirty="0" smtClean="0">
                <a:latin typeface="Times New Roman" pitchFamily="18" charset="0"/>
                <a:cs typeface="Times New Roman" pitchFamily="18" charset="0"/>
              </a:rPr>
              <a:t>, General Atomics</a:t>
            </a:r>
          </a:p>
          <a:p>
            <a:pPr algn="l"/>
            <a:r>
              <a:rPr lang="en-US" sz="1800" b="0" dirty="0" smtClean="0">
                <a:latin typeface="Times New Roman" pitchFamily="18" charset="0"/>
                <a:cs typeface="Times New Roman" pitchFamily="18" charset="0"/>
              </a:rPr>
              <a:t>Will Oren, TJNAF</a:t>
            </a:r>
          </a:p>
          <a:p>
            <a:pPr algn="l"/>
            <a:endParaRPr lang="en-US" sz="1800" b="0" dirty="0">
              <a:latin typeface="Times New Roman" pitchFamily="18" charset="0"/>
              <a:cs typeface="Times New Roman" pitchFamily="18" charset="0"/>
            </a:endParaRPr>
          </a:p>
          <a:p>
            <a:pPr algn="l"/>
            <a:r>
              <a:rPr lang="en-US" sz="1800" i="1" dirty="0" smtClean="0">
                <a:latin typeface="Times New Roman" pitchFamily="18" charset="0"/>
                <a:cs typeface="Times New Roman" pitchFamily="18" charset="0"/>
              </a:rPr>
              <a:t>SC 2–Cost and Schedule </a:t>
            </a:r>
          </a:p>
          <a:p>
            <a:pPr algn="l"/>
            <a:r>
              <a:rPr lang="en-US" sz="1800" i="1" dirty="0" smtClean="0">
                <a:latin typeface="Times New Roman" pitchFamily="18" charset="0"/>
                <a:cs typeface="Times New Roman" pitchFamily="18" charset="0"/>
              </a:rPr>
              <a:t>*</a:t>
            </a:r>
            <a:r>
              <a:rPr lang="en-US" sz="1800" b="0" dirty="0" smtClean="0">
                <a:latin typeface="Times New Roman" pitchFamily="18" charset="0"/>
                <a:cs typeface="Times New Roman" pitchFamily="18" charset="0"/>
              </a:rPr>
              <a:t>Kin Chao, DOE/SC</a:t>
            </a:r>
          </a:p>
          <a:p>
            <a:pPr algn="l"/>
            <a:r>
              <a:rPr lang="en-US" sz="1800" b="0" dirty="0" smtClean="0">
                <a:latin typeface="Times New Roman" pitchFamily="18" charset="0"/>
                <a:cs typeface="Times New Roman" pitchFamily="18" charset="0"/>
              </a:rPr>
              <a:t>Tim Maier, DOE/BHSO</a:t>
            </a:r>
          </a:p>
          <a:p>
            <a:pPr algn="l"/>
            <a:endParaRPr lang="en-US" sz="1800" b="0" dirty="0">
              <a:latin typeface="Times New Roman" pitchFamily="18" charset="0"/>
              <a:cs typeface="Times New Roman" pitchFamily="18" charset="0"/>
            </a:endParaRPr>
          </a:p>
          <a:p>
            <a:pPr algn="l"/>
            <a:r>
              <a:rPr lang="en-US" sz="1800" i="1" dirty="0" smtClean="0">
                <a:latin typeface="Times New Roman" pitchFamily="18" charset="0"/>
                <a:cs typeface="Times New Roman" pitchFamily="18" charset="0"/>
              </a:rPr>
              <a:t>SC 3–Management and ES&amp;H</a:t>
            </a:r>
          </a:p>
          <a:p>
            <a:pPr algn="l"/>
            <a:r>
              <a:rPr lang="en-US" sz="1800" b="0" dirty="0" smtClean="0">
                <a:latin typeface="Times New Roman" pitchFamily="18" charset="0"/>
                <a:cs typeface="Times New Roman" pitchFamily="18" charset="0"/>
              </a:rPr>
              <a:t>*Frank </a:t>
            </a:r>
            <a:r>
              <a:rPr lang="en-US" sz="1800" b="0" dirty="0" err="1" smtClean="0">
                <a:latin typeface="Times New Roman" pitchFamily="18" charset="0"/>
                <a:cs typeface="Times New Roman" pitchFamily="18" charset="0"/>
              </a:rPr>
              <a:t>Crescenzo</a:t>
            </a:r>
            <a:r>
              <a:rPr lang="en-US" sz="1800" b="0" dirty="0" smtClean="0">
                <a:latin typeface="Times New Roman" pitchFamily="18" charset="0"/>
                <a:cs typeface="Times New Roman" pitchFamily="18" charset="0"/>
              </a:rPr>
              <a:t>, DOE/BHSO</a:t>
            </a:r>
          </a:p>
          <a:p>
            <a:pPr algn="l"/>
            <a:r>
              <a:rPr lang="en-US" sz="1800" b="0" dirty="0" smtClean="0">
                <a:latin typeface="Times New Roman" pitchFamily="18" charset="0"/>
                <a:cs typeface="Times New Roman" pitchFamily="18" charset="0"/>
              </a:rPr>
              <a:t>Mike Epps, DOE/TJSO</a:t>
            </a:r>
          </a:p>
          <a:p>
            <a:pPr algn="l"/>
            <a:r>
              <a:rPr lang="en-US" sz="1800" b="0" dirty="0" smtClean="0">
                <a:latin typeface="Times New Roman" pitchFamily="18" charset="0"/>
                <a:cs typeface="Times New Roman" pitchFamily="18" charset="0"/>
              </a:rPr>
              <a:t>Robin </a:t>
            </a:r>
            <a:r>
              <a:rPr lang="en-US" sz="1800" b="0" dirty="0" smtClean="0">
                <a:latin typeface="Times New Roman" pitchFamily="18" charset="0"/>
                <a:cs typeface="Times New Roman" pitchFamily="18" charset="0"/>
              </a:rPr>
              <a:t>Noyes, DOE/APM</a:t>
            </a:r>
          </a:p>
          <a:p>
            <a:pPr algn="l"/>
            <a:endParaRPr lang="en-US" sz="1800" b="0" dirty="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*Lead</a:t>
            </a:r>
          </a:p>
        </p:txBody>
      </p:sp>
      <p:sp>
        <p:nvSpPr>
          <p:cNvPr id="8" name="TextBox 7"/>
          <p:cNvSpPr txBox="1"/>
          <p:nvPr/>
        </p:nvSpPr>
        <p:spPr>
          <a:xfrm>
            <a:off x="5095874" y="2181225"/>
            <a:ext cx="3419475" cy="2031325"/>
          </a:xfrm>
          <a:prstGeom prst="rect">
            <a:avLst/>
          </a:prstGeom>
          <a:noFill/>
        </p:spPr>
        <p:txBody>
          <a:bodyPr wrap="square" rtlCol="0">
            <a:spAutoFit/>
          </a:bodyPr>
          <a:lstStyle/>
          <a:p>
            <a:pPr algn="l"/>
            <a:r>
              <a:rPr lang="en-US" sz="1800" u="sng" dirty="0" smtClean="0">
                <a:latin typeface="Times New Roman" pitchFamily="18" charset="0"/>
                <a:cs typeface="Times New Roman" pitchFamily="18" charset="0"/>
              </a:rPr>
              <a:t>Observers</a:t>
            </a:r>
          </a:p>
          <a:p>
            <a:pPr algn="l"/>
            <a:endParaRPr lang="en-US" sz="1800" u="sng" dirty="0" smtClean="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Ed </a:t>
            </a:r>
            <a:r>
              <a:rPr lang="en-US" sz="1800" b="0" dirty="0" err="1" smtClean="0">
                <a:latin typeface="Times New Roman" pitchFamily="18" charset="0"/>
                <a:cs typeface="Times New Roman" pitchFamily="18" charset="0"/>
              </a:rPr>
              <a:t>Synakowski</a:t>
            </a:r>
            <a:r>
              <a:rPr lang="en-US" sz="1800" b="0" dirty="0" smtClean="0">
                <a:latin typeface="Times New Roman" pitchFamily="18" charset="0"/>
                <a:cs typeface="Times New Roman" pitchFamily="18" charset="0"/>
              </a:rPr>
              <a:t>, DOE/SC</a:t>
            </a:r>
          </a:p>
          <a:p>
            <a:pPr algn="l"/>
            <a:r>
              <a:rPr lang="en-US" sz="1800" b="0" dirty="0" smtClean="0">
                <a:latin typeface="Times New Roman" pitchFamily="18" charset="0"/>
                <a:cs typeface="Times New Roman" pitchFamily="18" charset="0"/>
              </a:rPr>
              <a:t>Joe May, DOE/SC</a:t>
            </a:r>
          </a:p>
          <a:p>
            <a:pPr algn="l"/>
            <a:r>
              <a:rPr lang="en-US" sz="1800" b="0" dirty="0" smtClean="0">
                <a:latin typeface="Times New Roman" pitchFamily="18" charset="0"/>
                <a:cs typeface="Times New Roman" pitchFamily="18" charset="0"/>
              </a:rPr>
              <a:t>Barry Sullivan, DOE/SC</a:t>
            </a:r>
          </a:p>
          <a:p>
            <a:pPr algn="l"/>
            <a:r>
              <a:rPr lang="en-US" sz="1800" b="0" dirty="0" smtClean="0">
                <a:latin typeface="Times New Roman" pitchFamily="18" charset="0"/>
                <a:cs typeface="Times New Roman" pitchFamily="18" charset="0"/>
              </a:rPr>
              <a:t>Tony </a:t>
            </a:r>
            <a:r>
              <a:rPr lang="en-US" sz="1800" b="0" dirty="0" err="1" smtClean="0">
                <a:latin typeface="Times New Roman" pitchFamily="18" charset="0"/>
                <a:cs typeface="Times New Roman" pitchFamily="18" charset="0"/>
              </a:rPr>
              <a:t>Indelicato</a:t>
            </a:r>
            <a:r>
              <a:rPr lang="en-US" sz="1800" b="0" dirty="0" smtClean="0">
                <a:latin typeface="Times New Roman" pitchFamily="18" charset="0"/>
                <a:cs typeface="Times New Roman" pitchFamily="18" charset="0"/>
              </a:rPr>
              <a:t>, DOE/PSO</a:t>
            </a:r>
          </a:p>
          <a:p>
            <a:pPr algn="l"/>
            <a:r>
              <a:rPr lang="en-US" sz="1800" b="0" dirty="0" smtClean="0">
                <a:latin typeface="Times New Roman" pitchFamily="18" charset="0"/>
                <a:cs typeface="Times New Roman" pitchFamily="18" charset="0"/>
              </a:rPr>
              <a:t>Maria </a:t>
            </a:r>
            <a:r>
              <a:rPr lang="en-US" sz="1800" b="0" dirty="0" err="1" smtClean="0">
                <a:latin typeface="Times New Roman" pitchFamily="18" charset="0"/>
                <a:cs typeface="Times New Roman" pitchFamily="18" charset="0"/>
              </a:rPr>
              <a:t>Dikeakos</a:t>
            </a:r>
            <a:r>
              <a:rPr lang="en-US" sz="1800" b="0" dirty="0" smtClean="0">
                <a:latin typeface="Times New Roman" pitchFamily="18" charset="0"/>
                <a:cs typeface="Times New Roman" pitchFamily="18" charset="0"/>
              </a:rPr>
              <a:t>, DOE/PSO</a:t>
            </a:r>
            <a:endParaRPr lang="en-US" sz="18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11"/>
          <p:cNvSpPr>
            <a:spLocks noChangeArrowheads="1"/>
          </p:cNvSpPr>
          <p:nvPr/>
        </p:nvSpPr>
        <p:spPr bwMode="auto">
          <a:xfrm>
            <a:off x="2318198" y="274639"/>
            <a:ext cx="4688017" cy="438882"/>
          </a:xfrm>
          <a:prstGeom prst="rect">
            <a:avLst/>
          </a:prstGeom>
          <a:noFill/>
          <a:ln w="9525">
            <a:noFill/>
            <a:miter lim="800000"/>
            <a:headEnd/>
            <a:tailEnd/>
          </a:ln>
        </p:spPr>
        <p:txBody>
          <a:bodyPr anchor="ctr"/>
          <a:lstStyle/>
          <a:p>
            <a:pPr algn="ctr"/>
            <a:r>
              <a:rPr lang="en-US" sz="2800" b="1" dirty="0">
                <a:latin typeface="Times New Roman" pitchFamily="18" charset="0"/>
                <a:cs typeface="Times New Roman" pitchFamily="18" charset="0"/>
              </a:rPr>
              <a:t>Department of Energy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263" y="1060450"/>
            <a:ext cx="7735887" cy="567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59867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2"/>
          <p:cNvSpPr>
            <a:spLocks noChangeArrowheads="1"/>
          </p:cNvSpPr>
          <p:nvPr/>
        </p:nvSpPr>
        <p:spPr bwMode="auto">
          <a:xfrm>
            <a:off x="2038350" y="482600"/>
            <a:ext cx="5372099" cy="422275"/>
          </a:xfrm>
          <a:prstGeom prst="rect">
            <a:avLst/>
          </a:prstGeom>
          <a:noFill/>
          <a:ln w="9525">
            <a:noFill/>
            <a:miter lim="800000"/>
            <a:headEnd/>
            <a:tailEnd/>
          </a:ln>
        </p:spPr>
        <p:txBody>
          <a:bodyPr anchor="ctr"/>
          <a:lstStyle/>
          <a:p>
            <a:r>
              <a:rPr lang="en-US" sz="2800" dirty="0" smtClean="0">
                <a:latin typeface="Times New Roman" pitchFamily="18" charset="0"/>
                <a:cs typeface="Times New Roman" pitchFamily="18" charset="0"/>
              </a:rPr>
              <a:t>Office of Science</a:t>
            </a:r>
          </a:p>
          <a:p>
            <a:endParaRPr lang="en-US" sz="2800" dirty="0">
              <a:latin typeface="Times New Roman" pitchFamily="18" charset="0"/>
              <a:cs typeface="Times New Roman" pitchFamily="18" charset="0"/>
            </a:endParaRPr>
          </a:p>
        </p:txBody>
      </p:sp>
      <p:sp>
        <p:nvSpPr>
          <p:cNvPr id="92" name="Slide Number Placeholder 1"/>
          <p:cNvSpPr>
            <a:spLocks noGrp="1"/>
          </p:cNvSpPr>
          <p:nvPr>
            <p:ph type="sldNum" sz="quarter" idx="10"/>
          </p:nvPr>
        </p:nvSpPr>
        <p:spPr>
          <a:xfrm>
            <a:off x="8766175" y="6619875"/>
            <a:ext cx="377825" cy="238125"/>
          </a:xfrm>
        </p:spPr>
        <p:txBody>
          <a:bodyPr/>
          <a:lstStyle/>
          <a:p>
            <a:fld id="{24719895-AF7B-45BE-891E-C52E444421A2}" type="slidenum">
              <a:rPr lang="en-US"/>
              <a:pPr/>
              <a:t>5</a:t>
            </a:fld>
            <a:endParaRPr lang="en-US" dirty="0"/>
          </a:p>
        </p:txBody>
      </p:sp>
      <p:sp>
        <p:nvSpPr>
          <p:cNvPr id="175" name="Line 174"/>
          <p:cNvSpPr>
            <a:spLocks noChangeShapeType="1"/>
          </p:cNvSpPr>
          <p:nvPr/>
        </p:nvSpPr>
        <p:spPr bwMode="auto">
          <a:xfrm flipH="1">
            <a:off x="8567738" y="4808803"/>
            <a:ext cx="107950" cy="0"/>
          </a:xfrm>
          <a:prstGeom prst="line">
            <a:avLst/>
          </a:prstGeom>
          <a:noFill/>
          <a:ln w="9525">
            <a:solidFill>
              <a:schemeClr val="tx1"/>
            </a:solidFill>
            <a:round/>
            <a:headEnd/>
            <a:tailEnd/>
          </a:ln>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8" y="1146175"/>
            <a:ext cx="8620125" cy="532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4185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24719895-AF7B-45BE-891E-C52E444421A2}" type="slidenum">
              <a:rPr lang="en-US"/>
              <a:pPr/>
              <a:t>6</a:t>
            </a:fld>
            <a:endParaRPr lang="en-US" dirty="0"/>
          </a:p>
        </p:txBody>
      </p:sp>
      <p:sp>
        <p:nvSpPr>
          <p:cNvPr id="152578" name="Rectangle 2"/>
          <p:cNvSpPr>
            <a:spLocks noGrp="1" noChangeArrowheads="1"/>
          </p:cNvSpPr>
          <p:nvPr>
            <p:ph type="title" idx="4294967295"/>
          </p:nvPr>
        </p:nvSpPr>
        <p:spPr>
          <a:xfrm>
            <a:off x="2703513" y="100451"/>
            <a:ext cx="4297362" cy="723900"/>
          </a:xfrm>
        </p:spPr>
        <p:txBody>
          <a:bodyPr/>
          <a:lstStyle/>
          <a:p>
            <a:r>
              <a:rPr lang="en-US" b="1" dirty="0">
                <a:effectLst/>
                <a:latin typeface="Times New Roman" pitchFamily="18" charset="0"/>
                <a:cs typeface="Times New Roman" pitchFamily="18" charset="0"/>
              </a:rPr>
              <a:t>Charge Questions</a:t>
            </a:r>
          </a:p>
        </p:txBody>
      </p:sp>
      <p:sp>
        <p:nvSpPr>
          <p:cNvPr id="4" name="Rectangle 3"/>
          <p:cNvSpPr txBox="1">
            <a:spLocks noChangeArrowheads="1"/>
          </p:cNvSpPr>
          <p:nvPr/>
        </p:nvSpPr>
        <p:spPr>
          <a:xfrm>
            <a:off x="258739" y="1213656"/>
            <a:ext cx="8298407" cy="5254388"/>
          </a:xfrm>
          <a:prstGeom prst="rect">
            <a:avLst/>
          </a:prstGeom>
        </p:spPr>
        <p:txBody>
          <a:bodyPr/>
          <a:lstStyle/>
          <a:p>
            <a:pPr marL="342900" indent="-342900" algn="l">
              <a:buFont typeface="+mj-lt"/>
              <a:buAutoNum type="arabicPeriod"/>
            </a:pPr>
            <a:r>
              <a:rPr lang="en-US" sz="2000" b="0" dirty="0" smtClean="0">
                <a:latin typeface="Times New Roman" pitchFamily="18" charset="0"/>
                <a:cs typeface="Times New Roman" pitchFamily="18" charset="0"/>
              </a:rPr>
              <a:t>Construction Efforts: Are construction efforts being executed safely?  Does the project have adequate resources and the appropriate skills mix to execute the project per the plan?</a:t>
            </a: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r>
              <a:rPr lang="en-US" sz="2000" b="0" dirty="0" smtClean="0">
                <a:latin typeface="Times New Roman" pitchFamily="18" charset="0"/>
                <a:cs typeface="Times New Roman" pitchFamily="18" charset="0"/>
              </a:rPr>
              <a:t>Baseline Cost and Schedule: Are the current project cost and schedule projections consistent with the approved baseline cost and schedule?  Is the contingency remaining adequate for the risks that remain?</a:t>
            </a: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r>
              <a:rPr lang="en-US" sz="20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Has the project responded satisfactorily to the recommendations from the previous project reviews?</a:t>
            </a: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r>
              <a:rPr lang="en-US" sz="2000" b="0" dirty="0" smtClean="0">
                <a:latin typeface="Times New Roman" pitchFamily="18" charset="0"/>
                <a:cs typeface="Times New Roman" pitchFamily="18" charset="0"/>
              </a:rPr>
              <a:t>Transition to Operations: Is the Project appropriately aligned for completion of construction efforts and transitioning to NSTX-U for CD-4 approval?</a:t>
            </a:r>
          </a:p>
          <a:p>
            <a:pPr algn="l"/>
            <a:endParaRPr lang="en-US" sz="20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866E5ED-D974-4A06-A0AF-8B548FFC8BEF}" type="slidenum">
              <a:rPr lang="en-US"/>
              <a:pPr/>
              <a:t>7</a:t>
            </a:fld>
            <a:endParaRPr lang="en-US" dirty="0"/>
          </a:p>
        </p:txBody>
      </p:sp>
      <p:sp>
        <p:nvSpPr>
          <p:cNvPr id="167938" name="Rectangle 2"/>
          <p:cNvSpPr>
            <a:spLocks noGrp="1" noChangeArrowheads="1"/>
          </p:cNvSpPr>
          <p:nvPr>
            <p:ph type="title"/>
          </p:nvPr>
        </p:nvSpPr>
        <p:spPr>
          <a:xfrm>
            <a:off x="2771775" y="128588"/>
            <a:ext cx="4160838" cy="641350"/>
          </a:xfrm>
        </p:spPr>
        <p:txBody>
          <a:bodyPr/>
          <a:lstStyle/>
          <a:p>
            <a:r>
              <a:rPr lang="en-US" b="1" dirty="0">
                <a:effectLst/>
                <a:latin typeface="Times New Roman" pitchFamily="18" charset="0"/>
                <a:cs typeface="Times New Roman" pitchFamily="18" charset="0"/>
              </a:rPr>
              <a:t>Agenda</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417" y="1624084"/>
            <a:ext cx="8099487" cy="4473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C48F42C-544C-403C-91B5-89C847CBC6D1}" type="slidenum">
              <a:rPr lang="en-US" smtClean="0"/>
              <a:pPr/>
              <a:t>8</a:t>
            </a:fld>
            <a:endParaRPr lang="en-US" dirty="0"/>
          </a:p>
        </p:txBody>
      </p:sp>
      <p:sp>
        <p:nvSpPr>
          <p:cNvPr id="3" name="Rectangle 2"/>
          <p:cNvSpPr txBox="1">
            <a:spLocks noChangeArrowheads="1"/>
          </p:cNvSpPr>
          <p:nvPr/>
        </p:nvSpPr>
        <p:spPr>
          <a:xfrm>
            <a:off x="2771775" y="128588"/>
            <a:ext cx="4160838" cy="641350"/>
          </a:xfrm>
          <a:prstGeom prst="rect">
            <a:avLst/>
          </a:prstGeom>
        </p:spPr>
        <p:txBody>
          <a:bodyPr/>
          <a:lstStyle>
            <a:lvl1pPr algn="ctr" rtl="0" fontAlgn="base">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r>
              <a:rPr lang="en-US" b="1" kern="0" dirty="0" smtClean="0">
                <a:effectLst/>
                <a:latin typeface="Times New Roman" pitchFamily="18" charset="0"/>
                <a:cs typeface="Times New Roman" pitchFamily="18" charset="0"/>
              </a:rPr>
              <a:t>Agenda Cont’d</a:t>
            </a:r>
            <a:endParaRPr lang="en-US" b="1" kern="0" dirty="0">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53" y="1387948"/>
            <a:ext cx="9029984" cy="1738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062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C186B88-E113-429B-9F8F-7E5A1CEE08C1}" type="slidenum">
              <a:rPr lang="en-US"/>
              <a:pPr/>
              <a:t>9</a:t>
            </a:fld>
            <a:endParaRPr lang="en-US" dirty="0"/>
          </a:p>
        </p:txBody>
      </p:sp>
      <p:sp>
        <p:nvSpPr>
          <p:cNvPr id="169986" name="Rectangle 2"/>
          <p:cNvSpPr>
            <a:spLocks noGrp="1" noChangeArrowheads="1"/>
          </p:cNvSpPr>
          <p:nvPr>
            <p:ph type="title"/>
          </p:nvPr>
        </p:nvSpPr>
        <p:spPr>
          <a:xfrm>
            <a:off x="2740025" y="161925"/>
            <a:ext cx="4278313" cy="723900"/>
          </a:xfrm>
        </p:spPr>
        <p:txBody>
          <a:bodyPr/>
          <a:lstStyle/>
          <a:p>
            <a:r>
              <a:rPr lang="en-US" b="1" dirty="0">
                <a:effectLst/>
                <a:latin typeface="Times New Roman" pitchFamily="18" charset="0"/>
                <a:cs typeface="Times New Roman" pitchFamily="18" charset="0"/>
              </a:rPr>
              <a:t>Report Outline</a:t>
            </a:r>
            <a:r>
              <a:rPr lang="en-US" b="1" dirty="0" smtClean="0">
                <a:effectLst/>
                <a:latin typeface="Times New Roman" pitchFamily="18" charset="0"/>
                <a:cs typeface="Times New Roman" pitchFamily="18" charset="0"/>
              </a:rPr>
              <a:t>/</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Writing </a:t>
            </a:r>
            <a:r>
              <a:rPr lang="en-US" b="1" dirty="0">
                <a:effectLst/>
                <a:latin typeface="Times New Roman" pitchFamily="18" charset="0"/>
                <a:cs typeface="Times New Roman" pitchFamily="18" charset="0"/>
              </a:rPr>
              <a:t>Assignments</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409" y="1341317"/>
            <a:ext cx="8552363" cy="3408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D2D8A"/>
      </a:hlink>
      <a:folHlink>
        <a:srgbClr val="333399"/>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6803</TotalTime>
  <Words>690</Words>
  <Application>Microsoft Office PowerPoint</Application>
  <PresentationFormat>Letter Paper (8.5x11 in)</PresentationFormat>
  <Paragraphs>235</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1_Default Design</vt:lpstr>
      <vt:lpstr>PowerPoint Presentation</vt:lpstr>
      <vt:lpstr>DOE Review of NSTX</vt:lpstr>
      <vt:lpstr>Review Committee</vt:lpstr>
      <vt:lpstr>PowerPoint Presentation</vt:lpstr>
      <vt:lpstr>PowerPoint Presentation</vt:lpstr>
      <vt:lpstr>Charge Questions</vt:lpstr>
      <vt:lpstr>Agenda</vt:lpstr>
      <vt:lpstr>PowerPoint Presentation</vt:lpstr>
      <vt:lpstr>Report Outline/ Writing Assignments</vt:lpstr>
      <vt:lpstr>Closeout Presentation  and Final Report  Procedures</vt:lpstr>
      <vt:lpstr>Format:   Closeout Presentation  </vt:lpstr>
      <vt:lpstr>Format: Final Report  </vt:lpstr>
      <vt:lpstr>Expectations   </vt:lpstr>
      <vt:lpstr>PowerPoint Presentation</vt:lpstr>
      <vt:lpstr>2.  Technical Status A. Kellman, GA*/SC-1</vt:lpstr>
      <vt:lpstr>3. Cost and Schedule K. Chao, DOE/SC*/ SC-2 </vt:lpstr>
      <vt:lpstr>Project Status K. Chao, DOE/SC*/ SC-2 </vt:lpstr>
      <vt:lpstr>4. Management and ES&amp;H  F. Crescenzo, BNL*/SC-3 </vt:lpstr>
    </vt:vector>
  </TitlesOfParts>
  <Company>Pacific Northwest National Laboratory--Battelle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clarkc</cp:lastModifiedBy>
  <cp:revision>620</cp:revision>
  <cp:lastPrinted>2013-09-17T20:55:05Z</cp:lastPrinted>
  <dcterms:created xsi:type="dcterms:W3CDTF">2002-04-16T19:13:24Z</dcterms:created>
  <dcterms:modified xsi:type="dcterms:W3CDTF">2013-09-26T20:10:16Z</dcterms:modified>
</cp:coreProperties>
</file>