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10"/>
  </p:notesMasterIdLst>
  <p:handoutMasterIdLst>
    <p:handoutMasterId r:id="rId11"/>
  </p:handoutMasterIdLst>
  <p:sldIdLst>
    <p:sldId id="317" r:id="rId2"/>
    <p:sldId id="294" r:id="rId3"/>
    <p:sldId id="293" r:id="rId4"/>
    <p:sldId id="357" r:id="rId5"/>
    <p:sldId id="358" r:id="rId6"/>
    <p:sldId id="359" r:id="rId7"/>
    <p:sldId id="360" r:id="rId8"/>
    <p:sldId id="361" r:id="rId9"/>
  </p:sldIdLst>
  <p:sldSz cx="9144000" cy="6858000" type="letter"/>
  <p:notesSz cx="7010400" cy="9296400"/>
  <p:defaultTextStyle>
    <a:defPPr>
      <a:defRPr lang="en-US"/>
    </a:defPPr>
    <a:lvl1pPr algn="ctr" rtl="0" eaLnBrk="0" fontAlgn="base" hangingPunct="0">
      <a:spcBef>
        <a:spcPct val="0"/>
      </a:spcBef>
      <a:spcAft>
        <a:spcPct val="0"/>
      </a:spcAft>
      <a:defRPr sz="1200" b="1" kern="1200">
        <a:solidFill>
          <a:schemeClr val="tx1"/>
        </a:solidFill>
        <a:latin typeface="Arial" charset="0"/>
        <a:ea typeface="+mn-ea"/>
        <a:cs typeface="+mn-cs"/>
      </a:defRPr>
    </a:lvl1pPr>
    <a:lvl2pPr marL="457200" algn="ctr" rtl="0" eaLnBrk="0" fontAlgn="base" hangingPunct="0">
      <a:spcBef>
        <a:spcPct val="0"/>
      </a:spcBef>
      <a:spcAft>
        <a:spcPct val="0"/>
      </a:spcAft>
      <a:defRPr sz="1200" b="1" kern="1200">
        <a:solidFill>
          <a:schemeClr val="tx1"/>
        </a:solidFill>
        <a:latin typeface="Arial" charset="0"/>
        <a:ea typeface="+mn-ea"/>
        <a:cs typeface="+mn-cs"/>
      </a:defRPr>
    </a:lvl2pPr>
    <a:lvl3pPr marL="914400" algn="ctr" rtl="0" eaLnBrk="0" fontAlgn="base" hangingPunct="0">
      <a:spcBef>
        <a:spcPct val="0"/>
      </a:spcBef>
      <a:spcAft>
        <a:spcPct val="0"/>
      </a:spcAft>
      <a:defRPr sz="1200" b="1" kern="1200">
        <a:solidFill>
          <a:schemeClr val="tx1"/>
        </a:solidFill>
        <a:latin typeface="Arial" charset="0"/>
        <a:ea typeface="+mn-ea"/>
        <a:cs typeface="+mn-cs"/>
      </a:defRPr>
    </a:lvl3pPr>
    <a:lvl4pPr marL="1371600" algn="ctr" rtl="0" eaLnBrk="0" fontAlgn="base" hangingPunct="0">
      <a:spcBef>
        <a:spcPct val="0"/>
      </a:spcBef>
      <a:spcAft>
        <a:spcPct val="0"/>
      </a:spcAft>
      <a:defRPr sz="1200" b="1" kern="1200">
        <a:solidFill>
          <a:schemeClr val="tx1"/>
        </a:solidFill>
        <a:latin typeface="Arial" charset="0"/>
        <a:ea typeface="+mn-ea"/>
        <a:cs typeface="+mn-cs"/>
      </a:defRPr>
    </a:lvl4pPr>
    <a:lvl5pPr marL="1828800" algn="ctr" rtl="0" eaLnBrk="0" fontAlgn="base" hangingPunct="0">
      <a:spcBef>
        <a:spcPct val="0"/>
      </a:spcBef>
      <a:spcAft>
        <a:spcPct val="0"/>
      </a:spcAft>
      <a:defRPr sz="1200" b="1" kern="1200">
        <a:solidFill>
          <a:schemeClr val="tx1"/>
        </a:solidFill>
        <a:latin typeface="Arial" charset="0"/>
        <a:ea typeface="+mn-ea"/>
        <a:cs typeface="+mn-cs"/>
      </a:defRPr>
    </a:lvl5pPr>
    <a:lvl6pPr marL="2286000" algn="l" defTabSz="914400" rtl="0" eaLnBrk="1" latinLnBrk="0" hangingPunct="1">
      <a:defRPr sz="1200" b="1" kern="1200">
        <a:solidFill>
          <a:schemeClr val="tx1"/>
        </a:solidFill>
        <a:latin typeface="Arial" charset="0"/>
        <a:ea typeface="+mn-ea"/>
        <a:cs typeface="+mn-cs"/>
      </a:defRPr>
    </a:lvl6pPr>
    <a:lvl7pPr marL="2743200" algn="l" defTabSz="914400" rtl="0" eaLnBrk="1" latinLnBrk="0" hangingPunct="1">
      <a:defRPr sz="1200" b="1" kern="1200">
        <a:solidFill>
          <a:schemeClr val="tx1"/>
        </a:solidFill>
        <a:latin typeface="Arial" charset="0"/>
        <a:ea typeface="+mn-ea"/>
        <a:cs typeface="+mn-cs"/>
      </a:defRPr>
    </a:lvl7pPr>
    <a:lvl8pPr marL="3200400" algn="l" defTabSz="914400" rtl="0" eaLnBrk="1" latinLnBrk="0" hangingPunct="1">
      <a:defRPr sz="1200" b="1" kern="1200">
        <a:solidFill>
          <a:schemeClr val="tx1"/>
        </a:solidFill>
        <a:latin typeface="Arial" charset="0"/>
        <a:ea typeface="+mn-ea"/>
        <a:cs typeface="+mn-cs"/>
      </a:defRPr>
    </a:lvl8pPr>
    <a:lvl9pPr marL="3657600" algn="l" defTabSz="914400" rtl="0" eaLnBrk="1" latinLnBrk="0" hangingPunct="1">
      <a:defRPr sz="12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3300"/>
    <a:srgbClr val="00CC99"/>
    <a:srgbClr val="C0C0C0"/>
    <a:srgbClr val="777777"/>
    <a:srgbClr val="808080"/>
    <a:srgbClr val="009900"/>
    <a:srgbClr val="00FF00"/>
    <a:srgbClr val="99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143" autoAdjust="0"/>
    <p:restoredTop sz="94660" autoAdjust="0"/>
  </p:normalViewPr>
  <p:slideViewPr>
    <p:cSldViewPr snapToGrid="0">
      <p:cViewPr>
        <p:scale>
          <a:sx n="100" d="100"/>
          <a:sy n="100" d="100"/>
        </p:scale>
        <p:origin x="-72" y="-78"/>
      </p:cViewPr>
      <p:guideLst>
        <p:guide orient="horz" pos="225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9" d="100"/>
          <a:sy n="79" d="100"/>
        </p:scale>
        <p:origin x="-1992" y="-84"/>
      </p:cViewPr>
      <p:guideLst>
        <p:guide orient="horz" pos="2928"/>
        <p:guide pos="220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43500"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l" defTabSz="931863">
              <a:defRPr sz="1800" b="0">
                <a:latin typeface="Times New Roman" pitchFamily="18" charset="0"/>
              </a:defRPr>
            </a:lvl1pPr>
          </a:lstStyle>
          <a:p>
            <a:endParaRPr lang="en-US" dirty="0"/>
          </a:p>
        </p:txBody>
      </p:sp>
      <p:sp>
        <p:nvSpPr>
          <p:cNvPr id="7171" name="Rectangle 3"/>
          <p:cNvSpPr>
            <a:spLocks noGrp="1" noChangeArrowheads="1"/>
          </p:cNvSpPr>
          <p:nvPr>
            <p:ph type="dt" sz="quarter" idx="1"/>
          </p:nvPr>
        </p:nvSpPr>
        <p:spPr bwMode="auto">
          <a:xfrm>
            <a:off x="3966901" y="0"/>
            <a:ext cx="3043500"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r" defTabSz="931863">
              <a:defRPr sz="1800" b="0">
                <a:latin typeface="Times New Roman" pitchFamily="18" charset="0"/>
              </a:defRPr>
            </a:lvl1pPr>
          </a:lstStyle>
          <a:p>
            <a:endParaRPr lang="en-US" dirty="0"/>
          </a:p>
        </p:txBody>
      </p:sp>
      <p:sp>
        <p:nvSpPr>
          <p:cNvPr id="7172" name="Rectangle 4"/>
          <p:cNvSpPr>
            <a:spLocks noGrp="1" noChangeArrowheads="1"/>
          </p:cNvSpPr>
          <p:nvPr>
            <p:ph type="ftr" sz="quarter" idx="2"/>
          </p:nvPr>
        </p:nvSpPr>
        <p:spPr bwMode="auto">
          <a:xfrm>
            <a:off x="0" y="8845550"/>
            <a:ext cx="3043500"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l" defTabSz="931863">
              <a:defRPr sz="1800" b="0">
                <a:latin typeface="Times New Roman" pitchFamily="18" charset="0"/>
              </a:defRPr>
            </a:lvl1pPr>
          </a:lstStyle>
          <a:p>
            <a:endParaRPr lang="en-US" dirty="0"/>
          </a:p>
        </p:txBody>
      </p:sp>
      <p:sp>
        <p:nvSpPr>
          <p:cNvPr id="7173" name="Rectangle 5"/>
          <p:cNvSpPr>
            <a:spLocks noGrp="1" noChangeArrowheads="1"/>
          </p:cNvSpPr>
          <p:nvPr>
            <p:ph type="sldNum" sz="quarter" idx="3"/>
          </p:nvPr>
        </p:nvSpPr>
        <p:spPr bwMode="auto">
          <a:xfrm>
            <a:off x="3966901" y="8845550"/>
            <a:ext cx="3043500"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r" defTabSz="931863">
              <a:defRPr sz="1800" b="0">
                <a:latin typeface="Times New Roman" pitchFamily="18" charset="0"/>
              </a:defRPr>
            </a:lvl1pPr>
          </a:lstStyle>
          <a:p>
            <a:fld id="{D33F9863-C23E-454C-8290-1ABBD9BCB166}" type="slidenum">
              <a:rPr lang="en-US"/>
              <a:pPr/>
              <a:t>‹#›</a:t>
            </a:fld>
            <a:endParaRPr lang="en-US" dirty="0"/>
          </a:p>
        </p:txBody>
      </p:sp>
    </p:spTree>
    <p:extLst>
      <p:ext uri="{BB962C8B-B14F-4D97-AF65-F5344CB8AC3E}">
        <p14:creationId xmlns:p14="http://schemas.microsoft.com/office/powerpoint/2010/main" xmlns="" val="2343758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500"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l" defTabSz="931863">
              <a:defRPr sz="1800" b="0">
                <a:latin typeface="Times New Roman" pitchFamily="18" charset="0"/>
              </a:defRPr>
            </a:lvl1pPr>
          </a:lstStyle>
          <a:p>
            <a:endParaRPr lang="en-US" dirty="0"/>
          </a:p>
        </p:txBody>
      </p:sp>
      <p:sp>
        <p:nvSpPr>
          <p:cNvPr id="4099" name="Rectangle 3"/>
          <p:cNvSpPr>
            <a:spLocks noGrp="1" noChangeArrowheads="1"/>
          </p:cNvSpPr>
          <p:nvPr>
            <p:ph type="dt" idx="1"/>
          </p:nvPr>
        </p:nvSpPr>
        <p:spPr bwMode="auto">
          <a:xfrm>
            <a:off x="3966901" y="0"/>
            <a:ext cx="3043500"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r" defTabSz="931863">
              <a:defRPr sz="1800" b="0">
                <a:latin typeface="Times New Roman" pitchFamily="18" charset="0"/>
              </a:defRPr>
            </a:lvl1pPr>
          </a:lstStyle>
          <a:p>
            <a:endParaRPr lang="en-US" dirty="0"/>
          </a:p>
        </p:txBody>
      </p:sp>
      <p:sp>
        <p:nvSpPr>
          <p:cNvPr id="4100" name="Rectangle 4"/>
          <p:cNvSpPr>
            <a:spLocks noGrp="1" noRot="1" noChangeAspect="1" noChangeArrowheads="1" noTextEdit="1"/>
          </p:cNvSpPr>
          <p:nvPr>
            <p:ph type="sldImg" idx="2"/>
          </p:nvPr>
        </p:nvSpPr>
        <p:spPr bwMode="auto">
          <a:xfrm>
            <a:off x="1179513" y="709613"/>
            <a:ext cx="4649787"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25018" y="4422776"/>
            <a:ext cx="5160366" cy="4164013"/>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45550"/>
            <a:ext cx="3043500"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l" defTabSz="931863">
              <a:defRPr sz="1800" b="0">
                <a:latin typeface="Times New Roman" pitchFamily="18" charset="0"/>
              </a:defRPr>
            </a:lvl1pPr>
          </a:lstStyle>
          <a:p>
            <a:endParaRPr lang="en-US" dirty="0"/>
          </a:p>
        </p:txBody>
      </p:sp>
      <p:sp>
        <p:nvSpPr>
          <p:cNvPr id="4103" name="Rectangle 7"/>
          <p:cNvSpPr>
            <a:spLocks noGrp="1" noChangeArrowheads="1"/>
          </p:cNvSpPr>
          <p:nvPr>
            <p:ph type="sldNum" sz="quarter" idx="5"/>
          </p:nvPr>
        </p:nvSpPr>
        <p:spPr bwMode="auto">
          <a:xfrm>
            <a:off x="3966901" y="8845550"/>
            <a:ext cx="3043500"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r" defTabSz="931863">
              <a:defRPr sz="1800" b="0">
                <a:latin typeface="Times New Roman" pitchFamily="18" charset="0"/>
              </a:defRPr>
            </a:lvl1pPr>
          </a:lstStyle>
          <a:p>
            <a:fld id="{A9B775A9-A8F8-4AE4-A060-E4D9EA6CEA24}" type="slidenum">
              <a:rPr lang="en-US"/>
              <a:pPr/>
              <a:t>‹#›</a:t>
            </a:fld>
            <a:endParaRPr lang="en-US" dirty="0"/>
          </a:p>
        </p:txBody>
      </p:sp>
    </p:spTree>
    <p:extLst>
      <p:ext uri="{BB962C8B-B14F-4D97-AF65-F5344CB8AC3E}">
        <p14:creationId xmlns:p14="http://schemas.microsoft.com/office/powerpoint/2010/main" xmlns="" val="15076091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A1BBFD-BD70-400F-A43A-DF7A8433901A}" type="slidenum">
              <a:rPr lang="en-US"/>
              <a:pPr/>
              <a:t>1</a:t>
            </a:fld>
            <a:endParaRPr lang="en-US" dirty="0"/>
          </a:p>
        </p:txBody>
      </p:sp>
      <p:sp>
        <p:nvSpPr>
          <p:cNvPr id="209922" name="Rectangle 2"/>
          <p:cNvSpPr>
            <a:spLocks noGrp="1" noRot="1" noChangeAspect="1" noChangeArrowheads="1" noTextEdit="1"/>
          </p:cNvSpPr>
          <p:nvPr>
            <p:ph type="sldImg"/>
          </p:nvPr>
        </p:nvSpPr>
        <p:spPr>
          <a:xfrm>
            <a:off x="1179513" y="696913"/>
            <a:ext cx="4649787" cy="3486150"/>
          </a:xfrm>
          <a:ln/>
        </p:spPr>
      </p:sp>
      <p:sp>
        <p:nvSpPr>
          <p:cNvPr id="209923" name="Rectangle 3"/>
          <p:cNvSpPr>
            <a:spLocks noGrp="1" noChangeArrowheads="1"/>
          </p:cNvSpPr>
          <p:nvPr>
            <p:ph type="body" idx="1"/>
          </p:nvPr>
        </p:nvSpPr>
        <p:spPr>
          <a:xfrm>
            <a:off x="701848" y="4416426"/>
            <a:ext cx="5608320" cy="4183063"/>
          </a:xfrm>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070BA1AC-7D41-466D-818C-F4378ADCDE36}" type="slidenum">
              <a:rPr lang="en-US"/>
              <a:pPr/>
              <a:t>‹#›</a:t>
            </a:fld>
            <a:endParaRPr lang="en-US" dirty="0"/>
          </a:p>
        </p:txBody>
      </p:sp>
      <p:sp>
        <p:nvSpPr>
          <p:cNvPr id="5" name="Text Box 2"/>
          <p:cNvSpPr txBox="1">
            <a:spLocks noChangeArrowheads="1"/>
          </p:cNvSpPr>
          <p:nvPr userDrawn="1"/>
        </p:nvSpPr>
        <p:spPr bwMode="auto">
          <a:xfrm>
            <a:off x="6842125" y="171450"/>
            <a:ext cx="2301875" cy="687388"/>
          </a:xfrm>
          <a:prstGeom prst="rect">
            <a:avLst/>
          </a:prstGeom>
          <a:noFill/>
          <a:ln w="9525">
            <a:noFill/>
            <a:miter lim="800000"/>
            <a:headEnd/>
            <a:tailEnd/>
          </a:ln>
          <a:effectLst/>
        </p:spPr>
        <p:txBody>
          <a:bodyPr>
            <a:spAutoFit/>
          </a:bodyPr>
          <a:lstStyle/>
          <a:p>
            <a:pPr>
              <a:lnSpc>
                <a:spcPct val="85000"/>
              </a:lnSpc>
            </a:pPr>
            <a:r>
              <a:rPr lang="en-US" dirty="0">
                <a:solidFill>
                  <a:srgbClr val="135C00"/>
                </a:solidFill>
              </a:rPr>
              <a:t>OFFICE OF</a:t>
            </a:r>
            <a:r>
              <a:rPr lang="en-US" b="0" dirty="0">
                <a:solidFill>
                  <a:srgbClr val="135C00"/>
                </a:solidFill>
              </a:rPr>
              <a:t> </a:t>
            </a:r>
            <a:r>
              <a:rPr lang="en-US" sz="3200" b="0" dirty="0">
                <a:solidFill>
                  <a:srgbClr val="135C00"/>
                </a:solidFill>
                <a:latin typeface="Arial Black" pitchFamily="34" charset="0"/>
              </a:rPr>
              <a:t>SCIENCE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49F0C20-B52A-4571-9060-E7771BBD51B2}" type="slidenum">
              <a:rPr lang="en-US"/>
              <a:pPr/>
              <a:t>‹#›</a:t>
            </a:fld>
            <a:endParaRPr lang="en-US" dirty="0"/>
          </a:p>
        </p:txBody>
      </p:sp>
      <p:sp>
        <p:nvSpPr>
          <p:cNvPr id="5" name="Text Box 2"/>
          <p:cNvSpPr txBox="1">
            <a:spLocks noChangeArrowheads="1"/>
          </p:cNvSpPr>
          <p:nvPr userDrawn="1"/>
        </p:nvSpPr>
        <p:spPr bwMode="auto">
          <a:xfrm>
            <a:off x="6842125" y="171450"/>
            <a:ext cx="2301875" cy="687388"/>
          </a:xfrm>
          <a:prstGeom prst="rect">
            <a:avLst/>
          </a:prstGeom>
          <a:noFill/>
          <a:ln w="9525">
            <a:noFill/>
            <a:miter lim="800000"/>
            <a:headEnd/>
            <a:tailEnd/>
          </a:ln>
          <a:effectLst/>
        </p:spPr>
        <p:txBody>
          <a:bodyPr>
            <a:spAutoFit/>
          </a:bodyPr>
          <a:lstStyle/>
          <a:p>
            <a:pPr>
              <a:lnSpc>
                <a:spcPct val="85000"/>
              </a:lnSpc>
            </a:pPr>
            <a:r>
              <a:rPr lang="en-US" dirty="0">
                <a:solidFill>
                  <a:srgbClr val="135C00"/>
                </a:solidFill>
              </a:rPr>
              <a:t>OFFICE OF</a:t>
            </a:r>
            <a:r>
              <a:rPr lang="en-US" b="0" dirty="0">
                <a:solidFill>
                  <a:srgbClr val="135C00"/>
                </a:solidFill>
              </a:rPr>
              <a:t> </a:t>
            </a:r>
            <a:r>
              <a:rPr lang="en-US" sz="3200" b="0" dirty="0">
                <a:solidFill>
                  <a:srgbClr val="135C00"/>
                </a:solidFill>
                <a:latin typeface="Arial Black" pitchFamily="34" charset="0"/>
              </a:rPr>
              <a:t>SCIENCE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0C48F42C-544C-403C-91B5-89C847CBC6D1}" type="slidenum">
              <a:rPr lang="en-US"/>
              <a:pPr/>
              <a:t>‹#›</a:t>
            </a:fld>
            <a:endParaRPr lang="en-US" dirty="0"/>
          </a:p>
        </p:txBody>
      </p:sp>
      <p:sp>
        <p:nvSpPr>
          <p:cNvPr id="3" name="Text Box 2"/>
          <p:cNvSpPr txBox="1">
            <a:spLocks noChangeArrowheads="1"/>
          </p:cNvSpPr>
          <p:nvPr userDrawn="1"/>
        </p:nvSpPr>
        <p:spPr bwMode="auto">
          <a:xfrm>
            <a:off x="6842125" y="171450"/>
            <a:ext cx="2301875" cy="687388"/>
          </a:xfrm>
          <a:prstGeom prst="rect">
            <a:avLst/>
          </a:prstGeom>
          <a:noFill/>
          <a:ln w="9525">
            <a:noFill/>
            <a:miter lim="800000"/>
            <a:headEnd/>
            <a:tailEnd/>
          </a:ln>
          <a:effectLst/>
        </p:spPr>
        <p:txBody>
          <a:bodyPr>
            <a:spAutoFit/>
          </a:bodyPr>
          <a:lstStyle/>
          <a:p>
            <a:pPr>
              <a:lnSpc>
                <a:spcPct val="85000"/>
              </a:lnSpc>
            </a:pPr>
            <a:r>
              <a:rPr lang="en-US" dirty="0">
                <a:solidFill>
                  <a:srgbClr val="135C00"/>
                </a:solidFill>
              </a:rPr>
              <a:t>OFFICE OF</a:t>
            </a:r>
            <a:r>
              <a:rPr lang="en-US" b="0" dirty="0">
                <a:solidFill>
                  <a:srgbClr val="135C00"/>
                </a:solidFill>
              </a:rPr>
              <a:t> </a:t>
            </a:r>
            <a:r>
              <a:rPr lang="en-US" sz="3200" b="0" dirty="0">
                <a:solidFill>
                  <a:srgbClr val="135C00"/>
                </a:solidFill>
                <a:latin typeface="Arial Black" pitchFamily="34" charset="0"/>
              </a:rPr>
              <a:t>SCIENCE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bwMode="auto">
          <a:xfrm>
            <a:off x="3041650" y="161925"/>
            <a:ext cx="5165725" cy="723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7875" name="Rectangle 3"/>
          <p:cNvSpPr>
            <a:spLocks noGrp="1" noChangeArrowheads="1"/>
          </p:cNvSpPr>
          <p:nvPr>
            <p:ph type="body" idx="1"/>
          </p:nvPr>
        </p:nvSpPr>
        <p:spPr bwMode="auto">
          <a:xfrm>
            <a:off x="457200" y="1270000"/>
            <a:ext cx="8229600" cy="5199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7876" name="Rectangle 4"/>
          <p:cNvSpPr>
            <a:spLocks noGrp="1" noChangeArrowheads="1"/>
          </p:cNvSpPr>
          <p:nvPr>
            <p:ph type="sldNum" sz="quarter" idx="4"/>
          </p:nvPr>
        </p:nvSpPr>
        <p:spPr bwMode="auto">
          <a:xfrm>
            <a:off x="8766175" y="6619875"/>
            <a:ext cx="377825" cy="238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1E600739-9F96-4D2C-8602-7C44A4D596B7}" type="slidenum">
              <a:rPr lang="en-US"/>
              <a:pPr/>
              <a:t>‹#›</a:t>
            </a:fld>
            <a:endParaRPr lang="en-US" dirty="0"/>
          </a:p>
        </p:txBody>
      </p:sp>
      <p:sp>
        <p:nvSpPr>
          <p:cNvPr id="207877" name="Rectangle 5"/>
          <p:cNvSpPr>
            <a:spLocks noChangeArrowheads="1"/>
          </p:cNvSpPr>
          <p:nvPr userDrawn="1"/>
        </p:nvSpPr>
        <p:spPr bwMode="auto">
          <a:xfrm>
            <a:off x="0" y="987425"/>
            <a:ext cx="9144000" cy="42863"/>
          </a:xfrm>
          <a:prstGeom prst="rect">
            <a:avLst/>
          </a:prstGeom>
          <a:gradFill rotWithShape="1">
            <a:gsLst>
              <a:gs pos="0">
                <a:srgbClr val="DDEBCF"/>
              </a:gs>
              <a:gs pos="50000">
                <a:srgbClr val="9CB86E"/>
              </a:gs>
              <a:gs pos="100000">
                <a:srgbClr val="156B13"/>
              </a:gs>
            </a:gsLst>
            <a:lin ang="5400000" scaled="1"/>
          </a:gradFill>
          <a:ln w="6350">
            <a:solidFill>
              <a:schemeClr val="tx1"/>
            </a:solidFill>
            <a:miter lim="800000"/>
            <a:headEnd/>
            <a:tailEnd/>
          </a:ln>
          <a:effectLst/>
        </p:spPr>
        <p:txBody>
          <a:bodyPr lIns="85558" tIns="42028" rIns="85558" bIns="42028"/>
          <a:lstStyle/>
          <a:p>
            <a:pPr defTabSz="866775">
              <a:lnSpc>
                <a:spcPct val="85000"/>
              </a:lnSpc>
            </a:pPr>
            <a:endParaRPr lang="en-US" sz="2200" i="1" dirty="0">
              <a:effectLst>
                <a:outerShdw blurRad="38100" dist="38100" dir="2700000" algn="tl">
                  <a:srgbClr val="FFFFFF"/>
                </a:outerShdw>
              </a:effectLst>
              <a:latin typeface="Book Antiqua" pitchFamily="18" charset="0"/>
            </a:endParaRPr>
          </a:p>
        </p:txBody>
      </p:sp>
      <p:pic>
        <p:nvPicPr>
          <p:cNvPr id="207878" name="Picture 6" descr="New_DOE_Logo_Color_042808"/>
          <p:cNvPicPr>
            <a:picLocks noChangeAspect="1" noChangeArrowheads="1"/>
          </p:cNvPicPr>
          <p:nvPr userDrawn="1"/>
        </p:nvPicPr>
        <p:blipFill>
          <a:blip r:embed="rId5" cstate="print"/>
          <a:srcRect/>
          <a:stretch>
            <a:fillRect/>
          </a:stretch>
        </p:blipFill>
        <p:spPr bwMode="auto">
          <a:xfrm>
            <a:off x="161925" y="171450"/>
            <a:ext cx="2563813" cy="646113"/>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6" r:id="rId3"/>
  </p:sldLayoutIdLst>
  <p:hf hdr="0" ftr="0" dt="0"/>
  <p:txStyles>
    <p:titleStyle>
      <a:lvl1pPr algn="ctr" rtl="0" fontAlgn="base">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p:titleStyle>
    <p:bodyStyle>
      <a:lvl1pPr marL="228600" indent="-228600" algn="l" rtl="0" fontAlgn="base">
        <a:spcBef>
          <a:spcPct val="20000"/>
        </a:spcBef>
        <a:spcAft>
          <a:spcPct val="0"/>
        </a:spcAft>
        <a:buFont typeface="Wingdings" pitchFamily="2" charset="2"/>
        <a:buChar char="§"/>
        <a:defRPr sz="2000" b="1">
          <a:solidFill>
            <a:schemeClr val="tx1"/>
          </a:solidFill>
          <a:latin typeface="+mn-lt"/>
          <a:ea typeface="+mn-ea"/>
          <a:cs typeface="+mn-cs"/>
        </a:defRPr>
      </a:lvl1pPr>
      <a:lvl2pPr marL="685800" indent="-22860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900" name="Rectangle 4"/>
          <p:cNvSpPr>
            <a:spLocks noGrp="1" noChangeArrowheads="1"/>
          </p:cNvSpPr>
          <p:nvPr>
            <p:ph type="subTitle" idx="1"/>
          </p:nvPr>
        </p:nvSpPr>
        <p:spPr>
          <a:xfrm>
            <a:off x="0" y="5280025"/>
            <a:ext cx="9086850" cy="390618"/>
          </a:xfrm>
          <a:noFill/>
          <a:ln/>
        </p:spPr>
        <p:txBody>
          <a:bodyPr lIns="82039" tIns="41020" rIns="82039" bIns="41020">
            <a:spAutoFit/>
          </a:bodyPr>
          <a:lstStyle/>
          <a:p>
            <a:pPr eaLnBrk="1" hangingPunct="1">
              <a:defRPr/>
            </a:pPr>
            <a:endParaRPr lang="en-US" i="1" dirty="0" smtClean="0">
              <a:effectLst>
                <a:outerShdw blurRad="38100" dist="38100" dir="2700000" algn="tl">
                  <a:srgbClr val="C0C0C0"/>
                </a:outerShdw>
              </a:effectLst>
              <a:latin typeface="Times New Roman" pitchFamily="18" charset="0"/>
              <a:cs typeface="Times New Roman" pitchFamily="18" charset="0"/>
            </a:endParaRPr>
          </a:p>
        </p:txBody>
      </p:sp>
      <p:sp>
        <p:nvSpPr>
          <p:cNvPr id="4" name="Text Box 3"/>
          <p:cNvSpPr txBox="1">
            <a:spLocks noChangeArrowheads="1"/>
          </p:cNvSpPr>
          <p:nvPr/>
        </p:nvSpPr>
        <p:spPr bwMode="auto">
          <a:xfrm>
            <a:off x="336550" y="1068388"/>
            <a:ext cx="8499475" cy="4270375"/>
          </a:xfrm>
          <a:prstGeom prst="rect">
            <a:avLst/>
          </a:prstGeom>
          <a:noFill/>
          <a:ln w="9525" algn="ctr">
            <a:noFill/>
            <a:miter lim="800000"/>
            <a:headEnd/>
            <a:tailEnd/>
          </a:ln>
          <a:effectLst/>
        </p:spPr>
        <p:txBody>
          <a:bodyPr anchor="ctr"/>
          <a:lstStyle/>
          <a:p>
            <a:r>
              <a:rPr lang="en-US" sz="4000" dirty="0" smtClean="0">
                <a:solidFill>
                  <a:srgbClr val="000000"/>
                </a:solidFill>
                <a:latin typeface="Times New Roman" pitchFamily="18" charset="0"/>
                <a:cs typeface="Times New Roman" pitchFamily="18" charset="0"/>
              </a:rPr>
              <a:t>Review Closeout for the</a:t>
            </a:r>
            <a:r>
              <a:rPr lang="en-US" sz="4000" b="0" dirty="0" smtClean="0">
                <a:solidFill>
                  <a:srgbClr val="000000"/>
                </a:solidFill>
                <a:latin typeface="Times New Roman" pitchFamily="18" charset="0"/>
                <a:cs typeface="Times New Roman" pitchFamily="18" charset="0"/>
              </a:rPr>
              <a:t> </a:t>
            </a:r>
          </a:p>
          <a:p>
            <a:r>
              <a:rPr lang="en-US" sz="4000" dirty="0" smtClean="0">
                <a:solidFill>
                  <a:schemeClr val="accent2"/>
                </a:solidFill>
                <a:latin typeface="Times New Roman" pitchFamily="18" charset="0"/>
                <a:cs typeface="Times New Roman" pitchFamily="18" charset="0"/>
              </a:rPr>
              <a:t>National Spherical Torus </a:t>
            </a:r>
          </a:p>
          <a:p>
            <a:r>
              <a:rPr lang="en-US" sz="4000" dirty="0" smtClean="0">
                <a:solidFill>
                  <a:schemeClr val="accent2"/>
                </a:solidFill>
                <a:latin typeface="Times New Roman" pitchFamily="18" charset="0"/>
                <a:cs typeface="Times New Roman" pitchFamily="18" charset="0"/>
              </a:rPr>
              <a:t>Experiment (NSTX) Upgrade Project</a:t>
            </a:r>
          </a:p>
          <a:p>
            <a:endParaRPr lang="en-US" sz="2400" b="0" dirty="0" smtClean="0">
              <a:latin typeface="Times New Roman" pitchFamily="18" charset="0"/>
              <a:cs typeface="Times New Roman" pitchFamily="18" charset="0"/>
            </a:endParaRPr>
          </a:p>
          <a:p>
            <a:pPr>
              <a:spcBef>
                <a:spcPct val="20000"/>
              </a:spcBef>
              <a:buFont typeface="Wingdings" pitchFamily="2" charset="2"/>
              <a:buNone/>
            </a:pPr>
            <a:r>
              <a:rPr lang="en-US" sz="3000" dirty="0" smtClean="0">
                <a:latin typeface="Times New Roman" pitchFamily="18" charset="0"/>
                <a:cs typeface="Times New Roman" pitchFamily="18" charset="0"/>
              </a:rPr>
              <a:t>Princeton Plasma Physics Laboratory</a:t>
            </a:r>
          </a:p>
          <a:p>
            <a:r>
              <a:rPr lang="en-US" sz="2000" dirty="0" smtClean="0">
                <a:latin typeface="Times New Roman" pitchFamily="18" charset="0"/>
                <a:cs typeface="Times New Roman" pitchFamily="18" charset="0"/>
              </a:rPr>
              <a:t>February 4, 2014</a:t>
            </a:r>
          </a:p>
          <a:p>
            <a:pPr>
              <a:spcBef>
                <a:spcPct val="20000"/>
              </a:spcBef>
              <a:buFont typeface="Wingdings" pitchFamily="2" charset="2"/>
              <a:buNone/>
            </a:pPr>
            <a:endParaRPr lang="en-US" sz="2000" b="0" dirty="0">
              <a:solidFill>
                <a:srgbClr val="0033CC"/>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2708275" y="171450"/>
            <a:ext cx="4286250" cy="652463"/>
          </a:xfrm>
        </p:spPr>
        <p:txBody>
          <a:bodyPr/>
          <a:lstStyle/>
          <a:p>
            <a:r>
              <a:rPr lang="en-US" b="1" dirty="0">
                <a:effectLst/>
                <a:latin typeface="Times New Roman" pitchFamily="18" charset="0"/>
                <a:cs typeface="Times New Roman" pitchFamily="18" charset="0"/>
              </a:rPr>
              <a:t>Review </a:t>
            </a:r>
            <a:r>
              <a:rPr lang="en-US" b="1" dirty="0" smtClean="0">
                <a:effectLst/>
                <a:latin typeface="Times New Roman" pitchFamily="18" charset="0"/>
                <a:cs typeface="Times New Roman" pitchFamily="18" charset="0"/>
              </a:rPr>
              <a:t>Committee</a:t>
            </a:r>
            <a:endParaRPr lang="en-US" b="1" dirty="0">
              <a:effectLst/>
              <a:latin typeface="Times New Roman" pitchFamily="18" charset="0"/>
              <a:cs typeface="Times New Roman" pitchFamily="18" charset="0"/>
            </a:endParaRPr>
          </a:p>
        </p:txBody>
      </p:sp>
      <p:sp>
        <p:nvSpPr>
          <p:cNvPr id="5" name="Slide Number Placeholder 3"/>
          <p:cNvSpPr>
            <a:spLocks noGrp="1"/>
          </p:cNvSpPr>
          <p:nvPr>
            <p:ph type="sldNum" sz="quarter" idx="10"/>
          </p:nvPr>
        </p:nvSpPr>
        <p:spPr>
          <a:xfrm>
            <a:off x="8766175" y="6619875"/>
            <a:ext cx="377825" cy="238125"/>
          </a:xfrm>
        </p:spPr>
        <p:txBody>
          <a:bodyPr/>
          <a:lstStyle/>
          <a:p>
            <a:fld id="{3EA80982-4990-4A16-BB84-E949A9E89C4E}" type="slidenum">
              <a:rPr lang="en-US"/>
              <a:pPr/>
              <a:t>2</a:t>
            </a:fld>
            <a:endParaRPr lang="en-US" dirty="0"/>
          </a:p>
        </p:txBody>
      </p:sp>
      <p:sp>
        <p:nvSpPr>
          <p:cNvPr id="2" name="TextBox 1"/>
          <p:cNvSpPr txBox="1"/>
          <p:nvPr/>
        </p:nvSpPr>
        <p:spPr>
          <a:xfrm>
            <a:off x="1885950" y="1428750"/>
            <a:ext cx="5267325" cy="369332"/>
          </a:xfrm>
          <a:prstGeom prst="rect">
            <a:avLst/>
          </a:prstGeom>
          <a:noFill/>
        </p:spPr>
        <p:txBody>
          <a:bodyPr wrap="square" rtlCol="0">
            <a:spAutoFit/>
          </a:bodyPr>
          <a:lstStyle/>
          <a:p>
            <a:r>
              <a:rPr lang="en-US" sz="1800" dirty="0" smtClean="0">
                <a:latin typeface="Times New Roman" pitchFamily="18" charset="0"/>
                <a:cs typeface="Times New Roman" pitchFamily="18" charset="0"/>
              </a:rPr>
              <a:t>Kin Chao, DOE/SC, Chairperson</a:t>
            </a:r>
            <a:endParaRPr lang="en-US" sz="1800" dirty="0">
              <a:latin typeface="Times New Roman" pitchFamily="18" charset="0"/>
              <a:cs typeface="Times New Roman" pitchFamily="18" charset="0"/>
            </a:endParaRPr>
          </a:p>
        </p:txBody>
      </p:sp>
      <p:sp>
        <p:nvSpPr>
          <p:cNvPr id="4" name="TextBox 3"/>
          <p:cNvSpPr txBox="1"/>
          <p:nvPr/>
        </p:nvSpPr>
        <p:spPr>
          <a:xfrm>
            <a:off x="962024" y="2171700"/>
            <a:ext cx="3419475" cy="1754326"/>
          </a:xfrm>
          <a:prstGeom prst="rect">
            <a:avLst/>
          </a:prstGeom>
          <a:noFill/>
        </p:spPr>
        <p:txBody>
          <a:bodyPr wrap="square" rtlCol="0">
            <a:spAutoFit/>
          </a:bodyPr>
          <a:lstStyle/>
          <a:p>
            <a:pPr algn="l"/>
            <a:r>
              <a:rPr lang="en-US" sz="1800" u="sng" dirty="0" smtClean="0">
                <a:latin typeface="Times New Roman" pitchFamily="18" charset="0"/>
                <a:cs typeface="Times New Roman" pitchFamily="18" charset="0"/>
              </a:rPr>
              <a:t>Review Committee</a:t>
            </a:r>
          </a:p>
          <a:p>
            <a:pPr algn="l"/>
            <a:endParaRPr lang="en-US" sz="1800" u="sng" dirty="0">
              <a:latin typeface="Times New Roman" pitchFamily="18" charset="0"/>
              <a:cs typeface="Times New Roman" pitchFamily="18" charset="0"/>
            </a:endParaRPr>
          </a:p>
          <a:p>
            <a:pPr algn="l"/>
            <a:r>
              <a:rPr lang="en-US" sz="1800" b="0" dirty="0" smtClean="0">
                <a:latin typeface="Times New Roman" pitchFamily="18" charset="0"/>
                <a:cs typeface="Times New Roman" pitchFamily="18" charset="0"/>
              </a:rPr>
              <a:t>Arnie Kellman, General Atomics</a:t>
            </a:r>
          </a:p>
          <a:p>
            <a:pPr algn="l"/>
            <a:r>
              <a:rPr lang="en-US" sz="1800" b="0" dirty="0" smtClean="0">
                <a:latin typeface="Times New Roman" pitchFamily="18" charset="0"/>
                <a:cs typeface="Times New Roman" pitchFamily="18" charset="0"/>
              </a:rPr>
              <a:t>Will Oren, TJNAF</a:t>
            </a:r>
          </a:p>
          <a:p>
            <a:pPr algn="l"/>
            <a:endParaRPr lang="en-US" sz="1800" b="0" dirty="0">
              <a:latin typeface="Times New Roman" pitchFamily="18" charset="0"/>
              <a:cs typeface="Times New Roman" pitchFamily="18" charset="0"/>
            </a:endParaRPr>
          </a:p>
          <a:p>
            <a:pPr algn="l"/>
            <a:endParaRPr lang="en-US" sz="1800" b="0" dirty="0" smtClean="0">
              <a:latin typeface="Times New Roman" pitchFamily="18" charset="0"/>
              <a:cs typeface="Times New Roman" pitchFamily="18" charset="0"/>
            </a:endParaRPr>
          </a:p>
        </p:txBody>
      </p:sp>
      <p:sp>
        <p:nvSpPr>
          <p:cNvPr id="8" name="TextBox 7"/>
          <p:cNvSpPr txBox="1"/>
          <p:nvPr/>
        </p:nvSpPr>
        <p:spPr>
          <a:xfrm>
            <a:off x="5095874" y="2181225"/>
            <a:ext cx="3419475" cy="1477328"/>
          </a:xfrm>
          <a:prstGeom prst="rect">
            <a:avLst/>
          </a:prstGeom>
          <a:noFill/>
        </p:spPr>
        <p:txBody>
          <a:bodyPr wrap="square" rtlCol="0">
            <a:spAutoFit/>
          </a:bodyPr>
          <a:lstStyle/>
          <a:p>
            <a:pPr algn="l"/>
            <a:r>
              <a:rPr lang="en-US" sz="1800" u="sng" dirty="0" smtClean="0">
                <a:latin typeface="Times New Roman" pitchFamily="18" charset="0"/>
                <a:cs typeface="Times New Roman" pitchFamily="18" charset="0"/>
              </a:rPr>
              <a:t>Observers</a:t>
            </a:r>
          </a:p>
          <a:p>
            <a:pPr algn="l"/>
            <a:endParaRPr lang="en-US" sz="1800" u="sng" dirty="0" smtClean="0">
              <a:latin typeface="Times New Roman" pitchFamily="18" charset="0"/>
              <a:cs typeface="Times New Roman" pitchFamily="18" charset="0"/>
            </a:endParaRPr>
          </a:p>
          <a:p>
            <a:pPr algn="l"/>
            <a:r>
              <a:rPr lang="en-US" sz="1800" b="0" dirty="0" smtClean="0">
                <a:latin typeface="Times New Roman" pitchFamily="18" charset="0"/>
                <a:cs typeface="Times New Roman" pitchFamily="18" charset="0"/>
              </a:rPr>
              <a:t>Barry Sullivan, DOE/SC</a:t>
            </a:r>
          </a:p>
          <a:p>
            <a:pPr algn="l"/>
            <a:r>
              <a:rPr lang="en-US" sz="1800" b="0" dirty="0" smtClean="0">
                <a:latin typeface="Times New Roman" pitchFamily="18" charset="0"/>
                <a:cs typeface="Times New Roman" pitchFamily="18" charset="0"/>
              </a:rPr>
              <a:t>Tony Indelicato, DOE/PSO</a:t>
            </a:r>
          </a:p>
          <a:p>
            <a:pPr algn="l"/>
            <a:r>
              <a:rPr lang="en-US" sz="1800" b="0" dirty="0" smtClean="0">
                <a:latin typeface="Times New Roman" pitchFamily="18" charset="0"/>
                <a:cs typeface="Times New Roman" pitchFamily="18" charset="0"/>
              </a:rPr>
              <a:t>Maria Dikeakos, DOE/PSO</a:t>
            </a:r>
            <a:endParaRPr lang="en-US" sz="18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fld id="{24719895-AF7B-45BE-891E-C52E444421A2}" type="slidenum">
              <a:rPr lang="en-US"/>
              <a:pPr/>
              <a:t>3</a:t>
            </a:fld>
            <a:endParaRPr lang="en-US" dirty="0"/>
          </a:p>
        </p:txBody>
      </p:sp>
      <p:sp>
        <p:nvSpPr>
          <p:cNvPr id="152578" name="Rectangle 2"/>
          <p:cNvSpPr>
            <a:spLocks noGrp="1" noChangeArrowheads="1"/>
          </p:cNvSpPr>
          <p:nvPr>
            <p:ph type="title" idx="4294967295"/>
          </p:nvPr>
        </p:nvSpPr>
        <p:spPr>
          <a:xfrm>
            <a:off x="2703513" y="100451"/>
            <a:ext cx="4297362" cy="723900"/>
          </a:xfrm>
        </p:spPr>
        <p:txBody>
          <a:bodyPr/>
          <a:lstStyle/>
          <a:p>
            <a:r>
              <a:rPr lang="en-US" b="1" dirty="0">
                <a:effectLst/>
                <a:latin typeface="Times New Roman" pitchFamily="18" charset="0"/>
                <a:cs typeface="Times New Roman" pitchFamily="18" charset="0"/>
              </a:rPr>
              <a:t>Charge Questions</a:t>
            </a:r>
          </a:p>
        </p:txBody>
      </p:sp>
      <p:sp>
        <p:nvSpPr>
          <p:cNvPr id="4" name="Rectangle 3"/>
          <p:cNvSpPr txBox="1">
            <a:spLocks noChangeArrowheads="1"/>
          </p:cNvSpPr>
          <p:nvPr/>
        </p:nvSpPr>
        <p:spPr>
          <a:xfrm>
            <a:off x="258739" y="1108881"/>
            <a:ext cx="8618561" cy="5254388"/>
          </a:xfrm>
          <a:prstGeom prst="rect">
            <a:avLst/>
          </a:prstGeom>
        </p:spPr>
        <p:txBody>
          <a:bodyPr/>
          <a:lstStyle/>
          <a:p>
            <a:pPr marL="342900" indent="-342900" algn="l">
              <a:buFont typeface="+mj-lt"/>
              <a:buAutoNum type="arabicPeriod"/>
            </a:pPr>
            <a:r>
              <a:rPr lang="en-US" sz="1900" b="0" dirty="0" smtClean="0">
                <a:latin typeface="Times New Roman" pitchFamily="18" charset="0"/>
                <a:cs typeface="Times New Roman" pitchFamily="18" charset="0"/>
              </a:rPr>
              <a:t>Critical Path Construction Efforts:  Does the Project team have a realistic, executable schedule for Center Stack (CS) remaining construction efforts?  </a:t>
            </a:r>
          </a:p>
          <a:p>
            <a:pPr marL="342900" indent="-342900" algn="l"/>
            <a:r>
              <a:rPr lang="en-US" sz="1900" b="0" dirty="0" smtClean="0">
                <a:latin typeface="Times New Roman" pitchFamily="18" charset="0"/>
                <a:cs typeface="Times New Roman" pitchFamily="18" charset="0"/>
              </a:rPr>
              <a:t>	</a:t>
            </a:r>
            <a:r>
              <a:rPr lang="en-US" sz="1900" b="0" dirty="0" smtClean="0">
                <a:solidFill>
                  <a:srgbClr val="FF0000"/>
                </a:solidFill>
                <a:latin typeface="Times New Roman" pitchFamily="18" charset="0"/>
                <a:cs typeface="Times New Roman" pitchFamily="18" charset="0"/>
              </a:rPr>
              <a:t>Yes, but it remains </a:t>
            </a:r>
            <a:r>
              <a:rPr lang="en-US" sz="1900" b="0" dirty="0" smtClean="0">
                <a:solidFill>
                  <a:srgbClr val="FF0000"/>
                </a:solidFill>
                <a:latin typeface="Times New Roman" pitchFamily="18" charset="0"/>
                <a:cs typeface="Times New Roman" pitchFamily="18" charset="0"/>
              </a:rPr>
              <a:t>aggressive for the early finish date.</a:t>
            </a:r>
            <a:endParaRPr lang="en-US" sz="1900" b="0" dirty="0" smtClean="0">
              <a:solidFill>
                <a:srgbClr val="FF0000"/>
              </a:solidFill>
              <a:latin typeface="Times New Roman" pitchFamily="18" charset="0"/>
              <a:cs typeface="Times New Roman" pitchFamily="18" charset="0"/>
            </a:endParaRPr>
          </a:p>
          <a:p>
            <a:pPr marL="342900" indent="-342900" algn="l"/>
            <a:endParaRPr lang="en-US" sz="1900" b="0" dirty="0" smtClean="0">
              <a:latin typeface="Times New Roman" pitchFamily="18" charset="0"/>
              <a:cs typeface="Times New Roman" pitchFamily="18" charset="0"/>
            </a:endParaRPr>
          </a:p>
          <a:p>
            <a:pPr marL="342900" indent="-342900" algn="l"/>
            <a:r>
              <a:rPr lang="en-US" sz="1900" b="0" dirty="0" smtClean="0">
                <a:latin typeface="Times New Roman" pitchFamily="18" charset="0"/>
                <a:cs typeface="Times New Roman" pitchFamily="18" charset="0"/>
              </a:rPr>
              <a:t>	Does the project have adequate resources and the appropriate skills mix to execute the remainder of the project per the plan? </a:t>
            </a:r>
            <a:r>
              <a:rPr lang="en-US" sz="1900" b="0" dirty="0" smtClean="0">
                <a:solidFill>
                  <a:srgbClr val="FF0000"/>
                </a:solidFill>
                <a:latin typeface="Times New Roman" pitchFamily="18" charset="0"/>
                <a:cs typeface="Times New Roman" pitchFamily="18" charset="0"/>
              </a:rPr>
              <a:t>Yes.</a:t>
            </a:r>
          </a:p>
          <a:p>
            <a:pPr marL="342900" indent="-342900" algn="l">
              <a:buFont typeface="+mj-lt"/>
              <a:buAutoNum type="arabicPeriod"/>
            </a:pPr>
            <a:endParaRPr lang="en-US" sz="1900" b="0" dirty="0">
              <a:latin typeface="Times New Roman" pitchFamily="18" charset="0"/>
              <a:cs typeface="Times New Roman" pitchFamily="18" charset="0"/>
            </a:endParaRPr>
          </a:p>
          <a:p>
            <a:pPr marL="342900" indent="-342900" algn="l"/>
            <a:r>
              <a:rPr lang="en-US" sz="1900" b="0" dirty="0" smtClean="0">
                <a:latin typeface="Times New Roman" pitchFamily="18" charset="0"/>
                <a:cs typeface="Times New Roman" pitchFamily="18" charset="0"/>
              </a:rPr>
              <a:t>2.	Baseline Cost and Schedule:  Are the current project cost and schedule projections consistent with the approved baseline cost and schedule?  </a:t>
            </a:r>
            <a:r>
              <a:rPr lang="en-US" sz="1900" b="0" dirty="0" smtClean="0">
                <a:solidFill>
                  <a:srgbClr val="FF0000"/>
                </a:solidFill>
                <a:latin typeface="Times New Roman" pitchFamily="18" charset="0"/>
                <a:cs typeface="Times New Roman" pitchFamily="18" charset="0"/>
              </a:rPr>
              <a:t>Yes</a:t>
            </a:r>
          </a:p>
          <a:p>
            <a:pPr marL="342900" indent="-342900" algn="l"/>
            <a:endParaRPr lang="en-US" sz="1900" b="0" dirty="0" smtClean="0">
              <a:latin typeface="Times New Roman" pitchFamily="18" charset="0"/>
              <a:cs typeface="Times New Roman" pitchFamily="18" charset="0"/>
            </a:endParaRPr>
          </a:p>
          <a:p>
            <a:pPr marL="342900" indent="-342900" algn="l"/>
            <a:r>
              <a:rPr lang="en-US" sz="1900" b="0" dirty="0" smtClean="0">
                <a:latin typeface="Times New Roman" pitchFamily="18" charset="0"/>
                <a:cs typeface="Times New Roman" pitchFamily="18" charset="0"/>
              </a:rPr>
              <a:t>	Is the contingency remaining adequate for the risks that remain? </a:t>
            </a:r>
            <a:r>
              <a:rPr lang="en-US" sz="1900" b="0" dirty="0" smtClean="0">
                <a:solidFill>
                  <a:srgbClr val="FF0000"/>
                </a:solidFill>
                <a:latin typeface="Times New Roman" pitchFamily="18" charset="0"/>
                <a:cs typeface="Times New Roman" pitchFamily="18" charset="0"/>
              </a:rPr>
              <a:t>Yes</a:t>
            </a:r>
          </a:p>
          <a:p>
            <a:pPr marL="342900" indent="-342900" algn="l">
              <a:buFont typeface="+mj-lt"/>
              <a:buAutoNum type="arabicPeriod"/>
            </a:pPr>
            <a:endParaRPr lang="en-US" sz="1900" b="0" dirty="0">
              <a:latin typeface="Times New Roman" pitchFamily="18" charset="0"/>
              <a:cs typeface="Times New Roman" pitchFamily="18" charset="0"/>
            </a:endParaRPr>
          </a:p>
          <a:p>
            <a:pPr marL="342900" indent="-342900" algn="l">
              <a:buAutoNum type="arabicPeriod" startAt="3"/>
            </a:pPr>
            <a:r>
              <a:rPr lang="en-US" sz="1900" b="0" dirty="0" smtClean="0">
                <a:latin typeface="Times New Roman" pitchFamily="18" charset="0"/>
                <a:cs typeface="Times New Roman" pitchFamily="18" charset="0"/>
              </a:rPr>
              <a:t>Management: Evaluate the management structure as to its adequacy to deliver the scope within budget and schedule.  Are risks being actively managed? </a:t>
            </a:r>
            <a:r>
              <a:rPr lang="en-US" sz="1900" b="0" dirty="0" smtClean="0">
                <a:solidFill>
                  <a:srgbClr val="FF0000"/>
                </a:solidFill>
                <a:latin typeface="Times New Roman" pitchFamily="18" charset="0"/>
                <a:cs typeface="Times New Roman" pitchFamily="18" charset="0"/>
              </a:rPr>
              <a:t>Yes—the structure and organization remains the same since the last review.</a:t>
            </a:r>
          </a:p>
          <a:p>
            <a:pPr marL="342900" indent="-342900" algn="l"/>
            <a:endParaRPr lang="en-US" sz="1900" b="0" dirty="0" smtClean="0">
              <a:latin typeface="Times New Roman" pitchFamily="18" charset="0"/>
              <a:cs typeface="Times New Roman" pitchFamily="18" charset="0"/>
            </a:endParaRPr>
          </a:p>
          <a:p>
            <a:pPr marL="342900" indent="-342900" algn="l"/>
            <a:r>
              <a:rPr lang="en-US" sz="1900" b="0" dirty="0" smtClean="0">
                <a:latin typeface="Times New Roman" pitchFamily="18" charset="0"/>
                <a:cs typeface="Times New Roman" pitchFamily="18" charset="0"/>
              </a:rPr>
              <a:t>	Has the project responded satisfactorily to the recommendations from the previous project reviews? </a:t>
            </a:r>
            <a:r>
              <a:rPr lang="en-US" sz="1900" b="0" dirty="0" smtClean="0">
                <a:solidFill>
                  <a:srgbClr val="FF0000"/>
                </a:solidFill>
                <a:latin typeface="Times New Roman" pitchFamily="18" charset="0"/>
                <a:cs typeface="Times New Roman" pitchFamily="18" charset="0"/>
              </a:rPr>
              <a:t>Yes—the project responded satisfactorily to all the recommendations.</a:t>
            </a:r>
          </a:p>
          <a:p>
            <a:pPr algn="l"/>
            <a:endParaRPr lang="en-US" sz="19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8A9E9B14-53C6-4083-A139-DE31FF4D48B3}" type="slidenum">
              <a:rPr lang="en-US"/>
              <a:pPr/>
              <a:t>4</a:t>
            </a:fld>
            <a:endParaRPr lang="en-US" dirty="0"/>
          </a:p>
        </p:txBody>
      </p:sp>
      <p:sp>
        <p:nvSpPr>
          <p:cNvPr id="238594" name="Rectangle 2"/>
          <p:cNvSpPr>
            <a:spLocks noGrp="1" noChangeArrowheads="1"/>
          </p:cNvSpPr>
          <p:nvPr>
            <p:ph type="title"/>
          </p:nvPr>
        </p:nvSpPr>
        <p:spPr>
          <a:xfrm>
            <a:off x="2582749" y="157660"/>
            <a:ext cx="4264025" cy="885825"/>
          </a:xfrm>
        </p:spPr>
        <p:txBody>
          <a:bodyPr/>
          <a:lstStyle/>
          <a:p>
            <a:r>
              <a:rPr lang="en-US" sz="2000" b="1" dirty="0" smtClean="0">
                <a:effectLst/>
                <a:latin typeface="Times New Roman" pitchFamily="18" charset="0"/>
                <a:cs typeface="Times New Roman" pitchFamily="18" charset="0"/>
              </a:rPr>
              <a:t/>
            </a:r>
            <a:br>
              <a:rPr lang="en-US" sz="2000" b="1" dirty="0" smtClean="0">
                <a:effectLst/>
                <a:latin typeface="Times New Roman" pitchFamily="18" charset="0"/>
                <a:cs typeface="Times New Roman" pitchFamily="18" charset="0"/>
              </a:rPr>
            </a:br>
            <a:r>
              <a:rPr lang="en-US" sz="2000" b="1" dirty="0" smtClean="0">
                <a:effectLst/>
                <a:latin typeface="Times New Roman" pitchFamily="18" charset="0"/>
                <a:cs typeface="Times New Roman" pitchFamily="18" charset="0"/>
              </a:rPr>
              <a:t>Project Status</a:t>
            </a:r>
            <a:br>
              <a:rPr lang="en-US" sz="2000" b="1" dirty="0" smtClean="0">
                <a:effectLst/>
                <a:latin typeface="Times New Roman" pitchFamily="18" charset="0"/>
                <a:cs typeface="Times New Roman" pitchFamily="18" charset="0"/>
              </a:rPr>
            </a:br>
            <a:r>
              <a:rPr lang="en-US" sz="2000" b="1" dirty="0" smtClean="0">
                <a:effectLst/>
                <a:latin typeface="Times New Roman" pitchFamily="18" charset="0"/>
                <a:cs typeface="Times New Roman" pitchFamily="18" charset="0"/>
              </a:rPr>
              <a:t/>
            </a:r>
            <a:br>
              <a:rPr lang="en-US" sz="2000" b="1" dirty="0" smtClean="0">
                <a:effectLst/>
                <a:latin typeface="Times New Roman" pitchFamily="18" charset="0"/>
                <a:cs typeface="Times New Roman" pitchFamily="18" charset="0"/>
              </a:rPr>
            </a:br>
            <a:endParaRPr lang="en-US" sz="1600" dirty="0">
              <a:effectLst/>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295275" y="1295404"/>
          <a:ext cx="8639176" cy="4571597"/>
        </p:xfrm>
        <a:graphic>
          <a:graphicData uri="http://schemas.openxmlformats.org/drawingml/2006/table">
            <a:tbl>
              <a:tblPr/>
              <a:tblGrid>
                <a:gridCol w="3975984"/>
                <a:gridCol w="2482194"/>
                <a:gridCol w="2180998"/>
              </a:tblGrid>
              <a:tr h="302639">
                <a:tc gridSpan="3">
                  <a:txBody>
                    <a:bodyPr/>
                    <a:lstStyle/>
                    <a:p>
                      <a:pPr marL="457200" marR="0" algn="ctr">
                        <a:spcBef>
                          <a:spcPts val="0"/>
                        </a:spcBef>
                        <a:spcAft>
                          <a:spcPts val="0"/>
                        </a:spcAft>
                      </a:pPr>
                      <a:r>
                        <a:rPr lang="en-US" sz="1800" b="1" dirty="0">
                          <a:latin typeface="Times New Roman"/>
                          <a:ea typeface="Times New Roman"/>
                          <a:cs typeface="Times New Roman"/>
                        </a:rPr>
                        <a:t>Project Status as of December 31, 2013</a:t>
                      </a:r>
                      <a:endParaRPr lang="en-US" sz="1800" dirty="0">
                        <a:latin typeface="Times New Roman"/>
                        <a:ea typeface="Times New Roman"/>
                        <a:cs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02639">
                <a:tc>
                  <a:txBody>
                    <a:bodyPr/>
                    <a:lstStyle/>
                    <a:p>
                      <a:pPr marL="0" marR="0">
                        <a:spcBef>
                          <a:spcPts val="0"/>
                        </a:spcBef>
                        <a:spcAft>
                          <a:spcPts val="0"/>
                        </a:spcAft>
                      </a:pPr>
                      <a:r>
                        <a:rPr lang="en-US" sz="1800">
                          <a:latin typeface="Times New Roman"/>
                          <a:ea typeface="Times New Roman"/>
                          <a:cs typeface="Times New Roman"/>
                        </a:rPr>
                        <a:t>Project Type</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800">
                          <a:latin typeface="Times New Roman"/>
                          <a:ea typeface="Times New Roman"/>
                          <a:cs typeface="Times New Roman"/>
                        </a:rPr>
                        <a:t>MIE</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18643">
                <a:tc>
                  <a:txBody>
                    <a:bodyPr/>
                    <a:lstStyle/>
                    <a:p>
                      <a:pPr marL="0" marR="0">
                        <a:spcBef>
                          <a:spcPts val="0"/>
                        </a:spcBef>
                        <a:spcAft>
                          <a:spcPts val="0"/>
                        </a:spcAft>
                      </a:pPr>
                      <a:r>
                        <a:rPr lang="en-US" sz="1800" dirty="0">
                          <a:latin typeface="Times New Roman"/>
                          <a:ea typeface="Times New Roman"/>
                          <a:cs typeface="Times New Roman"/>
                        </a:rPr>
                        <a:t>CD-1</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cs typeface="Times New Roman"/>
                        </a:rPr>
                        <a:t>Planned:  Dec 2009</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cs typeface="Times New Roman"/>
                        </a:rPr>
                        <a:t>Actual:  Apr 2010</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082">
                <a:tc>
                  <a:txBody>
                    <a:bodyPr/>
                    <a:lstStyle/>
                    <a:p>
                      <a:pPr marL="0" marR="0">
                        <a:spcBef>
                          <a:spcPts val="0"/>
                        </a:spcBef>
                        <a:spcAft>
                          <a:spcPts val="0"/>
                        </a:spcAft>
                      </a:pPr>
                      <a:r>
                        <a:rPr lang="en-US" sz="1800" dirty="0">
                          <a:latin typeface="Times New Roman"/>
                          <a:ea typeface="Times New Roman"/>
                          <a:cs typeface="Times New Roman"/>
                        </a:rPr>
                        <a:t>CD-2</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cs typeface="Times New Roman"/>
                        </a:rPr>
                        <a:t>Planned:  Dec 2010 </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cs typeface="Times New Roman"/>
                        </a:rPr>
                        <a:t>Actual:  Jan 2011</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568">
                <a:tc>
                  <a:txBody>
                    <a:bodyPr/>
                    <a:lstStyle/>
                    <a:p>
                      <a:pPr marL="0" marR="0">
                        <a:spcBef>
                          <a:spcPts val="0"/>
                        </a:spcBef>
                        <a:spcAft>
                          <a:spcPts val="0"/>
                        </a:spcAft>
                      </a:pPr>
                      <a:r>
                        <a:rPr lang="en-US" sz="1800" dirty="0">
                          <a:latin typeface="Times New Roman"/>
                          <a:ea typeface="Times New Roman"/>
                          <a:cs typeface="Times New Roman"/>
                        </a:rPr>
                        <a:t>CD-3</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cs typeface="Times New Roman"/>
                        </a:rPr>
                        <a:t>Planned:  Jan 2012</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cs typeface="Times New Roman"/>
                        </a:rPr>
                        <a:t>Actual:  Dec 2011</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275">
                <a:tc>
                  <a:txBody>
                    <a:bodyPr/>
                    <a:lstStyle/>
                    <a:p>
                      <a:pPr marL="0" marR="0">
                        <a:spcBef>
                          <a:spcPts val="0"/>
                        </a:spcBef>
                        <a:spcAft>
                          <a:spcPts val="0"/>
                        </a:spcAft>
                      </a:pPr>
                      <a:r>
                        <a:rPr lang="en-US" sz="1800" dirty="0">
                          <a:latin typeface="Times New Roman"/>
                          <a:ea typeface="Times New Roman"/>
                          <a:cs typeface="Times New Roman"/>
                        </a:rPr>
                        <a:t>CD-4</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Times New Roman"/>
                          <a:cs typeface="Times New Roman"/>
                        </a:rPr>
                        <a:t>Planned:  Sep 2015</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Times New Roman"/>
                          <a:cs typeface="Times New Roman"/>
                        </a:rPr>
                        <a:t>Actual:  on schedule</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639">
                <a:tc>
                  <a:txBody>
                    <a:bodyPr/>
                    <a:lstStyle/>
                    <a:p>
                      <a:pPr marL="0" marR="0">
                        <a:spcBef>
                          <a:spcPts val="0"/>
                        </a:spcBef>
                        <a:spcAft>
                          <a:spcPts val="0"/>
                        </a:spcAft>
                      </a:pPr>
                      <a:r>
                        <a:rPr lang="en-US" sz="1800">
                          <a:latin typeface="Times New Roman"/>
                          <a:ea typeface="Times New Roman"/>
                          <a:cs typeface="Times New Roman"/>
                        </a:rPr>
                        <a:t>TPC Percent Complete</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Times New Roman"/>
                          <a:cs typeface="Times New Roman"/>
                        </a:rPr>
                        <a:t>Planned:  84.5%</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Times New Roman"/>
                          <a:cs typeface="Times New Roman"/>
                        </a:rPr>
                        <a:t>Actual:  80% </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639">
                <a:tc>
                  <a:txBody>
                    <a:bodyPr/>
                    <a:lstStyle/>
                    <a:p>
                      <a:pPr marL="0" marR="0">
                        <a:spcBef>
                          <a:spcPts val="0"/>
                        </a:spcBef>
                        <a:spcAft>
                          <a:spcPts val="0"/>
                        </a:spcAft>
                      </a:pPr>
                      <a:r>
                        <a:rPr lang="en-US" sz="1800">
                          <a:latin typeface="Times New Roman"/>
                          <a:ea typeface="Times New Roman"/>
                          <a:cs typeface="Times New Roman"/>
                        </a:rPr>
                        <a:t>TPC Cost to Date</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cs typeface="Times New Roman"/>
                        </a:rPr>
                        <a:t> $71.2M</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spcBef>
                          <a:spcPts val="0"/>
                        </a:spcBef>
                        <a:spcAft>
                          <a:spcPts val="0"/>
                        </a:spcAft>
                      </a:pPr>
                      <a:r>
                        <a:rPr lang="en-US" sz="1800" dirty="0">
                          <a:latin typeface="Times New Roman"/>
                          <a:ea typeface="Times New Roman"/>
                          <a:cs typeface="Times New Roman"/>
                        </a:rPr>
                        <a:t> </a:t>
                      </a:r>
                    </a:p>
                    <a:p>
                      <a:pPr marL="0" marR="0">
                        <a:spcBef>
                          <a:spcPts val="0"/>
                        </a:spcBef>
                        <a:spcAft>
                          <a:spcPts val="0"/>
                        </a:spcAft>
                      </a:pPr>
                      <a:r>
                        <a:rPr lang="en-US" sz="1800" dirty="0">
                          <a:latin typeface="Times New Roman"/>
                          <a:ea typeface="Times New Roman"/>
                          <a:cs typeface="Times New Roman"/>
                        </a:rPr>
                        <a:t> </a:t>
                      </a:r>
                    </a:p>
                    <a:p>
                      <a:pPr marL="0" marR="0">
                        <a:spcBef>
                          <a:spcPts val="0"/>
                        </a:spcBef>
                        <a:spcAft>
                          <a:spcPts val="0"/>
                        </a:spcAft>
                      </a:pPr>
                      <a:r>
                        <a:rPr lang="en-US" sz="1800" dirty="0">
                          <a:latin typeface="Times New Roman"/>
                          <a:ea typeface="Times New Roman"/>
                          <a:cs typeface="Times New Roman"/>
                        </a:rPr>
                        <a:t> </a:t>
                      </a:r>
                    </a:p>
                    <a:p>
                      <a:pPr marL="0" marR="0">
                        <a:spcBef>
                          <a:spcPts val="0"/>
                        </a:spcBef>
                        <a:spcAft>
                          <a:spcPts val="0"/>
                        </a:spcAft>
                      </a:pPr>
                      <a:r>
                        <a:rPr lang="en-US" sz="1800" dirty="0">
                          <a:latin typeface="Times New Roman"/>
                          <a:ea typeface="Times New Roman"/>
                          <a:cs typeface="Times New Roman"/>
                        </a:rPr>
                        <a:t> </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302639">
                <a:tc>
                  <a:txBody>
                    <a:bodyPr/>
                    <a:lstStyle/>
                    <a:p>
                      <a:pPr marL="0" marR="0">
                        <a:spcBef>
                          <a:spcPts val="0"/>
                        </a:spcBef>
                        <a:spcAft>
                          <a:spcPts val="0"/>
                        </a:spcAft>
                      </a:pPr>
                      <a:r>
                        <a:rPr lang="en-US" sz="1800">
                          <a:latin typeface="Times New Roman"/>
                          <a:ea typeface="Times New Roman"/>
                          <a:cs typeface="Times New Roman"/>
                        </a:rPr>
                        <a:t>TPC Committed to Date</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cs typeface="Times New Roman"/>
                        </a:rPr>
                        <a:t> $73.2M</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302639">
                <a:tc>
                  <a:txBody>
                    <a:bodyPr/>
                    <a:lstStyle/>
                    <a:p>
                      <a:pPr marL="0" marR="0">
                        <a:spcBef>
                          <a:spcPts val="0"/>
                        </a:spcBef>
                        <a:spcAft>
                          <a:spcPts val="0"/>
                        </a:spcAft>
                      </a:pPr>
                      <a:r>
                        <a:rPr lang="en-US" sz="1800">
                          <a:latin typeface="Times New Roman"/>
                          <a:ea typeface="Times New Roman"/>
                          <a:cs typeface="Times New Roman"/>
                        </a:rPr>
                        <a:t>TPC</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cs typeface="Times New Roman"/>
                        </a:rPr>
                        <a:t> $94.3M</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302639">
                <a:tc>
                  <a:txBody>
                    <a:bodyPr/>
                    <a:lstStyle/>
                    <a:p>
                      <a:pPr marL="0" marR="0">
                        <a:spcBef>
                          <a:spcPts val="0"/>
                        </a:spcBef>
                        <a:spcAft>
                          <a:spcPts val="0"/>
                        </a:spcAft>
                      </a:pPr>
                      <a:r>
                        <a:rPr lang="en-US" sz="1800">
                          <a:latin typeface="Times New Roman"/>
                          <a:ea typeface="Times New Roman"/>
                          <a:cs typeface="Times New Roman"/>
                        </a:rPr>
                        <a:t>TEC</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cs typeface="Times New Roman"/>
                        </a:rPr>
                        <a:t> $83.5M</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302639">
                <a:tc>
                  <a:txBody>
                    <a:bodyPr/>
                    <a:lstStyle/>
                    <a:p>
                      <a:pPr marL="0" marR="0">
                        <a:spcBef>
                          <a:spcPts val="0"/>
                        </a:spcBef>
                        <a:spcAft>
                          <a:spcPts val="0"/>
                        </a:spcAft>
                      </a:pPr>
                      <a:r>
                        <a:rPr lang="en-US" sz="1800">
                          <a:latin typeface="Times New Roman"/>
                          <a:ea typeface="Times New Roman"/>
                          <a:cs typeface="Times New Roman"/>
                        </a:rPr>
                        <a:t>Contingency Cost (no Mgmt Reserve)</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cs typeface="Times New Roman"/>
                        </a:rPr>
                        <a:t>$5.4M</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cs typeface="Times New Roman"/>
                        </a:rPr>
                        <a:t>30 % to go</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639">
                <a:tc>
                  <a:txBody>
                    <a:bodyPr/>
                    <a:lstStyle/>
                    <a:p>
                      <a:pPr marL="0" marR="0">
                        <a:spcBef>
                          <a:spcPts val="0"/>
                        </a:spcBef>
                        <a:spcAft>
                          <a:spcPts val="0"/>
                        </a:spcAft>
                      </a:pPr>
                      <a:r>
                        <a:rPr lang="en-US" sz="1800">
                          <a:latin typeface="Times New Roman"/>
                          <a:ea typeface="Times New Roman"/>
                          <a:cs typeface="Times New Roman"/>
                        </a:rPr>
                        <a:t>Contingency Schedule on CD-4</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cs typeface="Times New Roman"/>
                        </a:rPr>
                        <a:t>10 months</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cs typeface="Times New Roman"/>
                        </a:rPr>
                        <a:t>101%</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639">
                <a:tc>
                  <a:txBody>
                    <a:bodyPr/>
                    <a:lstStyle/>
                    <a:p>
                      <a:pPr marL="0" marR="0">
                        <a:spcBef>
                          <a:spcPts val="0"/>
                        </a:spcBef>
                        <a:spcAft>
                          <a:spcPts val="0"/>
                        </a:spcAft>
                      </a:pPr>
                      <a:r>
                        <a:rPr lang="en-US" sz="1800">
                          <a:latin typeface="Times New Roman"/>
                          <a:ea typeface="Times New Roman"/>
                          <a:cs typeface="Times New Roman"/>
                        </a:rPr>
                        <a:t>CPI Cumulative</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cs typeface="Times New Roman"/>
                        </a:rPr>
                        <a:t>0.98</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spcBef>
                          <a:spcPts val="0"/>
                        </a:spcBef>
                        <a:spcAft>
                          <a:spcPts val="0"/>
                        </a:spcAft>
                      </a:pPr>
                      <a:r>
                        <a:rPr lang="en-US" sz="1800">
                          <a:latin typeface="Times New Roman"/>
                          <a:ea typeface="Times New Roman"/>
                          <a:cs typeface="Times New Roman"/>
                        </a:rPr>
                        <a:t> </a:t>
                      </a:r>
                    </a:p>
                    <a:p>
                      <a:pPr marL="0" marR="0">
                        <a:spcBef>
                          <a:spcPts val="0"/>
                        </a:spcBef>
                        <a:spcAft>
                          <a:spcPts val="0"/>
                        </a:spcAft>
                      </a:pPr>
                      <a:r>
                        <a:rPr lang="en-US" sz="1800">
                          <a:latin typeface="Times New Roman"/>
                          <a:ea typeface="Times New Roman"/>
                          <a:cs typeface="Times New Roman"/>
                        </a:rPr>
                        <a:t> </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302639">
                <a:tc>
                  <a:txBody>
                    <a:bodyPr/>
                    <a:lstStyle/>
                    <a:p>
                      <a:pPr marL="0" marR="0">
                        <a:spcBef>
                          <a:spcPts val="0"/>
                        </a:spcBef>
                        <a:spcAft>
                          <a:spcPts val="0"/>
                        </a:spcAft>
                      </a:pPr>
                      <a:r>
                        <a:rPr lang="en-US" sz="1800">
                          <a:latin typeface="Times New Roman"/>
                          <a:ea typeface="Times New Roman"/>
                          <a:cs typeface="Times New Roman"/>
                        </a:rPr>
                        <a:t>SPI Cumulative</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Times New Roman"/>
                          <a:cs typeface="Times New Roman"/>
                        </a:rPr>
                        <a:t>0.94</a:t>
                      </a: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0492F72-7E30-4295-9F9A-4E1655150059}" type="slidenum">
              <a:rPr lang="en-US"/>
              <a:pPr/>
              <a:t>5</a:t>
            </a:fld>
            <a:endParaRPr lang="en-US" dirty="0"/>
          </a:p>
        </p:txBody>
      </p:sp>
      <p:sp>
        <p:nvSpPr>
          <p:cNvPr id="233474" name="Rectangle 2"/>
          <p:cNvSpPr>
            <a:spLocks noGrp="1" noChangeArrowheads="1"/>
          </p:cNvSpPr>
          <p:nvPr>
            <p:ph type="title"/>
          </p:nvPr>
        </p:nvSpPr>
        <p:spPr>
          <a:xfrm>
            <a:off x="2443794" y="65412"/>
            <a:ext cx="4571999" cy="915988"/>
          </a:xfrm>
        </p:spPr>
        <p:txBody>
          <a:bodyPr/>
          <a:lstStyle/>
          <a:p>
            <a:r>
              <a:rPr lang="en-US" sz="2000" b="1" dirty="0" smtClean="0">
                <a:effectLst/>
                <a:latin typeface="Times New Roman" pitchFamily="18" charset="0"/>
                <a:cs typeface="Times New Roman" pitchFamily="18" charset="0"/>
              </a:rPr>
              <a:t>2.  Technical Status</a:t>
            </a:r>
            <a:br>
              <a:rPr lang="en-US" sz="2000" b="1"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A. Kellman, GA*/</a:t>
            </a:r>
            <a:r>
              <a:rPr lang="en-US" sz="1800" dirty="0">
                <a:effectLst/>
                <a:latin typeface="Times New Roman" pitchFamily="18" charset="0"/>
                <a:cs typeface="Times New Roman" pitchFamily="18" charset="0"/>
              </a:rPr>
              <a:t>W. Oren, TJNAF</a:t>
            </a:r>
          </a:p>
        </p:txBody>
      </p:sp>
      <p:sp>
        <p:nvSpPr>
          <p:cNvPr id="10" name="Rectangle 3"/>
          <p:cNvSpPr txBox="1">
            <a:spLocks noChangeArrowheads="1"/>
          </p:cNvSpPr>
          <p:nvPr/>
        </p:nvSpPr>
        <p:spPr bwMode="auto">
          <a:xfrm>
            <a:off x="258739" y="1155700"/>
            <a:ext cx="8522404" cy="5199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eaLnBrk="1" hangingPunct="1">
              <a:spcBef>
                <a:spcPts val="0"/>
              </a:spcBef>
              <a:spcAft>
                <a:spcPts val="0"/>
              </a:spcAft>
              <a:defRPr/>
            </a:pPr>
            <a:r>
              <a:rPr lang="en-US" sz="2000" kern="0" dirty="0" smtClean="0">
                <a:latin typeface="Times New Roman" pitchFamily="18" charset="0"/>
                <a:cs typeface="Times New Roman" pitchFamily="18" charset="0"/>
              </a:rPr>
              <a:t>Findings</a:t>
            </a:r>
          </a:p>
          <a:p>
            <a:pPr marL="457200" lvl="0" indent="-457200" algn="l" eaLnBrk="1" hangingPunct="1">
              <a:spcBef>
                <a:spcPts val="0"/>
              </a:spcBef>
              <a:spcAft>
                <a:spcPts val="0"/>
              </a:spcAft>
              <a:buFont typeface="Arial" pitchFamily="34" charset="0"/>
              <a:buChar char="•"/>
              <a:defRPr/>
            </a:pPr>
            <a:r>
              <a:rPr lang="en-US" sz="2000" kern="0" dirty="0" smtClean="0">
                <a:latin typeface="Times New Roman" pitchFamily="18" charset="0"/>
                <a:cs typeface="Times New Roman" pitchFamily="18" charset="0"/>
              </a:rPr>
              <a:t>The safety record of the project continues to be outstanding with no safety incidents reported to this committee since the last meeting. </a:t>
            </a:r>
          </a:p>
          <a:p>
            <a:pPr marL="457200" lvl="0" indent="-457200" algn="l" eaLnBrk="1" hangingPunct="1">
              <a:spcBef>
                <a:spcPts val="0"/>
              </a:spcBef>
              <a:spcAft>
                <a:spcPts val="0"/>
              </a:spcAft>
              <a:buFont typeface="Arial" pitchFamily="34" charset="0"/>
              <a:buChar char="•"/>
              <a:defRPr/>
            </a:pPr>
            <a:r>
              <a:rPr lang="en-US" sz="2000" kern="0" dirty="0" smtClean="0">
                <a:latin typeface="Times New Roman" pitchFamily="18" charset="0"/>
                <a:cs typeface="Times New Roman" pitchFamily="18" charset="0"/>
              </a:rPr>
              <a:t>TF coil was completed since last review and electrical tests were successfully performed. </a:t>
            </a:r>
          </a:p>
          <a:p>
            <a:pPr marL="457200" lvl="0" indent="-457200" algn="l" eaLnBrk="1" hangingPunct="1">
              <a:spcBef>
                <a:spcPts val="0"/>
              </a:spcBef>
              <a:spcAft>
                <a:spcPts val="0"/>
              </a:spcAft>
              <a:buFont typeface="Arial" pitchFamily="34" charset="0"/>
              <a:buChar char="•"/>
              <a:defRPr/>
            </a:pPr>
            <a:r>
              <a:rPr lang="en-US" sz="2000" kern="0" dirty="0" smtClean="0">
                <a:latin typeface="Times New Roman" pitchFamily="18" charset="0"/>
                <a:cs typeface="Times New Roman" pitchFamily="18" charset="0"/>
              </a:rPr>
              <a:t>First layer of OH has been wound on the </a:t>
            </a:r>
            <a:r>
              <a:rPr lang="en-US" sz="2000" kern="0" dirty="0" err="1" smtClean="0">
                <a:latin typeface="Times New Roman" pitchFamily="18" charset="0"/>
                <a:cs typeface="Times New Roman" pitchFamily="18" charset="0"/>
              </a:rPr>
              <a:t>Aquapour</a:t>
            </a:r>
            <a:r>
              <a:rPr lang="en-US" sz="2000" kern="0" dirty="0" smtClean="0">
                <a:latin typeface="Times New Roman" pitchFamily="18" charset="0"/>
                <a:cs typeface="Times New Roman" pitchFamily="18" charset="0"/>
              </a:rPr>
              <a:t> base with a resulting 240 turns </a:t>
            </a:r>
            <a:r>
              <a:rPr lang="en-US" sz="2000" kern="0" dirty="0" err="1" smtClean="0">
                <a:latin typeface="Times New Roman" pitchFamily="18" charset="0"/>
                <a:cs typeface="Times New Roman" pitchFamily="18" charset="0"/>
              </a:rPr>
              <a:t>vs</a:t>
            </a:r>
            <a:r>
              <a:rPr lang="en-US" sz="2000" kern="0" dirty="0" smtClean="0">
                <a:latin typeface="Times New Roman" pitchFamily="18" charset="0"/>
                <a:cs typeface="Times New Roman" pitchFamily="18" charset="0"/>
              </a:rPr>
              <a:t> planned 226 turns. </a:t>
            </a:r>
            <a:r>
              <a:rPr lang="en-US" sz="2000" kern="0" dirty="0">
                <a:latin typeface="Times New Roman" pitchFamily="18" charset="0"/>
                <a:cs typeface="Times New Roman" pitchFamily="18" charset="0"/>
              </a:rPr>
              <a:t>The radial build is in </a:t>
            </a:r>
            <a:r>
              <a:rPr lang="en-US" sz="2000" kern="0" dirty="0" smtClean="0">
                <a:latin typeface="Times New Roman" pitchFamily="18" charset="0"/>
                <a:cs typeface="Times New Roman" pitchFamily="18" charset="0"/>
              </a:rPr>
              <a:t>tolerance. Production in-line braze joints have been successfully performed. Completion of the first layer-to-layer transition is in process. </a:t>
            </a:r>
          </a:p>
          <a:p>
            <a:pPr marL="457200" lvl="0" indent="-457200" algn="l" eaLnBrk="1" hangingPunct="1">
              <a:spcBef>
                <a:spcPts val="0"/>
              </a:spcBef>
              <a:spcAft>
                <a:spcPts val="0"/>
              </a:spcAft>
              <a:buFont typeface="Arial" pitchFamily="34" charset="0"/>
              <a:buChar char="•"/>
              <a:defRPr/>
            </a:pPr>
            <a:r>
              <a:rPr lang="en-US" sz="2000" kern="0" dirty="0" smtClean="0">
                <a:latin typeface="Times New Roman" pitchFamily="18" charset="0"/>
                <a:cs typeface="Times New Roman" pitchFamily="18" charset="0"/>
              </a:rPr>
              <a:t> Learning curve for winding is as expected and has resulted in </a:t>
            </a:r>
            <a:r>
              <a:rPr lang="en-US" sz="2000" kern="0" dirty="0" smtClean="0">
                <a:latin typeface="Times New Roman" pitchFamily="18" charset="0"/>
                <a:cs typeface="Times New Roman" pitchFamily="18" charset="0"/>
              </a:rPr>
              <a:t> </a:t>
            </a:r>
            <a:r>
              <a:rPr lang="en-US" sz="2000" kern="0" dirty="0" smtClean="0">
                <a:latin typeface="Times New Roman" pitchFamily="18" charset="0"/>
                <a:cs typeface="Times New Roman" pitchFamily="18" charset="0"/>
              </a:rPr>
              <a:t>two </a:t>
            </a:r>
            <a:r>
              <a:rPr lang="en-US" sz="2000" kern="0" dirty="0" smtClean="0">
                <a:latin typeface="Times New Roman" pitchFamily="18" charset="0"/>
                <a:cs typeface="Times New Roman" pitchFamily="18" charset="0"/>
              </a:rPr>
              <a:t>shift </a:t>
            </a:r>
            <a:r>
              <a:rPr lang="en-US" sz="2000" kern="0" dirty="0" smtClean="0">
                <a:latin typeface="Times New Roman" pitchFamily="18" charset="0"/>
                <a:cs typeface="Times New Roman" pitchFamily="18" charset="0"/>
              </a:rPr>
              <a:t>operation </a:t>
            </a:r>
            <a:r>
              <a:rPr lang="en-US" sz="2000" kern="0" dirty="0" smtClean="0">
                <a:latin typeface="Times New Roman" pitchFamily="18" charset="0"/>
                <a:cs typeface="Times New Roman" pitchFamily="18" charset="0"/>
              </a:rPr>
              <a:t>with 4 </a:t>
            </a:r>
            <a:r>
              <a:rPr lang="en-US" sz="2000" kern="0" dirty="0" smtClean="0">
                <a:latin typeface="Times New Roman" pitchFamily="18" charset="0"/>
                <a:cs typeface="Times New Roman" pitchFamily="18" charset="0"/>
              </a:rPr>
              <a:t>-</a:t>
            </a:r>
            <a:r>
              <a:rPr lang="en-US" sz="2000" kern="0" dirty="0" smtClean="0">
                <a:latin typeface="Times New Roman" pitchFamily="18" charset="0"/>
                <a:cs typeface="Times New Roman" pitchFamily="18" charset="0"/>
              </a:rPr>
              <a:t>man </a:t>
            </a:r>
            <a:r>
              <a:rPr lang="en-US" sz="2000" kern="0" dirty="0" smtClean="0">
                <a:latin typeface="Times New Roman" pitchFamily="18" charset="0"/>
                <a:cs typeface="Times New Roman" pitchFamily="18" charset="0"/>
              </a:rPr>
              <a:t>teams carrying out this work. </a:t>
            </a:r>
          </a:p>
          <a:p>
            <a:pPr marL="457200" lvl="0" indent="-457200" algn="l" eaLnBrk="1" hangingPunct="1">
              <a:spcBef>
                <a:spcPts val="0"/>
              </a:spcBef>
              <a:spcAft>
                <a:spcPts val="0"/>
              </a:spcAft>
              <a:buFont typeface="Arial" pitchFamily="34" charset="0"/>
              <a:buChar char="•"/>
              <a:defRPr/>
            </a:pPr>
            <a:r>
              <a:rPr lang="en-US" sz="2000" kern="0" dirty="0" smtClean="0">
                <a:solidFill>
                  <a:srgbClr val="000000"/>
                </a:solidFill>
                <a:latin typeface="Times New Roman" pitchFamily="18" charset="0"/>
                <a:cs typeface="Times New Roman" pitchFamily="18" charset="0"/>
              </a:rPr>
              <a:t>Both PF1B coils have fabricated and one has been delivered. </a:t>
            </a:r>
            <a:r>
              <a:rPr lang="en-US" sz="2000" kern="0" dirty="0" smtClean="0">
                <a:solidFill>
                  <a:srgbClr val="000000"/>
                </a:solidFill>
                <a:latin typeface="Times New Roman" pitchFamily="18" charset="0"/>
                <a:cs typeface="Times New Roman" pitchFamily="18" charset="0"/>
              </a:rPr>
              <a:t>The </a:t>
            </a:r>
            <a:r>
              <a:rPr lang="en-US" sz="2000" kern="0" dirty="0" smtClean="0">
                <a:solidFill>
                  <a:srgbClr val="000000"/>
                </a:solidFill>
                <a:latin typeface="Times New Roman" pitchFamily="18" charset="0"/>
                <a:cs typeface="Times New Roman" pitchFamily="18" charset="0"/>
              </a:rPr>
              <a:t>tooling for PF1A and PF1C are complete and winding of PF1A is starting. </a:t>
            </a: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Char char="§"/>
              <a:tabLst/>
              <a:defRPr/>
            </a:pPr>
            <a:endParaRPr kumimoji="0" lang="en-US" sz="32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45860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0492F72-7E30-4295-9F9A-4E1655150059}" type="slidenum">
              <a:rPr lang="en-US"/>
              <a:pPr/>
              <a:t>6</a:t>
            </a:fld>
            <a:endParaRPr lang="en-US" dirty="0"/>
          </a:p>
        </p:txBody>
      </p:sp>
      <p:sp>
        <p:nvSpPr>
          <p:cNvPr id="233474" name="Rectangle 2"/>
          <p:cNvSpPr>
            <a:spLocks noGrp="1" noChangeArrowheads="1"/>
          </p:cNvSpPr>
          <p:nvPr>
            <p:ph type="title"/>
          </p:nvPr>
        </p:nvSpPr>
        <p:spPr>
          <a:xfrm>
            <a:off x="2443794" y="65412"/>
            <a:ext cx="4571999" cy="915988"/>
          </a:xfrm>
        </p:spPr>
        <p:txBody>
          <a:bodyPr/>
          <a:lstStyle/>
          <a:p>
            <a:r>
              <a:rPr lang="en-US" sz="2000" b="1" dirty="0" smtClean="0">
                <a:effectLst/>
                <a:latin typeface="Times New Roman" pitchFamily="18" charset="0"/>
                <a:cs typeface="Times New Roman" pitchFamily="18" charset="0"/>
              </a:rPr>
              <a:t>2.  Technical Status</a:t>
            </a:r>
            <a:br>
              <a:rPr lang="en-US" sz="2000" b="1"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A. Kellman, GA*/</a:t>
            </a:r>
            <a:r>
              <a:rPr lang="en-US" sz="1800" dirty="0">
                <a:effectLst/>
                <a:latin typeface="Times New Roman" pitchFamily="18" charset="0"/>
                <a:cs typeface="Times New Roman" pitchFamily="18" charset="0"/>
              </a:rPr>
              <a:t>W. Oren, TJNAF</a:t>
            </a:r>
          </a:p>
        </p:txBody>
      </p:sp>
      <p:sp>
        <p:nvSpPr>
          <p:cNvPr id="10" name="Rectangle 3"/>
          <p:cNvSpPr txBox="1">
            <a:spLocks noChangeArrowheads="1"/>
          </p:cNvSpPr>
          <p:nvPr/>
        </p:nvSpPr>
        <p:spPr bwMode="auto">
          <a:xfrm>
            <a:off x="258739" y="1155700"/>
            <a:ext cx="8153400" cy="5199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eaLnBrk="1" hangingPunct="1">
              <a:spcBef>
                <a:spcPts val="0"/>
              </a:spcBef>
              <a:spcAft>
                <a:spcPts val="0"/>
              </a:spcAft>
              <a:defRPr/>
            </a:pPr>
            <a:r>
              <a:rPr lang="en-US" sz="2000" kern="0" dirty="0" smtClean="0">
                <a:latin typeface="Times New Roman" pitchFamily="18" charset="0"/>
                <a:cs typeface="Times New Roman" pitchFamily="18" charset="0"/>
              </a:rPr>
              <a:t>Findings</a:t>
            </a:r>
          </a:p>
          <a:p>
            <a:pPr marL="457200" indent="-457200" algn="l" eaLnBrk="1" hangingPunct="1">
              <a:spcBef>
                <a:spcPts val="0"/>
              </a:spcBef>
              <a:spcAft>
                <a:spcPts val="0"/>
              </a:spcAft>
              <a:buFont typeface="Arial" pitchFamily="34" charset="0"/>
              <a:buChar char="•"/>
              <a:defRPr/>
            </a:pPr>
            <a:r>
              <a:rPr lang="en-US" sz="2000" kern="0" dirty="0">
                <a:solidFill>
                  <a:srgbClr val="000000"/>
                </a:solidFill>
                <a:latin typeface="Times New Roman" pitchFamily="18" charset="0"/>
                <a:cs typeface="Times New Roman" pitchFamily="18" charset="0"/>
              </a:rPr>
              <a:t>Setup and commissioning of winding station took 14 weeks longer than scheduled and it pushed this task into critical path.  </a:t>
            </a:r>
            <a:r>
              <a:rPr lang="en-US" sz="2000" kern="0" dirty="0" smtClean="0">
                <a:solidFill>
                  <a:srgbClr val="000000"/>
                </a:solidFill>
                <a:latin typeface="Times New Roman" pitchFamily="18" charset="0"/>
                <a:cs typeface="Times New Roman" pitchFamily="18" charset="0"/>
              </a:rPr>
              <a:t>Overall, 26 </a:t>
            </a:r>
            <a:r>
              <a:rPr lang="en-US" sz="2000" kern="0" dirty="0">
                <a:solidFill>
                  <a:srgbClr val="000000"/>
                </a:solidFill>
                <a:latin typeface="Times New Roman" pitchFamily="18" charset="0"/>
                <a:cs typeface="Times New Roman" pitchFamily="18" charset="0"/>
              </a:rPr>
              <a:t>days were lost on critical path, but 24 days have been recovered in the schedule by planning for 2</a:t>
            </a:r>
            <a:r>
              <a:rPr lang="en-US" sz="2000" kern="0" baseline="30000" dirty="0">
                <a:solidFill>
                  <a:srgbClr val="000000"/>
                </a:solidFill>
                <a:latin typeface="Times New Roman" pitchFamily="18" charset="0"/>
                <a:cs typeface="Times New Roman" pitchFamily="18" charset="0"/>
              </a:rPr>
              <a:t>nd</a:t>
            </a:r>
            <a:r>
              <a:rPr lang="en-US" sz="2000" kern="0" dirty="0">
                <a:solidFill>
                  <a:srgbClr val="000000"/>
                </a:solidFill>
                <a:latin typeface="Times New Roman" pitchFamily="18" charset="0"/>
                <a:cs typeface="Times New Roman" pitchFamily="18" charset="0"/>
              </a:rPr>
              <a:t> shift operation on non-winding tasks. </a:t>
            </a: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Char char="§"/>
              <a:tabLst/>
              <a:defRPr/>
            </a:pPr>
            <a:endParaRPr kumimoji="0" lang="en-US" sz="32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434850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0492F72-7E30-4295-9F9A-4E1655150059}" type="slidenum">
              <a:rPr lang="en-US"/>
              <a:pPr/>
              <a:t>7</a:t>
            </a:fld>
            <a:endParaRPr lang="en-US" dirty="0"/>
          </a:p>
        </p:txBody>
      </p:sp>
      <p:sp>
        <p:nvSpPr>
          <p:cNvPr id="233474" name="Rectangle 2"/>
          <p:cNvSpPr>
            <a:spLocks noGrp="1" noChangeArrowheads="1"/>
          </p:cNvSpPr>
          <p:nvPr>
            <p:ph type="title"/>
          </p:nvPr>
        </p:nvSpPr>
        <p:spPr>
          <a:xfrm>
            <a:off x="2443794" y="65412"/>
            <a:ext cx="4571999" cy="915988"/>
          </a:xfrm>
        </p:spPr>
        <p:txBody>
          <a:bodyPr/>
          <a:lstStyle/>
          <a:p>
            <a:r>
              <a:rPr lang="en-US" sz="2000" b="1" dirty="0" smtClean="0">
                <a:effectLst/>
                <a:latin typeface="Times New Roman" pitchFamily="18" charset="0"/>
                <a:cs typeface="Times New Roman" pitchFamily="18" charset="0"/>
              </a:rPr>
              <a:t>2.  Technical Status</a:t>
            </a:r>
            <a:br>
              <a:rPr lang="en-US" sz="2000" b="1"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A. Kellman, GA*/</a:t>
            </a:r>
            <a:r>
              <a:rPr lang="en-US" sz="1800" dirty="0">
                <a:effectLst/>
                <a:latin typeface="Times New Roman" pitchFamily="18" charset="0"/>
                <a:cs typeface="Times New Roman" pitchFamily="18" charset="0"/>
              </a:rPr>
              <a:t>W. Oren, TJNAF</a:t>
            </a:r>
          </a:p>
        </p:txBody>
      </p:sp>
      <p:sp>
        <p:nvSpPr>
          <p:cNvPr id="10" name="Rectangle 3"/>
          <p:cNvSpPr txBox="1">
            <a:spLocks noChangeArrowheads="1"/>
          </p:cNvSpPr>
          <p:nvPr/>
        </p:nvSpPr>
        <p:spPr bwMode="auto">
          <a:xfrm>
            <a:off x="276882" y="1155700"/>
            <a:ext cx="8153400" cy="54301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eaLnBrk="1" hangingPunct="1">
              <a:spcBef>
                <a:spcPts val="0"/>
              </a:spcBef>
              <a:spcAft>
                <a:spcPts val="0"/>
              </a:spcAft>
              <a:defRPr/>
            </a:pPr>
            <a:r>
              <a:rPr lang="en-US" sz="2000" kern="0" dirty="0" smtClean="0">
                <a:latin typeface="Times New Roman" pitchFamily="18" charset="0"/>
                <a:cs typeface="Times New Roman" pitchFamily="18" charset="0"/>
              </a:rPr>
              <a:t>Comments</a:t>
            </a:r>
          </a:p>
          <a:p>
            <a:pPr marL="457200" indent="-457200" algn="l" eaLnBrk="1" hangingPunct="1">
              <a:spcBef>
                <a:spcPts val="0"/>
              </a:spcBef>
              <a:spcAft>
                <a:spcPts val="0"/>
              </a:spcAft>
              <a:buFont typeface="Arial" pitchFamily="34" charset="0"/>
              <a:buChar char="•"/>
              <a:defRPr/>
            </a:pPr>
            <a:r>
              <a:rPr lang="en-US" sz="2000" dirty="0" smtClean="0">
                <a:latin typeface="Times New Roman"/>
                <a:cs typeface="Times New Roman"/>
              </a:rPr>
              <a:t>Project management has satisfactorily responded to all recommendations of the previous review.  Risk registry is being updated and actively used as a tool.  </a:t>
            </a:r>
          </a:p>
          <a:p>
            <a:pPr marL="457200" indent="-457200" algn="l" eaLnBrk="1" hangingPunct="1">
              <a:spcBef>
                <a:spcPts val="0"/>
              </a:spcBef>
              <a:spcAft>
                <a:spcPts val="0"/>
              </a:spcAft>
              <a:buFont typeface="Arial" pitchFamily="34" charset="0"/>
              <a:buChar char="•"/>
              <a:defRPr/>
            </a:pPr>
            <a:r>
              <a:rPr lang="en-US" sz="2000" dirty="0" smtClean="0">
                <a:latin typeface="Times New Roman"/>
                <a:cs typeface="Times New Roman"/>
              </a:rPr>
              <a:t>OH winding process is proceeding faster than scheduled. This efficiency is being banked to allow for future slippages in OH assembly.  </a:t>
            </a:r>
          </a:p>
          <a:p>
            <a:pPr marL="457200" indent="-457200" algn="l" eaLnBrk="1" hangingPunct="1">
              <a:spcBef>
                <a:spcPts val="0"/>
              </a:spcBef>
              <a:spcAft>
                <a:spcPts val="0"/>
              </a:spcAft>
              <a:buFont typeface="Arial" pitchFamily="34" charset="0"/>
              <a:buChar char="•"/>
              <a:defRPr/>
            </a:pPr>
            <a:r>
              <a:rPr lang="en-US" sz="2000" dirty="0" smtClean="0">
                <a:latin typeface="Times New Roman"/>
                <a:cs typeface="Times New Roman"/>
              </a:rPr>
              <a:t>The project continues to demonstrate a high attention to quality, especially in the OH work that this committee was shown.  The focus on quality should continue. </a:t>
            </a:r>
          </a:p>
          <a:p>
            <a:pPr marL="457200" indent="-457200" algn="l" eaLnBrk="1" hangingPunct="1">
              <a:spcBef>
                <a:spcPts val="0"/>
              </a:spcBef>
              <a:spcAft>
                <a:spcPts val="0"/>
              </a:spcAft>
              <a:buFont typeface="Arial" pitchFamily="34" charset="0"/>
              <a:buChar char="•"/>
              <a:defRPr/>
            </a:pPr>
            <a:r>
              <a:rPr lang="en-US" sz="2000" dirty="0">
                <a:latin typeface="Times New Roman"/>
                <a:cs typeface="Times New Roman"/>
              </a:rPr>
              <a:t>T</a:t>
            </a:r>
            <a:r>
              <a:rPr lang="en-US" sz="2000" dirty="0" smtClean="0">
                <a:latin typeface="Times New Roman"/>
                <a:cs typeface="Times New Roman"/>
              </a:rPr>
              <a:t>he project should continue proactive work planning for all </a:t>
            </a:r>
            <a:r>
              <a:rPr lang="en-US" sz="2000" dirty="0" smtClean="0">
                <a:latin typeface="Times New Roman"/>
                <a:cs typeface="Times New Roman"/>
              </a:rPr>
              <a:t>remaining work. </a:t>
            </a:r>
            <a:endParaRPr lang="en-US" sz="2000" dirty="0" smtClean="0">
              <a:latin typeface="Times New Roman"/>
              <a:cs typeface="Times New Roman"/>
            </a:endParaRPr>
          </a:p>
          <a:p>
            <a:pPr marL="457200" indent="-457200" algn="l" eaLnBrk="1" hangingPunct="1">
              <a:spcBef>
                <a:spcPts val="0"/>
              </a:spcBef>
              <a:spcAft>
                <a:spcPts val="0"/>
              </a:spcAft>
              <a:buFont typeface="Arial" pitchFamily="34" charset="0"/>
              <a:buChar char="•"/>
              <a:defRPr/>
            </a:pPr>
            <a:r>
              <a:rPr lang="en-US" sz="2000" dirty="0" smtClean="0">
                <a:latin typeface="Times New Roman"/>
                <a:cs typeface="Times New Roman"/>
              </a:rPr>
              <a:t>It </a:t>
            </a:r>
            <a:r>
              <a:rPr lang="en-US" sz="2000" dirty="0">
                <a:latin typeface="Times New Roman"/>
                <a:cs typeface="Times New Roman"/>
              </a:rPr>
              <a:t>is of some concern that there is no firm understanding of why there are 14 extra turns in the first layer of 226 turns planned. While the higher number of turns is not a problem for the physics program, it is concerning that this may be pointing to a potentially serious design or fabrication issue and is worth resolving. </a:t>
            </a:r>
          </a:p>
          <a:p>
            <a:pPr marL="457200" indent="-457200" algn="l" eaLnBrk="1" hangingPunct="1">
              <a:spcBef>
                <a:spcPts val="0"/>
              </a:spcBef>
              <a:spcAft>
                <a:spcPts val="0"/>
              </a:spcAft>
              <a:buFont typeface="Arial" pitchFamily="34" charset="0"/>
              <a:buChar char="•"/>
              <a:defRPr/>
            </a:pPr>
            <a:endParaRPr lang="en-US" sz="2000" dirty="0" smtClean="0">
              <a:latin typeface="Times New Roman"/>
              <a:cs typeface="Times New Roman"/>
            </a:endParaRPr>
          </a:p>
          <a:p>
            <a:pPr marL="457200" indent="-457200" algn="l" eaLnBrk="1" hangingPunct="1">
              <a:spcBef>
                <a:spcPts val="0"/>
              </a:spcBef>
              <a:spcAft>
                <a:spcPts val="0"/>
              </a:spcAft>
              <a:buFont typeface="Arial" pitchFamily="34" charset="0"/>
              <a:buChar char="•"/>
              <a:defRPr/>
            </a:pPr>
            <a:endParaRPr lang="en-US" sz="2000" dirty="0" smtClean="0">
              <a:latin typeface="Times New Roman"/>
              <a:cs typeface="Times New Roman"/>
            </a:endParaRPr>
          </a:p>
          <a:p>
            <a:pPr marL="457200" indent="-457200" algn="l" eaLnBrk="1" hangingPunct="1">
              <a:spcBef>
                <a:spcPts val="0"/>
              </a:spcBef>
              <a:spcAft>
                <a:spcPts val="0"/>
              </a:spcAft>
              <a:buFont typeface="Arial" pitchFamily="34" charset="0"/>
              <a:buChar char="•"/>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R="0" lvl="0" algn="ctr" defTabSz="914400" rtl="0" eaLnBrk="1" fontAlgn="base" latinLnBrk="0" hangingPunct="1">
              <a:lnSpc>
                <a:spcPct val="100000"/>
              </a:lnSpc>
              <a:spcBef>
                <a:spcPct val="20000"/>
              </a:spcBef>
              <a:spcAft>
                <a:spcPct val="0"/>
              </a:spcAft>
              <a:buClrTx/>
              <a:buSzTx/>
              <a:tabLst/>
              <a:defRPr/>
            </a:pPr>
            <a:endParaRPr kumimoji="0" lang="en-US" sz="32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041953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0492F72-7E30-4295-9F9A-4E1655150059}" type="slidenum">
              <a:rPr lang="en-US"/>
              <a:pPr/>
              <a:t>8</a:t>
            </a:fld>
            <a:endParaRPr lang="en-US" dirty="0"/>
          </a:p>
        </p:txBody>
      </p:sp>
      <p:sp>
        <p:nvSpPr>
          <p:cNvPr id="233474" name="Rectangle 2"/>
          <p:cNvSpPr>
            <a:spLocks noGrp="1" noChangeArrowheads="1"/>
          </p:cNvSpPr>
          <p:nvPr>
            <p:ph type="title"/>
          </p:nvPr>
        </p:nvSpPr>
        <p:spPr>
          <a:xfrm>
            <a:off x="2443794" y="65412"/>
            <a:ext cx="4571999" cy="915988"/>
          </a:xfrm>
        </p:spPr>
        <p:txBody>
          <a:bodyPr/>
          <a:lstStyle/>
          <a:p>
            <a:r>
              <a:rPr lang="en-US" sz="2000" b="1" dirty="0" smtClean="0">
                <a:effectLst/>
                <a:latin typeface="Times New Roman" pitchFamily="18" charset="0"/>
                <a:cs typeface="Times New Roman" pitchFamily="18" charset="0"/>
              </a:rPr>
              <a:t>2.  Technical Status</a:t>
            </a:r>
            <a:br>
              <a:rPr lang="en-US" sz="2000" b="1"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A. Kellman, GA*/</a:t>
            </a:r>
            <a:r>
              <a:rPr lang="en-US" sz="1800" dirty="0">
                <a:effectLst/>
                <a:latin typeface="Times New Roman" pitchFamily="18" charset="0"/>
                <a:cs typeface="Times New Roman" pitchFamily="18" charset="0"/>
              </a:rPr>
              <a:t>W. Oren, TJNAF</a:t>
            </a:r>
          </a:p>
        </p:txBody>
      </p:sp>
      <p:sp>
        <p:nvSpPr>
          <p:cNvPr id="10" name="Rectangle 3"/>
          <p:cNvSpPr txBox="1">
            <a:spLocks noChangeArrowheads="1"/>
          </p:cNvSpPr>
          <p:nvPr/>
        </p:nvSpPr>
        <p:spPr bwMode="auto">
          <a:xfrm>
            <a:off x="276882" y="1155700"/>
            <a:ext cx="8153400" cy="5199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eaLnBrk="1" hangingPunct="1">
              <a:spcBef>
                <a:spcPts val="0"/>
              </a:spcBef>
              <a:spcAft>
                <a:spcPts val="0"/>
              </a:spcAft>
              <a:defRPr/>
            </a:pPr>
            <a:r>
              <a:rPr lang="en-US" sz="2000" kern="0" dirty="0" smtClean="0">
                <a:latin typeface="Times New Roman" pitchFamily="18" charset="0"/>
                <a:cs typeface="Times New Roman" pitchFamily="18" charset="0"/>
              </a:rPr>
              <a:t>Recommendations</a:t>
            </a:r>
          </a:p>
          <a:p>
            <a:pPr marL="457200" lvl="0" indent="-457200" algn="l" eaLnBrk="1" hangingPunct="1">
              <a:spcBef>
                <a:spcPts val="0"/>
              </a:spcBef>
              <a:spcAft>
                <a:spcPts val="0"/>
              </a:spcAft>
              <a:buFont typeface="Arial" pitchFamily="34" charset="0"/>
              <a:buChar char="•"/>
              <a:defRPr/>
            </a:pPr>
            <a:r>
              <a:rPr kumimoji="0" lang="en-US" sz="2000" b="1" i="0" u="none" strike="noStrike" kern="0" cap="none" spc="0" normalizeH="0" baseline="0" noProof="0" dirty="0" smtClean="0">
                <a:ln>
                  <a:noFill/>
                </a:ln>
                <a:solidFill>
                  <a:schemeClr val="tx1"/>
                </a:solidFill>
                <a:effectLst/>
                <a:uLnTx/>
                <a:uFillTx/>
                <a:latin typeface="Times New Roman"/>
                <a:ea typeface="+mn-ea"/>
                <a:cs typeface="Times New Roman"/>
              </a:rPr>
              <a:t>None</a:t>
            </a:r>
            <a:r>
              <a:rPr kumimoji="0" lang="en-US" sz="3200" b="1" i="0" u="none" strike="noStrike" kern="0" cap="none" spc="0" normalizeH="0" baseline="0" noProof="0" dirty="0" smtClean="0">
                <a:ln>
                  <a:noFill/>
                </a:ln>
                <a:solidFill>
                  <a:schemeClr val="tx1"/>
                </a:solidFill>
                <a:effectLst/>
                <a:uLnTx/>
                <a:uFillTx/>
                <a:latin typeface="+mn-lt"/>
                <a:ea typeface="+mn-ea"/>
                <a:cs typeface="+mn-cs"/>
              </a:rPr>
              <a:t> </a:t>
            </a: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R="0" lvl="0" algn="ctr" defTabSz="914400" rtl="0" eaLnBrk="1" fontAlgn="base" latinLnBrk="0" hangingPunct="1">
              <a:lnSpc>
                <a:spcPct val="100000"/>
              </a:lnSpc>
              <a:spcBef>
                <a:spcPct val="20000"/>
              </a:spcBef>
              <a:spcAft>
                <a:spcPct val="0"/>
              </a:spcAft>
              <a:buClrTx/>
              <a:buSzTx/>
              <a:tabLst/>
              <a:defRPr/>
            </a:pPr>
            <a:endParaRPr kumimoji="0" lang="en-US" sz="32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2680242595"/>
      </p:ext>
    </p:extLst>
  </p:cSld>
  <p:clrMapOvr>
    <a:masterClrMapping/>
  </p:clrMapOvr>
</p:sld>
</file>

<file path=ppt/theme/theme1.xml><?xml version="1.0" encoding="utf-8"?>
<a:theme xmlns:a="http://schemas.openxmlformats.org/drawingml/2006/main" name="1_Default Desig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2D2D8A"/>
      </a:hlink>
      <a:folHlink>
        <a:srgbClr val="333399"/>
      </a:folHlink>
    </a:clrScheme>
    <a:fontScheme name="1_Default Design">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7219</TotalTime>
  <Words>541</Words>
  <Application>Microsoft Office PowerPoint</Application>
  <PresentationFormat>Letter Paper (8.5x11 in)</PresentationFormat>
  <Paragraphs>114</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1_Default Design</vt:lpstr>
      <vt:lpstr>Slide 1</vt:lpstr>
      <vt:lpstr>Review Committee</vt:lpstr>
      <vt:lpstr>Charge Questions</vt:lpstr>
      <vt:lpstr> Project Status  </vt:lpstr>
      <vt:lpstr>2.  Technical Status A. Kellman, GA*/W. Oren, TJNAF</vt:lpstr>
      <vt:lpstr>2.  Technical Status A. Kellman, GA*/W. Oren, TJNAF</vt:lpstr>
      <vt:lpstr>2.  Technical Status A. Kellman, GA*/W. Oren, TJNAF</vt:lpstr>
      <vt:lpstr>2.  Technical Status A. Kellman, GA*/W. Oren, TJNAF</vt:lpstr>
    </vt:vector>
  </TitlesOfParts>
  <Company>Pacific Northwest National Laboratory--Battelle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Department of Energy’s                             Office of Science</dc:title>
  <dc:creator>Sallie Ortiz</dc:creator>
  <cp:lastModifiedBy>Common</cp:lastModifiedBy>
  <cp:revision>639</cp:revision>
  <cp:lastPrinted>2014-01-28T14:24:16Z</cp:lastPrinted>
  <dcterms:created xsi:type="dcterms:W3CDTF">2002-04-16T19:13:24Z</dcterms:created>
  <dcterms:modified xsi:type="dcterms:W3CDTF">2014-02-04T19:00:12Z</dcterms:modified>
</cp:coreProperties>
</file>