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14"/>
  </p:notesMasterIdLst>
  <p:handoutMasterIdLst>
    <p:handoutMasterId r:id="rId15"/>
  </p:handoutMasterIdLst>
  <p:sldIdLst>
    <p:sldId id="317" r:id="rId2"/>
    <p:sldId id="291" r:id="rId3"/>
    <p:sldId id="294" r:id="rId4"/>
    <p:sldId id="293" r:id="rId5"/>
    <p:sldId id="300" r:id="rId6"/>
    <p:sldId id="326" r:id="rId7"/>
    <p:sldId id="354" r:id="rId8"/>
    <p:sldId id="365" r:id="rId9"/>
    <p:sldId id="366" r:id="rId10"/>
    <p:sldId id="331" r:id="rId11"/>
    <p:sldId id="335" r:id="rId12"/>
    <p:sldId id="357" r:id="rId13"/>
  </p:sldIdLst>
  <p:sldSz cx="9144000" cy="6858000" type="letter"/>
  <p:notesSz cx="7010400" cy="9296400"/>
  <p:defaultTextStyle>
    <a:defPPr>
      <a:defRPr lang="en-US"/>
    </a:defPPr>
    <a:lvl1pPr algn="ctr" rtl="0" eaLnBrk="0" fontAlgn="base" hangingPunct="0">
      <a:spcBef>
        <a:spcPct val="0"/>
      </a:spcBef>
      <a:spcAft>
        <a:spcPct val="0"/>
      </a:spcAft>
      <a:defRPr sz="1200" b="1" kern="1200">
        <a:solidFill>
          <a:schemeClr val="tx1"/>
        </a:solidFill>
        <a:latin typeface="Arial" charset="0"/>
        <a:ea typeface="+mn-ea"/>
        <a:cs typeface="+mn-cs"/>
      </a:defRPr>
    </a:lvl1pPr>
    <a:lvl2pPr marL="457200" algn="ctr" rtl="0" eaLnBrk="0" fontAlgn="base" hangingPunct="0">
      <a:spcBef>
        <a:spcPct val="0"/>
      </a:spcBef>
      <a:spcAft>
        <a:spcPct val="0"/>
      </a:spcAft>
      <a:defRPr sz="1200" b="1" kern="1200">
        <a:solidFill>
          <a:schemeClr val="tx1"/>
        </a:solidFill>
        <a:latin typeface="Arial" charset="0"/>
        <a:ea typeface="+mn-ea"/>
        <a:cs typeface="+mn-cs"/>
      </a:defRPr>
    </a:lvl2pPr>
    <a:lvl3pPr marL="914400" algn="ctr" rtl="0" eaLnBrk="0" fontAlgn="base" hangingPunct="0">
      <a:spcBef>
        <a:spcPct val="0"/>
      </a:spcBef>
      <a:spcAft>
        <a:spcPct val="0"/>
      </a:spcAft>
      <a:defRPr sz="1200" b="1" kern="1200">
        <a:solidFill>
          <a:schemeClr val="tx1"/>
        </a:solidFill>
        <a:latin typeface="Arial" charset="0"/>
        <a:ea typeface="+mn-ea"/>
        <a:cs typeface="+mn-cs"/>
      </a:defRPr>
    </a:lvl3pPr>
    <a:lvl4pPr marL="1371600" algn="ctr" rtl="0" eaLnBrk="0" fontAlgn="base" hangingPunct="0">
      <a:spcBef>
        <a:spcPct val="0"/>
      </a:spcBef>
      <a:spcAft>
        <a:spcPct val="0"/>
      </a:spcAft>
      <a:defRPr sz="1200" b="1" kern="1200">
        <a:solidFill>
          <a:schemeClr val="tx1"/>
        </a:solidFill>
        <a:latin typeface="Arial" charset="0"/>
        <a:ea typeface="+mn-ea"/>
        <a:cs typeface="+mn-cs"/>
      </a:defRPr>
    </a:lvl4pPr>
    <a:lvl5pPr marL="1828800" algn="ctr" rtl="0" eaLnBrk="0" fontAlgn="base" hangingPunct="0">
      <a:spcBef>
        <a:spcPct val="0"/>
      </a:spcBef>
      <a:spcAft>
        <a:spcPct val="0"/>
      </a:spcAft>
      <a:defRPr sz="1200" b="1" kern="1200">
        <a:solidFill>
          <a:schemeClr val="tx1"/>
        </a:solidFill>
        <a:latin typeface="Arial" charset="0"/>
        <a:ea typeface="+mn-ea"/>
        <a:cs typeface="+mn-cs"/>
      </a:defRPr>
    </a:lvl5pPr>
    <a:lvl6pPr marL="2286000" algn="l" defTabSz="914400" rtl="0" eaLnBrk="1" latinLnBrk="0" hangingPunct="1">
      <a:defRPr sz="1200" b="1" kern="1200">
        <a:solidFill>
          <a:schemeClr val="tx1"/>
        </a:solidFill>
        <a:latin typeface="Arial" charset="0"/>
        <a:ea typeface="+mn-ea"/>
        <a:cs typeface="+mn-cs"/>
      </a:defRPr>
    </a:lvl6pPr>
    <a:lvl7pPr marL="2743200" algn="l" defTabSz="914400" rtl="0" eaLnBrk="1" latinLnBrk="0" hangingPunct="1">
      <a:defRPr sz="1200" b="1" kern="1200">
        <a:solidFill>
          <a:schemeClr val="tx1"/>
        </a:solidFill>
        <a:latin typeface="Arial" charset="0"/>
        <a:ea typeface="+mn-ea"/>
        <a:cs typeface="+mn-cs"/>
      </a:defRPr>
    </a:lvl7pPr>
    <a:lvl8pPr marL="3200400" algn="l" defTabSz="914400" rtl="0" eaLnBrk="1" latinLnBrk="0" hangingPunct="1">
      <a:defRPr sz="1200" b="1" kern="1200">
        <a:solidFill>
          <a:schemeClr val="tx1"/>
        </a:solidFill>
        <a:latin typeface="Arial" charset="0"/>
        <a:ea typeface="+mn-ea"/>
        <a:cs typeface="+mn-cs"/>
      </a:defRPr>
    </a:lvl8pPr>
    <a:lvl9pPr marL="3657600" algn="l" defTabSz="914400" rtl="0" eaLnBrk="1" latinLnBrk="0" hangingPunct="1">
      <a:defRPr sz="12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3300"/>
    <a:srgbClr val="00CC99"/>
    <a:srgbClr val="C0C0C0"/>
    <a:srgbClr val="777777"/>
    <a:srgbClr val="808080"/>
    <a:srgbClr val="009900"/>
    <a:srgbClr val="00FF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43" autoAdjust="0"/>
    <p:restoredTop sz="94660" autoAdjust="0"/>
  </p:normalViewPr>
  <p:slideViewPr>
    <p:cSldViewPr snapToGrid="0">
      <p:cViewPr>
        <p:scale>
          <a:sx n="100" d="100"/>
          <a:sy n="100" d="100"/>
        </p:scale>
        <p:origin x="-534" y="-210"/>
      </p:cViewPr>
      <p:guideLst>
        <p:guide orient="horz" pos="2256"/>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9" d="100"/>
          <a:sy n="79" d="100"/>
        </p:scale>
        <p:origin x="-1992" y="-84"/>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43500"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l" defTabSz="931863">
              <a:defRPr sz="1800" b="0">
                <a:latin typeface="Times New Roman" pitchFamily="18" charset="0"/>
              </a:defRPr>
            </a:lvl1pPr>
          </a:lstStyle>
          <a:p>
            <a:endParaRPr lang="en-US" dirty="0"/>
          </a:p>
        </p:txBody>
      </p:sp>
      <p:sp>
        <p:nvSpPr>
          <p:cNvPr id="7171" name="Rectangle 3"/>
          <p:cNvSpPr>
            <a:spLocks noGrp="1" noChangeArrowheads="1"/>
          </p:cNvSpPr>
          <p:nvPr>
            <p:ph type="dt" sz="quarter" idx="1"/>
          </p:nvPr>
        </p:nvSpPr>
        <p:spPr bwMode="auto">
          <a:xfrm>
            <a:off x="3966901" y="0"/>
            <a:ext cx="3043500"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r" defTabSz="931863">
              <a:defRPr sz="1800" b="0">
                <a:latin typeface="Times New Roman" pitchFamily="18" charset="0"/>
              </a:defRPr>
            </a:lvl1pPr>
          </a:lstStyle>
          <a:p>
            <a:endParaRPr lang="en-US" dirty="0"/>
          </a:p>
        </p:txBody>
      </p:sp>
      <p:sp>
        <p:nvSpPr>
          <p:cNvPr id="7172" name="Rectangle 4"/>
          <p:cNvSpPr>
            <a:spLocks noGrp="1" noChangeArrowheads="1"/>
          </p:cNvSpPr>
          <p:nvPr>
            <p:ph type="ftr" sz="quarter" idx="2"/>
          </p:nvPr>
        </p:nvSpPr>
        <p:spPr bwMode="auto">
          <a:xfrm>
            <a:off x="0" y="8845550"/>
            <a:ext cx="3043500"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l" defTabSz="931863">
              <a:defRPr sz="1800" b="0">
                <a:latin typeface="Times New Roman" pitchFamily="18" charset="0"/>
              </a:defRPr>
            </a:lvl1pPr>
          </a:lstStyle>
          <a:p>
            <a:endParaRPr lang="en-US" dirty="0"/>
          </a:p>
        </p:txBody>
      </p:sp>
      <p:sp>
        <p:nvSpPr>
          <p:cNvPr id="7173" name="Rectangle 5"/>
          <p:cNvSpPr>
            <a:spLocks noGrp="1" noChangeArrowheads="1"/>
          </p:cNvSpPr>
          <p:nvPr>
            <p:ph type="sldNum" sz="quarter" idx="3"/>
          </p:nvPr>
        </p:nvSpPr>
        <p:spPr bwMode="auto">
          <a:xfrm>
            <a:off x="3966901" y="8845550"/>
            <a:ext cx="3043500"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r" defTabSz="931863">
              <a:defRPr sz="1800" b="0">
                <a:latin typeface="Times New Roman" pitchFamily="18" charset="0"/>
              </a:defRPr>
            </a:lvl1pPr>
          </a:lstStyle>
          <a:p>
            <a:fld id="{D33F9863-C23E-454C-8290-1ABBD9BCB166}" type="slidenum">
              <a:rPr lang="en-US"/>
              <a:pPr/>
              <a:t>‹#›</a:t>
            </a:fld>
            <a:endParaRPr lang="en-US" dirty="0"/>
          </a:p>
        </p:txBody>
      </p:sp>
    </p:spTree>
    <p:extLst>
      <p:ext uri="{BB962C8B-B14F-4D97-AF65-F5344CB8AC3E}">
        <p14:creationId xmlns:p14="http://schemas.microsoft.com/office/powerpoint/2010/main" val="2343758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500"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l" defTabSz="931863">
              <a:defRPr sz="1800" b="0">
                <a:latin typeface="Times New Roman" pitchFamily="18" charset="0"/>
              </a:defRPr>
            </a:lvl1pPr>
          </a:lstStyle>
          <a:p>
            <a:endParaRPr lang="en-US" dirty="0"/>
          </a:p>
        </p:txBody>
      </p:sp>
      <p:sp>
        <p:nvSpPr>
          <p:cNvPr id="4099" name="Rectangle 3"/>
          <p:cNvSpPr>
            <a:spLocks noGrp="1" noChangeArrowheads="1"/>
          </p:cNvSpPr>
          <p:nvPr>
            <p:ph type="dt" idx="1"/>
          </p:nvPr>
        </p:nvSpPr>
        <p:spPr bwMode="auto">
          <a:xfrm>
            <a:off x="3966901" y="0"/>
            <a:ext cx="3043500"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r" defTabSz="931863">
              <a:defRPr sz="1800" b="0">
                <a:latin typeface="Times New Roman" pitchFamily="18" charset="0"/>
              </a:defRPr>
            </a:lvl1pPr>
          </a:lstStyle>
          <a:p>
            <a:endParaRPr lang="en-US" dirty="0"/>
          </a:p>
        </p:txBody>
      </p:sp>
      <p:sp>
        <p:nvSpPr>
          <p:cNvPr id="4100" name="Rectangle 4"/>
          <p:cNvSpPr>
            <a:spLocks noGrp="1" noRot="1" noChangeAspect="1" noChangeArrowheads="1" noTextEdit="1"/>
          </p:cNvSpPr>
          <p:nvPr>
            <p:ph type="sldImg" idx="2"/>
          </p:nvPr>
        </p:nvSpPr>
        <p:spPr bwMode="auto">
          <a:xfrm>
            <a:off x="1179513" y="709613"/>
            <a:ext cx="4649787"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25018" y="4422776"/>
            <a:ext cx="5160366" cy="4164013"/>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45550"/>
            <a:ext cx="3043500"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l" defTabSz="931863">
              <a:defRPr sz="1800" b="0">
                <a:latin typeface="Times New Roman" pitchFamily="18" charset="0"/>
              </a:defRPr>
            </a:lvl1pPr>
          </a:lstStyle>
          <a:p>
            <a:endParaRPr lang="en-US" dirty="0"/>
          </a:p>
        </p:txBody>
      </p:sp>
      <p:sp>
        <p:nvSpPr>
          <p:cNvPr id="4103" name="Rectangle 7"/>
          <p:cNvSpPr>
            <a:spLocks noGrp="1" noChangeArrowheads="1"/>
          </p:cNvSpPr>
          <p:nvPr>
            <p:ph type="sldNum" sz="quarter" idx="5"/>
          </p:nvPr>
        </p:nvSpPr>
        <p:spPr bwMode="auto">
          <a:xfrm>
            <a:off x="3966901" y="8845550"/>
            <a:ext cx="3043500"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r" defTabSz="931863">
              <a:defRPr sz="1800" b="0">
                <a:latin typeface="Times New Roman" pitchFamily="18" charset="0"/>
              </a:defRPr>
            </a:lvl1pPr>
          </a:lstStyle>
          <a:p>
            <a:fld id="{A9B775A9-A8F8-4AE4-A060-E4D9EA6CEA24}" type="slidenum">
              <a:rPr lang="en-US"/>
              <a:pPr/>
              <a:t>‹#›</a:t>
            </a:fld>
            <a:endParaRPr lang="en-US" dirty="0"/>
          </a:p>
        </p:txBody>
      </p:sp>
    </p:spTree>
    <p:extLst>
      <p:ext uri="{BB962C8B-B14F-4D97-AF65-F5344CB8AC3E}">
        <p14:creationId xmlns:p14="http://schemas.microsoft.com/office/powerpoint/2010/main" val="15076091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A1BBFD-BD70-400F-A43A-DF7A8433901A}" type="slidenum">
              <a:rPr lang="en-US"/>
              <a:pPr/>
              <a:t>1</a:t>
            </a:fld>
            <a:endParaRPr lang="en-US" dirty="0"/>
          </a:p>
        </p:txBody>
      </p:sp>
      <p:sp>
        <p:nvSpPr>
          <p:cNvPr id="209922" name="Rectangle 2"/>
          <p:cNvSpPr>
            <a:spLocks noGrp="1" noRot="1" noChangeAspect="1" noChangeArrowheads="1" noTextEdit="1"/>
          </p:cNvSpPr>
          <p:nvPr>
            <p:ph type="sldImg"/>
          </p:nvPr>
        </p:nvSpPr>
        <p:spPr>
          <a:xfrm>
            <a:off x="1179513" y="696913"/>
            <a:ext cx="4649787" cy="3486150"/>
          </a:xfrm>
          <a:ln/>
        </p:spPr>
      </p:sp>
      <p:sp>
        <p:nvSpPr>
          <p:cNvPr id="209923" name="Rectangle 3"/>
          <p:cNvSpPr>
            <a:spLocks noGrp="1" noChangeArrowheads="1"/>
          </p:cNvSpPr>
          <p:nvPr>
            <p:ph type="body" idx="1"/>
          </p:nvPr>
        </p:nvSpPr>
        <p:spPr>
          <a:xfrm>
            <a:off x="701848" y="4416426"/>
            <a:ext cx="5608320" cy="4183063"/>
          </a:xfrm>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D75864-79F1-4596-81BB-20A83F48E091}" type="slidenum">
              <a:rPr lang="en-US"/>
              <a:pPr/>
              <a:t>10</a:t>
            </a:fld>
            <a:endParaRPr lang="en-US" dirty="0"/>
          </a:p>
        </p:txBody>
      </p:sp>
      <p:sp>
        <p:nvSpPr>
          <p:cNvPr id="229378" name="Rectangle 2"/>
          <p:cNvSpPr>
            <a:spLocks noGrp="1" noRot="1" noChangeAspect="1" noChangeArrowheads="1" noTextEdit="1"/>
          </p:cNvSpPr>
          <p:nvPr>
            <p:ph type="sldImg"/>
          </p:nvPr>
        </p:nvSpPr>
        <p:spPr>
          <a:xfrm>
            <a:off x="1179513" y="696913"/>
            <a:ext cx="4649787" cy="3486150"/>
          </a:xfrm>
          <a:ln/>
        </p:spPr>
      </p:sp>
      <p:sp>
        <p:nvSpPr>
          <p:cNvPr id="229379" name="Rectangle 3"/>
          <p:cNvSpPr>
            <a:spLocks noGrp="1" noChangeArrowheads="1"/>
          </p:cNvSpPr>
          <p:nvPr>
            <p:ph type="body" idx="1"/>
          </p:nvPr>
        </p:nvSpPr>
        <p:spPr>
          <a:xfrm>
            <a:off x="701848" y="4416426"/>
            <a:ext cx="5608320" cy="4183063"/>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070BA1AC-7D41-466D-818C-F4378ADCDE36}" type="slidenum">
              <a:rPr lang="en-US"/>
              <a:pPr/>
              <a:t>‹#›</a:t>
            </a:fld>
            <a:endParaRPr lang="en-US" dirty="0"/>
          </a:p>
        </p:txBody>
      </p:sp>
      <p:sp>
        <p:nvSpPr>
          <p:cNvPr id="5" name="Text Box 2"/>
          <p:cNvSpPr txBox="1">
            <a:spLocks noChangeArrowheads="1"/>
          </p:cNvSpPr>
          <p:nvPr userDrawn="1"/>
        </p:nvSpPr>
        <p:spPr bwMode="auto">
          <a:xfrm>
            <a:off x="6842125" y="171450"/>
            <a:ext cx="2301875" cy="687388"/>
          </a:xfrm>
          <a:prstGeom prst="rect">
            <a:avLst/>
          </a:prstGeom>
          <a:noFill/>
          <a:ln w="9525">
            <a:noFill/>
            <a:miter lim="800000"/>
            <a:headEnd/>
            <a:tailEnd/>
          </a:ln>
          <a:effectLst/>
        </p:spPr>
        <p:txBody>
          <a:bodyPr>
            <a:spAutoFit/>
          </a:bodyPr>
          <a:lstStyle/>
          <a:p>
            <a:pPr>
              <a:lnSpc>
                <a:spcPct val="85000"/>
              </a:lnSpc>
            </a:pPr>
            <a:r>
              <a:rPr lang="en-US" dirty="0">
                <a:solidFill>
                  <a:srgbClr val="135C00"/>
                </a:solidFill>
              </a:rPr>
              <a:t>OFFICE OF</a:t>
            </a:r>
            <a:r>
              <a:rPr lang="en-US" b="0" dirty="0">
                <a:solidFill>
                  <a:srgbClr val="135C00"/>
                </a:solidFill>
              </a:rPr>
              <a:t> </a:t>
            </a:r>
            <a:r>
              <a:rPr lang="en-US" sz="3200" b="0" dirty="0">
                <a:solidFill>
                  <a:srgbClr val="135C00"/>
                </a:solidFill>
                <a:latin typeface="Arial Black" pitchFamily="34" charset="0"/>
              </a:rPr>
              <a:t>SCIENCE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49F0C20-B52A-4571-9060-E7771BBD51B2}" type="slidenum">
              <a:rPr lang="en-US"/>
              <a:pPr/>
              <a:t>‹#›</a:t>
            </a:fld>
            <a:endParaRPr lang="en-US" dirty="0"/>
          </a:p>
        </p:txBody>
      </p:sp>
      <p:sp>
        <p:nvSpPr>
          <p:cNvPr id="5" name="Text Box 2"/>
          <p:cNvSpPr txBox="1">
            <a:spLocks noChangeArrowheads="1"/>
          </p:cNvSpPr>
          <p:nvPr userDrawn="1"/>
        </p:nvSpPr>
        <p:spPr bwMode="auto">
          <a:xfrm>
            <a:off x="6842125" y="171450"/>
            <a:ext cx="2301875" cy="687388"/>
          </a:xfrm>
          <a:prstGeom prst="rect">
            <a:avLst/>
          </a:prstGeom>
          <a:noFill/>
          <a:ln w="9525">
            <a:noFill/>
            <a:miter lim="800000"/>
            <a:headEnd/>
            <a:tailEnd/>
          </a:ln>
          <a:effectLst/>
        </p:spPr>
        <p:txBody>
          <a:bodyPr>
            <a:spAutoFit/>
          </a:bodyPr>
          <a:lstStyle/>
          <a:p>
            <a:pPr>
              <a:lnSpc>
                <a:spcPct val="85000"/>
              </a:lnSpc>
            </a:pPr>
            <a:r>
              <a:rPr lang="en-US" dirty="0">
                <a:solidFill>
                  <a:srgbClr val="135C00"/>
                </a:solidFill>
              </a:rPr>
              <a:t>OFFICE OF</a:t>
            </a:r>
            <a:r>
              <a:rPr lang="en-US" b="0" dirty="0">
                <a:solidFill>
                  <a:srgbClr val="135C00"/>
                </a:solidFill>
              </a:rPr>
              <a:t> </a:t>
            </a:r>
            <a:r>
              <a:rPr lang="en-US" sz="3200" b="0" dirty="0">
                <a:solidFill>
                  <a:srgbClr val="135C00"/>
                </a:solidFill>
                <a:latin typeface="Arial Black" pitchFamily="34" charset="0"/>
              </a:rPr>
              <a:t>SCIENCE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0C48F42C-544C-403C-91B5-89C847CBC6D1}" type="slidenum">
              <a:rPr lang="en-US"/>
              <a:pPr/>
              <a:t>‹#›</a:t>
            </a:fld>
            <a:endParaRPr lang="en-US" dirty="0"/>
          </a:p>
        </p:txBody>
      </p:sp>
      <p:sp>
        <p:nvSpPr>
          <p:cNvPr id="3" name="Text Box 2"/>
          <p:cNvSpPr txBox="1">
            <a:spLocks noChangeArrowheads="1"/>
          </p:cNvSpPr>
          <p:nvPr userDrawn="1"/>
        </p:nvSpPr>
        <p:spPr bwMode="auto">
          <a:xfrm>
            <a:off x="6842125" y="171450"/>
            <a:ext cx="2301875" cy="687388"/>
          </a:xfrm>
          <a:prstGeom prst="rect">
            <a:avLst/>
          </a:prstGeom>
          <a:noFill/>
          <a:ln w="9525">
            <a:noFill/>
            <a:miter lim="800000"/>
            <a:headEnd/>
            <a:tailEnd/>
          </a:ln>
          <a:effectLst/>
        </p:spPr>
        <p:txBody>
          <a:bodyPr>
            <a:spAutoFit/>
          </a:bodyPr>
          <a:lstStyle/>
          <a:p>
            <a:pPr>
              <a:lnSpc>
                <a:spcPct val="85000"/>
              </a:lnSpc>
            </a:pPr>
            <a:r>
              <a:rPr lang="en-US" dirty="0">
                <a:solidFill>
                  <a:srgbClr val="135C00"/>
                </a:solidFill>
              </a:rPr>
              <a:t>OFFICE OF</a:t>
            </a:r>
            <a:r>
              <a:rPr lang="en-US" b="0" dirty="0">
                <a:solidFill>
                  <a:srgbClr val="135C00"/>
                </a:solidFill>
              </a:rPr>
              <a:t> </a:t>
            </a:r>
            <a:r>
              <a:rPr lang="en-US" sz="3200" b="0" dirty="0">
                <a:solidFill>
                  <a:srgbClr val="135C00"/>
                </a:solidFill>
                <a:latin typeface="Arial Black" pitchFamily="34" charset="0"/>
              </a:rPr>
              <a:t>SCIENCE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bwMode="auto">
          <a:xfrm>
            <a:off x="3041650" y="161925"/>
            <a:ext cx="5165725" cy="723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7875" name="Rectangle 3"/>
          <p:cNvSpPr>
            <a:spLocks noGrp="1" noChangeArrowheads="1"/>
          </p:cNvSpPr>
          <p:nvPr>
            <p:ph type="body" idx="1"/>
          </p:nvPr>
        </p:nvSpPr>
        <p:spPr bwMode="auto">
          <a:xfrm>
            <a:off x="457200" y="1270000"/>
            <a:ext cx="8229600"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7876" name="Rectangle 4"/>
          <p:cNvSpPr>
            <a:spLocks noGrp="1" noChangeArrowheads="1"/>
          </p:cNvSpPr>
          <p:nvPr>
            <p:ph type="sldNum" sz="quarter" idx="4"/>
          </p:nvPr>
        </p:nvSpPr>
        <p:spPr bwMode="auto">
          <a:xfrm>
            <a:off x="8766175" y="6619875"/>
            <a:ext cx="377825" cy="238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1E600739-9F96-4D2C-8602-7C44A4D596B7}" type="slidenum">
              <a:rPr lang="en-US"/>
              <a:pPr/>
              <a:t>‹#›</a:t>
            </a:fld>
            <a:endParaRPr lang="en-US" dirty="0"/>
          </a:p>
        </p:txBody>
      </p:sp>
      <p:sp>
        <p:nvSpPr>
          <p:cNvPr id="207877" name="Rectangle 5"/>
          <p:cNvSpPr>
            <a:spLocks noChangeArrowheads="1"/>
          </p:cNvSpPr>
          <p:nvPr userDrawn="1"/>
        </p:nvSpPr>
        <p:spPr bwMode="auto">
          <a:xfrm>
            <a:off x="0" y="987425"/>
            <a:ext cx="9144000" cy="42863"/>
          </a:xfrm>
          <a:prstGeom prst="rect">
            <a:avLst/>
          </a:prstGeom>
          <a:gradFill rotWithShape="1">
            <a:gsLst>
              <a:gs pos="0">
                <a:srgbClr val="DDEBCF"/>
              </a:gs>
              <a:gs pos="50000">
                <a:srgbClr val="9CB86E"/>
              </a:gs>
              <a:gs pos="100000">
                <a:srgbClr val="156B13"/>
              </a:gs>
            </a:gsLst>
            <a:lin ang="5400000" scaled="1"/>
          </a:gradFill>
          <a:ln w="6350">
            <a:solidFill>
              <a:schemeClr val="tx1"/>
            </a:solidFill>
            <a:miter lim="800000"/>
            <a:headEnd/>
            <a:tailEnd/>
          </a:ln>
          <a:effectLst/>
        </p:spPr>
        <p:txBody>
          <a:bodyPr lIns="85558" tIns="42028" rIns="85558" bIns="42028"/>
          <a:lstStyle/>
          <a:p>
            <a:pPr defTabSz="866775">
              <a:lnSpc>
                <a:spcPct val="85000"/>
              </a:lnSpc>
            </a:pPr>
            <a:endParaRPr lang="en-US" sz="2200" i="1" dirty="0">
              <a:effectLst>
                <a:outerShdw blurRad="38100" dist="38100" dir="2700000" algn="tl">
                  <a:srgbClr val="FFFFFF"/>
                </a:outerShdw>
              </a:effectLst>
              <a:latin typeface="Book Antiqua" pitchFamily="18" charset="0"/>
            </a:endParaRPr>
          </a:p>
        </p:txBody>
      </p:sp>
      <p:pic>
        <p:nvPicPr>
          <p:cNvPr id="207878" name="Picture 6" descr="New_DOE_Logo_Color_042808"/>
          <p:cNvPicPr>
            <a:picLocks noChangeAspect="1" noChangeArrowheads="1"/>
          </p:cNvPicPr>
          <p:nvPr userDrawn="1"/>
        </p:nvPicPr>
        <p:blipFill>
          <a:blip r:embed="rId5" cstate="print"/>
          <a:srcRect/>
          <a:stretch>
            <a:fillRect/>
          </a:stretch>
        </p:blipFill>
        <p:spPr bwMode="auto">
          <a:xfrm>
            <a:off x="161925" y="171450"/>
            <a:ext cx="2563813" cy="646113"/>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6" r:id="rId3"/>
  </p:sldLayoutIdLst>
  <p:hf hdr="0" ftr="0" dt="0"/>
  <p:txStyles>
    <p:titleStyle>
      <a:lvl1pPr algn="ctr" rtl="0" fontAlgn="base">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p:titleStyle>
    <p:bodyStyle>
      <a:lvl1pPr marL="228600" indent="-228600" algn="l" rtl="0" fontAlgn="base">
        <a:spcBef>
          <a:spcPct val="20000"/>
        </a:spcBef>
        <a:spcAft>
          <a:spcPct val="0"/>
        </a:spcAft>
        <a:buFont typeface="Wingdings" pitchFamily="2" charset="2"/>
        <a:buChar char="§"/>
        <a:defRPr sz="2000" b="1">
          <a:solidFill>
            <a:schemeClr val="tx1"/>
          </a:solidFill>
          <a:latin typeface="+mn-lt"/>
          <a:ea typeface="+mn-ea"/>
          <a:cs typeface="+mn-cs"/>
        </a:defRPr>
      </a:lvl1pPr>
      <a:lvl2pPr marL="685800" indent="-22860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cience.doe.gov/op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cience.doe.gov/opa/"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casey.clark@science.doe.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00" name="Rectangle 4"/>
          <p:cNvSpPr>
            <a:spLocks noGrp="1" noChangeArrowheads="1"/>
          </p:cNvSpPr>
          <p:nvPr>
            <p:ph type="subTitle" idx="1"/>
          </p:nvPr>
        </p:nvSpPr>
        <p:spPr>
          <a:xfrm>
            <a:off x="0" y="5280025"/>
            <a:ext cx="9086850" cy="1467836"/>
          </a:xfrm>
          <a:noFill/>
          <a:ln/>
        </p:spPr>
        <p:txBody>
          <a:bodyPr lIns="82039" tIns="41020" rIns="82039" bIns="41020">
            <a:spAutoFit/>
          </a:bodyPr>
          <a:lstStyle/>
          <a:p>
            <a:pPr eaLnBrk="1" hangingPunct="1">
              <a:defRPr/>
            </a:pPr>
            <a:r>
              <a:rPr lang="de-DE" dirty="0" smtClean="0">
                <a:latin typeface="Times New Roman" pitchFamily="18" charset="0"/>
                <a:cs typeface="Times New Roman" pitchFamily="18" charset="0"/>
              </a:rPr>
              <a:t>Kin Chao</a:t>
            </a:r>
            <a:r>
              <a:rPr lang="en-US" dirty="0" smtClean="0">
                <a:latin typeface="Times New Roman" pitchFamily="18" charset="0"/>
                <a:cs typeface="Times New Roman" pitchFamily="18" charset="0"/>
              </a:rPr>
              <a:t>, Chairperson</a:t>
            </a:r>
          </a:p>
          <a:p>
            <a:pPr eaLnBrk="1" hangingPunct="1">
              <a:defRPr/>
            </a:pPr>
            <a:r>
              <a:rPr lang="en-US" dirty="0" smtClean="0">
                <a:latin typeface="Times New Roman" pitchFamily="18" charset="0"/>
                <a:cs typeface="Times New Roman" pitchFamily="18" charset="0"/>
              </a:rPr>
              <a:t>DOE/SC Review Committee </a:t>
            </a:r>
          </a:p>
          <a:p>
            <a:pPr eaLnBrk="1" hangingPunct="1">
              <a:defRPr/>
            </a:pPr>
            <a:r>
              <a:rPr lang="en-US" dirty="0" smtClean="0">
                <a:latin typeface="Times New Roman" pitchFamily="18" charset="0"/>
                <a:cs typeface="Times New Roman" pitchFamily="18" charset="0"/>
              </a:rPr>
              <a:t>Office of Science, U.S. Department of Energy</a:t>
            </a:r>
          </a:p>
          <a:p>
            <a:pPr>
              <a:lnSpc>
                <a:spcPct val="90000"/>
              </a:lnSpc>
              <a:defRPr/>
            </a:pPr>
            <a:r>
              <a:rPr lang="en-US" b="0" dirty="0" smtClean="0">
                <a:solidFill>
                  <a:schemeClr val="bg2"/>
                </a:solidFill>
                <a:latin typeface="Times New Roman" pitchFamily="18" charset="0"/>
                <a:cs typeface="Times New Roman" pitchFamily="18" charset="0"/>
                <a:hlinkClick r:id="rId3"/>
              </a:rPr>
              <a:t>http://www.science.doe.gov/opa/</a:t>
            </a:r>
            <a:r>
              <a:rPr lang="en-US" b="0" dirty="0" smtClean="0">
                <a:solidFill>
                  <a:schemeClr val="bg2"/>
                </a:solidFill>
                <a:latin typeface="Times New Roman" pitchFamily="18" charset="0"/>
                <a:cs typeface="Times New Roman" pitchFamily="18" charset="0"/>
              </a:rPr>
              <a:t> </a:t>
            </a:r>
            <a:endParaRPr lang="en-US" i="1" dirty="0" smtClean="0">
              <a:effectLst>
                <a:outerShdw blurRad="38100" dist="38100" dir="2700000" algn="tl">
                  <a:srgbClr val="C0C0C0"/>
                </a:outerShdw>
              </a:effectLst>
              <a:latin typeface="Times New Roman" pitchFamily="18" charset="0"/>
              <a:cs typeface="Times New Roman" pitchFamily="18" charset="0"/>
            </a:endParaRPr>
          </a:p>
        </p:txBody>
      </p:sp>
      <p:sp>
        <p:nvSpPr>
          <p:cNvPr id="4" name="Text Box 3"/>
          <p:cNvSpPr txBox="1">
            <a:spLocks noChangeArrowheads="1"/>
          </p:cNvSpPr>
          <p:nvPr/>
        </p:nvSpPr>
        <p:spPr bwMode="auto">
          <a:xfrm>
            <a:off x="336550" y="1068388"/>
            <a:ext cx="8499475" cy="4270375"/>
          </a:xfrm>
          <a:prstGeom prst="rect">
            <a:avLst/>
          </a:prstGeom>
          <a:noFill/>
          <a:ln w="9525" algn="ctr">
            <a:noFill/>
            <a:miter lim="800000"/>
            <a:headEnd/>
            <a:tailEnd/>
          </a:ln>
          <a:effectLst/>
        </p:spPr>
        <p:txBody>
          <a:bodyPr anchor="ctr"/>
          <a:lstStyle/>
          <a:p>
            <a:r>
              <a:rPr lang="en-US" sz="4000" dirty="0" smtClean="0">
                <a:solidFill>
                  <a:srgbClr val="000000"/>
                </a:solidFill>
                <a:latin typeface="Times New Roman" pitchFamily="18" charset="0"/>
                <a:cs typeface="Times New Roman" pitchFamily="18" charset="0"/>
              </a:rPr>
              <a:t>Review Committee for the</a:t>
            </a:r>
            <a:r>
              <a:rPr lang="en-US" sz="4000" b="0" dirty="0" smtClean="0">
                <a:solidFill>
                  <a:srgbClr val="000000"/>
                </a:solidFill>
                <a:latin typeface="Times New Roman" pitchFamily="18" charset="0"/>
                <a:cs typeface="Times New Roman" pitchFamily="18" charset="0"/>
              </a:rPr>
              <a:t> </a:t>
            </a:r>
          </a:p>
          <a:p>
            <a:r>
              <a:rPr lang="en-US" sz="4000" dirty="0" smtClean="0">
                <a:solidFill>
                  <a:schemeClr val="accent2"/>
                </a:solidFill>
                <a:latin typeface="Times New Roman" pitchFamily="18" charset="0"/>
                <a:cs typeface="Times New Roman" pitchFamily="18" charset="0"/>
              </a:rPr>
              <a:t>National Spherical Torus </a:t>
            </a:r>
          </a:p>
          <a:p>
            <a:r>
              <a:rPr lang="en-US" sz="4000" dirty="0" smtClean="0">
                <a:solidFill>
                  <a:schemeClr val="accent2"/>
                </a:solidFill>
                <a:latin typeface="Times New Roman" pitchFamily="18" charset="0"/>
                <a:cs typeface="Times New Roman" pitchFamily="18" charset="0"/>
              </a:rPr>
              <a:t>Experiment (NSTX) Upgrade Project</a:t>
            </a:r>
          </a:p>
          <a:p>
            <a:endParaRPr lang="en-US" sz="2400" b="0" dirty="0" smtClean="0">
              <a:latin typeface="Times New Roman" pitchFamily="18" charset="0"/>
              <a:cs typeface="Times New Roman" pitchFamily="18" charset="0"/>
            </a:endParaRPr>
          </a:p>
          <a:p>
            <a:pPr>
              <a:spcBef>
                <a:spcPct val="20000"/>
              </a:spcBef>
              <a:buFont typeface="Wingdings" pitchFamily="2" charset="2"/>
              <a:buNone/>
            </a:pPr>
            <a:r>
              <a:rPr lang="en-US" sz="3000" dirty="0" smtClean="0">
                <a:latin typeface="Times New Roman" pitchFamily="18" charset="0"/>
                <a:cs typeface="Times New Roman" pitchFamily="18" charset="0"/>
              </a:rPr>
              <a:t>Princeton Plasma Physics Laboratory</a:t>
            </a:r>
          </a:p>
          <a:p>
            <a:r>
              <a:rPr lang="en-US" sz="2000" dirty="0" smtClean="0">
                <a:latin typeface="Times New Roman" pitchFamily="18" charset="0"/>
                <a:cs typeface="Times New Roman" pitchFamily="18" charset="0"/>
              </a:rPr>
              <a:t>February 4, 2014</a:t>
            </a:r>
          </a:p>
          <a:p>
            <a:pPr>
              <a:spcBef>
                <a:spcPct val="20000"/>
              </a:spcBef>
              <a:buFont typeface="Wingdings" pitchFamily="2" charset="2"/>
              <a:buNone/>
            </a:pPr>
            <a:endParaRPr lang="en-US" sz="2000" b="0" dirty="0">
              <a:solidFill>
                <a:srgbClr val="0033CC"/>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336550" y="1068388"/>
            <a:ext cx="8499475" cy="4270375"/>
          </a:xfrm>
          <a:prstGeom prst="rect">
            <a:avLst/>
          </a:prstGeom>
          <a:noFill/>
          <a:ln w="9525" algn="ctr">
            <a:noFill/>
            <a:miter lim="800000"/>
            <a:headEnd/>
            <a:tailEnd/>
          </a:ln>
          <a:effectLst/>
        </p:spPr>
        <p:txBody>
          <a:bodyPr anchor="ctr"/>
          <a:lstStyle/>
          <a:p>
            <a:r>
              <a:rPr lang="en-US" sz="4000" dirty="0" smtClean="0">
                <a:solidFill>
                  <a:srgbClr val="000000"/>
                </a:solidFill>
                <a:latin typeface="Times New Roman" pitchFamily="18" charset="0"/>
                <a:cs typeface="Times New Roman" pitchFamily="18" charset="0"/>
              </a:rPr>
              <a:t>Closeout Report by the </a:t>
            </a:r>
          </a:p>
          <a:p>
            <a:r>
              <a:rPr lang="en-US" sz="4000" dirty="0" smtClean="0">
                <a:solidFill>
                  <a:srgbClr val="000000"/>
                </a:solidFill>
                <a:latin typeface="Times New Roman" pitchFamily="18" charset="0"/>
                <a:cs typeface="Times New Roman" pitchFamily="18" charset="0"/>
              </a:rPr>
              <a:t>Review Committee for the</a:t>
            </a:r>
            <a:r>
              <a:rPr lang="en-US" sz="4000" b="0" dirty="0" smtClean="0">
                <a:solidFill>
                  <a:srgbClr val="000000"/>
                </a:solidFill>
                <a:latin typeface="Times New Roman" pitchFamily="18" charset="0"/>
                <a:cs typeface="Times New Roman" pitchFamily="18" charset="0"/>
              </a:rPr>
              <a:t> </a:t>
            </a:r>
          </a:p>
          <a:p>
            <a:r>
              <a:rPr lang="en-US" sz="4000" dirty="0" smtClean="0">
                <a:solidFill>
                  <a:schemeClr val="accent2"/>
                </a:solidFill>
                <a:latin typeface="Times New Roman" pitchFamily="18" charset="0"/>
                <a:cs typeface="Times New Roman" pitchFamily="18" charset="0"/>
              </a:rPr>
              <a:t>National Spherical Torus </a:t>
            </a:r>
          </a:p>
          <a:p>
            <a:r>
              <a:rPr lang="en-US" sz="4000" dirty="0" smtClean="0">
                <a:solidFill>
                  <a:schemeClr val="accent2"/>
                </a:solidFill>
                <a:latin typeface="Times New Roman" pitchFamily="18" charset="0"/>
                <a:cs typeface="Times New Roman" pitchFamily="18" charset="0"/>
              </a:rPr>
              <a:t>Experiment (NSTX) Upgrade Project</a:t>
            </a:r>
          </a:p>
          <a:p>
            <a:endParaRPr lang="en-US" sz="2400" b="0" dirty="0" smtClean="0">
              <a:latin typeface="Times New Roman" pitchFamily="18" charset="0"/>
              <a:cs typeface="Times New Roman" pitchFamily="18" charset="0"/>
            </a:endParaRPr>
          </a:p>
          <a:p>
            <a:pPr>
              <a:spcBef>
                <a:spcPct val="20000"/>
              </a:spcBef>
              <a:buFont typeface="Wingdings" pitchFamily="2" charset="2"/>
              <a:buNone/>
            </a:pPr>
            <a:r>
              <a:rPr lang="en-US" sz="3000" dirty="0" smtClean="0">
                <a:latin typeface="Times New Roman" pitchFamily="18" charset="0"/>
                <a:cs typeface="Times New Roman" pitchFamily="18" charset="0"/>
              </a:rPr>
              <a:t>Princeton Plasma Physics Laboratory</a:t>
            </a:r>
          </a:p>
          <a:p>
            <a:r>
              <a:rPr lang="en-US" sz="2000" dirty="0" smtClean="0">
                <a:latin typeface="Times New Roman" pitchFamily="18" charset="0"/>
                <a:cs typeface="Times New Roman" pitchFamily="18" charset="0"/>
              </a:rPr>
              <a:t>February 4, 2014</a:t>
            </a:r>
          </a:p>
        </p:txBody>
      </p:sp>
      <p:sp>
        <p:nvSpPr>
          <p:cNvPr id="228356" name="Rectangle 4"/>
          <p:cNvSpPr>
            <a:spLocks noGrp="1" noChangeArrowheads="1"/>
          </p:cNvSpPr>
          <p:nvPr>
            <p:ph type="subTitle" idx="1"/>
          </p:nvPr>
        </p:nvSpPr>
        <p:spPr>
          <a:xfrm>
            <a:off x="0" y="5280025"/>
            <a:ext cx="9086850" cy="1313947"/>
          </a:xfrm>
          <a:noFill/>
          <a:ln/>
        </p:spPr>
        <p:txBody>
          <a:bodyPr lIns="82039" tIns="41020" rIns="82039" bIns="41020">
            <a:spAutoFit/>
          </a:bodyPr>
          <a:lstStyle/>
          <a:p>
            <a:pPr>
              <a:spcBef>
                <a:spcPts val="0"/>
              </a:spcBef>
            </a:pPr>
            <a:r>
              <a:rPr lang="en-US" dirty="0" smtClean="0">
                <a:latin typeface="Times New Roman" pitchFamily="18" charset="0"/>
                <a:cs typeface="Times New Roman" pitchFamily="18" charset="0"/>
              </a:rPr>
              <a:t>Kin Chao</a:t>
            </a:r>
            <a:endParaRPr lang="en-US" dirty="0">
              <a:latin typeface="Times New Roman" pitchFamily="18" charset="0"/>
              <a:cs typeface="Times New Roman" pitchFamily="18" charset="0"/>
            </a:endParaRPr>
          </a:p>
          <a:p>
            <a:pPr>
              <a:spcBef>
                <a:spcPts val="0"/>
              </a:spcBef>
            </a:pPr>
            <a:r>
              <a:rPr lang="en-US" dirty="0">
                <a:latin typeface="Times New Roman" pitchFamily="18" charset="0"/>
                <a:cs typeface="Times New Roman" pitchFamily="18" charset="0"/>
              </a:rPr>
              <a:t>Review Committee Chair </a:t>
            </a:r>
          </a:p>
          <a:p>
            <a:pPr>
              <a:spcBef>
                <a:spcPts val="0"/>
              </a:spcBef>
            </a:pPr>
            <a:r>
              <a:rPr lang="en-US" dirty="0">
                <a:effectLst>
                  <a:outerShdw blurRad="38100" dist="38100" dir="2700000" algn="tl">
                    <a:srgbClr val="C0C0C0"/>
                  </a:outerShdw>
                </a:effectLst>
                <a:latin typeface="Times New Roman" pitchFamily="18" charset="0"/>
                <a:cs typeface="Times New Roman" pitchFamily="18" charset="0"/>
              </a:rPr>
              <a:t>Office of Science, U.S. Department of Energy</a:t>
            </a:r>
          </a:p>
          <a:p>
            <a:pPr>
              <a:spcBef>
                <a:spcPts val="0"/>
              </a:spcBef>
            </a:pPr>
            <a:r>
              <a:rPr lang="en-US" b="0" dirty="0">
                <a:solidFill>
                  <a:schemeClr val="bg2"/>
                </a:solidFill>
                <a:latin typeface="Times New Roman" pitchFamily="18" charset="0"/>
                <a:cs typeface="Times New Roman" pitchFamily="18" charset="0"/>
                <a:hlinkClick r:id="rId3"/>
              </a:rPr>
              <a:t>http://www.science.doe.gov/opa/</a:t>
            </a:r>
            <a:endParaRPr lang="en-US" b="0" dirty="0">
              <a:solidFill>
                <a:schemeClr val="bg2"/>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0492F72-7E30-4295-9F9A-4E1655150059}" type="slidenum">
              <a:rPr lang="en-US"/>
              <a:pPr/>
              <a:t>11</a:t>
            </a:fld>
            <a:endParaRPr lang="en-US" dirty="0"/>
          </a:p>
        </p:txBody>
      </p:sp>
      <p:sp>
        <p:nvSpPr>
          <p:cNvPr id="233474" name="Rectangle 2"/>
          <p:cNvSpPr>
            <a:spLocks noGrp="1" noChangeArrowheads="1"/>
          </p:cNvSpPr>
          <p:nvPr>
            <p:ph type="title"/>
          </p:nvPr>
        </p:nvSpPr>
        <p:spPr>
          <a:xfrm>
            <a:off x="2443794" y="65412"/>
            <a:ext cx="4571999" cy="915988"/>
          </a:xfrm>
        </p:spPr>
        <p:txBody>
          <a:bodyPr/>
          <a:lstStyle/>
          <a:p>
            <a:r>
              <a:rPr lang="en-US" sz="2000" b="1" dirty="0" smtClean="0">
                <a:effectLst/>
                <a:latin typeface="Times New Roman" pitchFamily="18" charset="0"/>
                <a:cs typeface="Times New Roman" pitchFamily="18" charset="0"/>
              </a:rPr>
              <a:t> </a:t>
            </a:r>
            <a:br>
              <a:rPr lang="en-US" sz="2000" b="1" dirty="0" smtClean="0">
                <a:effectLst/>
                <a:latin typeface="Times New Roman" pitchFamily="18" charset="0"/>
                <a:cs typeface="Times New Roman" pitchFamily="18" charset="0"/>
              </a:rPr>
            </a:br>
            <a:r>
              <a:rPr lang="en-US" sz="2000" b="1" dirty="0" smtClean="0">
                <a:effectLst/>
                <a:latin typeface="Times New Roman" pitchFamily="18" charset="0"/>
                <a:cs typeface="Times New Roman" pitchFamily="18" charset="0"/>
              </a:rPr>
              <a:t>Template for Charge Questions</a:t>
            </a:r>
            <a:br>
              <a:rPr lang="en-US" sz="2000" b="1" dirty="0" smtClean="0">
                <a:effectLst/>
                <a:latin typeface="Times New Roman" pitchFamily="18" charset="0"/>
                <a:cs typeface="Times New Roman" pitchFamily="18" charset="0"/>
              </a:rPr>
            </a:br>
            <a:endParaRPr lang="en-US" sz="2000" dirty="0">
              <a:effectLst/>
              <a:latin typeface="Times New Roman" pitchFamily="18" charset="0"/>
              <a:cs typeface="Times New Roman" pitchFamily="18" charset="0"/>
            </a:endParaRPr>
          </a:p>
        </p:txBody>
      </p:sp>
      <p:sp>
        <p:nvSpPr>
          <p:cNvPr id="10" name="Rectangle 3"/>
          <p:cNvSpPr txBox="1">
            <a:spLocks noChangeArrowheads="1"/>
          </p:cNvSpPr>
          <p:nvPr/>
        </p:nvSpPr>
        <p:spPr bwMode="auto">
          <a:xfrm>
            <a:off x="258739" y="1155700"/>
            <a:ext cx="8153400"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695325" marR="0" lvl="0" indent="-457200" algn="l" defTabSz="914400" rtl="0" eaLnBrk="0" fontAlgn="base" latinLnBrk="0" hangingPunct="0">
              <a:lnSpc>
                <a:spcPct val="100000"/>
              </a:lnSpc>
              <a:spcBef>
                <a:spcPts val="0"/>
              </a:spcBef>
              <a:spcAft>
                <a:spcPct val="0"/>
              </a:spcAft>
              <a:buClrTx/>
              <a:buSzTx/>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457200" lvl="0" indent="-457200" algn="l" eaLnBrk="1" hangingPunct="1">
              <a:spcBef>
                <a:spcPts val="0"/>
              </a:spcBef>
              <a:spcAft>
                <a:spcPts val="0"/>
              </a:spcAft>
              <a:buFont typeface="Arial" pitchFamily="34" charset="0"/>
              <a:buChar char="•"/>
              <a:defRPr/>
            </a:pPr>
            <a:r>
              <a:rPr lang="en-US" sz="2000" kern="0" dirty="0">
                <a:latin typeface="Times New Roman" pitchFamily="18" charset="0"/>
                <a:cs typeface="Times New Roman" pitchFamily="18" charset="0"/>
              </a:rPr>
              <a:t>Findings</a:t>
            </a:r>
          </a:p>
          <a:p>
            <a:pPr marL="457200" lvl="0" indent="-457200" algn="l" eaLnBrk="1" hangingPunct="1">
              <a:spcBef>
                <a:spcPts val="0"/>
              </a:spcBef>
              <a:spcAft>
                <a:spcPts val="0"/>
              </a:spcAft>
              <a:buFont typeface="Arial" pitchFamily="34" charset="0"/>
              <a:buChar char="•"/>
              <a:defRPr/>
            </a:pPr>
            <a:r>
              <a:rPr lang="en-US" sz="2000" kern="0" dirty="0">
                <a:latin typeface="Times New Roman" pitchFamily="18" charset="0"/>
                <a:cs typeface="Times New Roman" pitchFamily="18" charset="0"/>
              </a:rPr>
              <a:t>Comments</a:t>
            </a:r>
          </a:p>
          <a:p>
            <a:pPr marL="457200" lvl="0" indent="-457200" algn="l" eaLnBrk="1" hangingPunct="1">
              <a:spcBef>
                <a:spcPts val="0"/>
              </a:spcBef>
              <a:spcAft>
                <a:spcPts val="0"/>
              </a:spcAft>
              <a:buFont typeface="Arial" pitchFamily="34" charset="0"/>
              <a:buChar char="•"/>
              <a:defRPr/>
            </a:pPr>
            <a:r>
              <a:rPr lang="en-US" sz="2000" kern="0" dirty="0">
                <a:latin typeface="Times New Roman" pitchFamily="18" charset="0"/>
                <a:cs typeface="Times New Roman" pitchFamily="18" charset="0"/>
              </a:rPr>
              <a:t>Recommendations</a:t>
            </a: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258739" y="1337481"/>
            <a:ext cx="8298407" cy="5254388"/>
          </a:xfrm>
          <a:prstGeom prst="rect">
            <a:avLst/>
          </a:prstGeom>
        </p:spPr>
        <p:txBody>
          <a:bodyPr/>
          <a:lstStyle/>
          <a:p>
            <a:pPr algn="l"/>
            <a:endParaRPr lang="en-US" sz="2000" b="0" dirty="0" smtClean="0">
              <a:latin typeface="Times New Roman" pitchFamily="18" charset="0"/>
              <a:cs typeface="Times New Roman" pitchFamily="18" charset="0"/>
            </a:endParaRPr>
          </a:p>
          <a:p>
            <a:pPr marL="457200" indent="-457200" algn="l">
              <a:buFont typeface="+mj-lt"/>
              <a:buAutoNum type="arabicPeriod"/>
            </a:pPr>
            <a:endParaRPr lang="en-US" sz="2000" b="0" dirty="0">
              <a:latin typeface="Times New Roman" pitchFamily="18" charset="0"/>
              <a:cs typeface="Times New Roman" pitchFamily="18" charset="0"/>
            </a:endParaRPr>
          </a:p>
          <a:p>
            <a:pPr marL="457200" indent="-457200" algn="l">
              <a:buFont typeface="+mj-lt"/>
              <a:buAutoNum type="arabicPeriod"/>
            </a:pPr>
            <a:endParaRPr lang="en-US" sz="2000" b="0" dirty="0" smtClean="0">
              <a:latin typeface="Times New Roman" pitchFamily="18" charset="0"/>
              <a:cs typeface="Times New Roman" pitchFamily="18" charset="0"/>
            </a:endParaRPr>
          </a:p>
          <a:p>
            <a:pPr marL="457200" indent="-457200" algn="l">
              <a:buFont typeface="+mj-lt"/>
              <a:buAutoNum type="arabicPeriod" startAt="4"/>
            </a:pPr>
            <a:endParaRPr kumimoji="0" lang="en-US" sz="2000" b="0" i="0" u="none" strike="noStrike" kern="0" cap="none" spc="0" normalizeH="0" noProof="0" dirty="0">
              <a:ln>
                <a:noFill/>
              </a:ln>
              <a:solidFill>
                <a:schemeClr val="tx1"/>
              </a:solidFill>
              <a:effectLst/>
              <a:uLnTx/>
              <a:uFillTx/>
              <a:latin typeface="Times New Roman" pitchFamily="18" charset="0"/>
              <a:ea typeface="+mn-ea"/>
              <a:cs typeface="Times New Roman" pitchFamily="18" charset="0"/>
            </a:endParaRPr>
          </a:p>
          <a:p>
            <a:pPr marL="457200" indent="-457200" algn="l">
              <a:buFont typeface="+mj-lt"/>
              <a:buAutoNum type="arabicPeriod" startAt="4"/>
            </a:pPr>
            <a:endParaRPr kumimoji="0" lang="en-US" sz="2000" b="0" i="0" u="none" strike="noStrike" kern="0" cap="none" spc="0" normalizeH="0" noProof="0" dirty="0" smtClean="0">
              <a:ln>
                <a:noFill/>
              </a:ln>
              <a:solidFill>
                <a:schemeClr val="tx1"/>
              </a:solidFill>
              <a:effectLst/>
              <a:uLnTx/>
              <a:uFillTx/>
              <a:latin typeface="Times New Roman" pitchFamily="18" charset="0"/>
              <a:ea typeface="+mn-ea"/>
              <a:cs typeface="Times New Roman" pitchFamily="18" charset="0"/>
            </a:endParaRPr>
          </a:p>
          <a:p>
            <a:pPr marL="457200" indent="-457200" algn="l">
              <a:buFont typeface="+mj-lt"/>
              <a:buAutoNum type="arabicPeriod" startAt="4"/>
            </a:pPr>
            <a:endParaRPr lang="en-US" sz="2000" b="0" kern="0" dirty="0">
              <a:latin typeface="Times New Roman" pitchFamily="18" charset="0"/>
              <a:cs typeface="Times New Roman" pitchFamily="18" charset="0"/>
            </a:endParaRPr>
          </a:p>
          <a:p>
            <a:pPr marL="457200" indent="-457200" algn="l">
              <a:buFont typeface="+mj-lt"/>
              <a:buAutoNum type="arabicPeriod" startAt="4"/>
            </a:pPr>
            <a:endParaRPr kumimoji="0" lang="en-US" sz="2000" b="0" i="0" u="none" strike="noStrike" kern="0" cap="none" spc="0" normalizeH="0" noProof="0" dirty="0" smtClean="0">
              <a:ln>
                <a:noFill/>
              </a:ln>
              <a:solidFill>
                <a:schemeClr val="tx1"/>
              </a:solidFill>
              <a:effectLst/>
              <a:uLnTx/>
              <a:uFillTx/>
              <a:latin typeface="Times New Roman" pitchFamily="18" charset="0"/>
              <a:ea typeface="+mn-ea"/>
              <a:cs typeface="Times New Roman" pitchFamily="18" charset="0"/>
            </a:endParaRPr>
          </a:p>
          <a:p>
            <a:pPr marL="457200" indent="-457200" algn="l">
              <a:buFont typeface="+mj-lt"/>
              <a:buAutoNum type="arabicPeriod" startAt="4"/>
            </a:pPr>
            <a:endParaRPr kumimoji="0" lang="en-US" sz="2000" b="0" i="0" u="none" strike="noStrike" kern="0" cap="none" spc="0" normalizeH="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7" name="Rectangle 3"/>
          <p:cNvSpPr txBox="1">
            <a:spLocks noChangeArrowheads="1"/>
          </p:cNvSpPr>
          <p:nvPr/>
        </p:nvSpPr>
        <p:spPr>
          <a:xfrm>
            <a:off x="258739" y="1242230"/>
            <a:ext cx="8298407" cy="5425269"/>
          </a:xfrm>
          <a:prstGeom prst="rect">
            <a:avLst/>
          </a:prstGeom>
        </p:spPr>
        <p:txBody>
          <a:bodyPr/>
          <a:lstStyle/>
          <a:p>
            <a:pPr marL="342900" indent="-342900" algn="l">
              <a:buFont typeface="+mj-lt"/>
              <a:buAutoNum type="arabicPeriod"/>
            </a:pPr>
            <a:r>
              <a:rPr lang="en-US" sz="2000" b="0" dirty="0" smtClean="0">
                <a:latin typeface="Times New Roman" pitchFamily="18" charset="0"/>
                <a:cs typeface="Times New Roman" pitchFamily="18" charset="0"/>
              </a:rPr>
              <a:t>Critical Path Construction Efforts:  Does the Project team have a realistic, executable schedule for Center Stack (CS) remaining construction efforts?  Does the project have adequate resources and the appropriate skills mix to execute the remainder of the project per the plan?</a:t>
            </a:r>
          </a:p>
          <a:p>
            <a:pPr marL="342900" indent="-342900" algn="l">
              <a:buFont typeface="+mj-lt"/>
              <a:buAutoNum type="arabicPeriod"/>
            </a:pPr>
            <a:endParaRPr lang="en-US" sz="2000" b="0" dirty="0">
              <a:latin typeface="Times New Roman" pitchFamily="18" charset="0"/>
              <a:cs typeface="Times New Roman" pitchFamily="18" charset="0"/>
            </a:endParaRPr>
          </a:p>
          <a:p>
            <a:pPr marL="342900" indent="-342900" algn="l">
              <a:buFont typeface="+mj-lt"/>
              <a:buAutoNum type="arabicPeriod"/>
            </a:pPr>
            <a:r>
              <a:rPr lang="en-US" sz="2000" b="0" dirty="0" smtClean="0">
                <a:latin typeface="Times New Roman" pitchFamily="18" charset="0"/>
                <a:cs typeface="Times New Roman" pitchFamily="18" charset="0"/>
              </a:rPr>
              <a:t>Baseline Cost and Schedule:  Are the current project cost and schedule projections consistent with the approved baseline cost and schedule?  Is the contingency remaining adequate for the risks that remain?</a:t>
            </a:r>
          </a:p>
          <a:p>
            <a:pPr marL="342900" indent="-342900" algn="l">
              <a:buFont typeface="+mj-lt"/>
              <a:buAutoNum type="arabicPeriod"/>
            </a:pPr>
            <a:endParaRPr lang="en-US" sz="2000" b="0" dirty="0">
              <a:latin typeface="Times New Roman" pitchFamily="18" charset="0"/>
              <a:cs typeface="Times New Roman" pitchFamily="18" charset="0"/>
            </a:endParaRPr>
          </a:p>
          <a:p>
            <a:pPr marL="342900" indent="-342900" algn="l">
              <a:buFont typeface="+mj-lt"/>
              <a:buAutoNum type="arabicPeriod"/>
            </a:pPr>
            <a:r>
              <a:rPr lang="en-US" sz="2000" b="0" dirty="0" smtClean="0">
                <a:latin typeface="Times New Roman" pitchFamily="18" charset="0"/>
                <a:cs typeface="Times New Roman" pitchFamily="18" charset="0"/>
              </a:rPr>
              <a:t>Management: Evaluate the management structure as to its adequacy to deliver the scope within budget and schedule.  Are risks being actively managed?  Has the project responded satisfactorily to the recommendations from the previous project reviews?</a:t>
            </a:r>
          </a:p>
          <a:p>
            <a:pPr marL="342900" indent="-342900" algn="l">
              <a:buFont typeface="+mj-lt"/>
              <a:buAutoNum type="arabicPeriod"/>
            </a:pPr>
            <a:endParaRPr lang="en-US" sz="2000" b="0" dirty="0">
              <a:latin typeface="Times New Roman" pitchFamily="18" charset="0"/>
              <a:cs typeface="Times New Roman" pitchFamily="18" charset="0"/>
            </a:endParaRPr>
          </a:p>
          <a:p>
            <a:pPr marL="342900" indent="-342900" algn="l">
              <a:buFont typeface="+mj-lt"/>
              <a:buAutoNum type="arabicPeriod"/>
            </a:pPr>
            <a:endParaRPr lang="en-US" sz="2000" b="0" dirty="0" smtClean="0">
              <a:latin typeface="Times New Roman" pitchFamily="18" charset="0"/>
              <a:cs typeface="Times New Roman" pitchFamily="18" charset="0"/>
            </a:endParaRPr>
          </a:p>
          <a:p>
            <a:pPr marL="342900" indent="-342900" algn="l">
              <a:buFont typeface="+mj-lt"/>
              <a:buAutoNum type="arabicPeriod"/>
            </a:pPr>
            <a:endParaRPr lang="en-US" sz="2000" b="0" dirty="0" smtClean="0">
              <a:latin typeface="Times New Roman" pitchFamily="18" charset="0"/>
              <a:cs typeface="Times New Roman" pitchFamily="18" charset="0"/>
            </a:endParaRPr>
          </a:p>
          <a:p>
            <a:pPr marL="342900" indent="-342900" algn="l">
              <a:buFont typeface="+mj-lt"/>
              <a:buAutoNum type="arabicPeriod"/>
            </a:pPr>
            <a:endParaRPr lang="en-US" sz="2000" b="0" dirty="0">
              <a:latin typeface="Times New Roman" pitchFamily="18" charset="0"/>
              <a:cs typeface="Times New Roman" pitchFamily="18" charset="0"/>
            </a:endParaRPr>
          </a:p>
          <a:p>
            <a:pPr marL="342900" indent="-342900" algn="l">
              <a:buFont typeface="+mj-lt"/>
              <a:buAutoNum type="arabicPeriod"/>
            </a:pPr>
            <a:endParaRPr lang="en-US" sz="2000" b="0" dirty="0" smtClean="0">
              <a:latin typeface="Times New Roman" pitchFamily="18" charset="0"/>
              <a:cs typeface="Times New Roman" pitchFamily="18" charset="0"/>
            </a:endParaRPr>
          </a:p>
          <a:p>
            <a:pPr marL="342900" indent="-342900" algn="l">
              <a:buFont typeface="+mj-lt"/>
              <a:buAutoNum type="arabicPeriod"/>
            </a:pPr>
            <a:endParaRPr lang="en-US" sz="2000" b="0" dirty="0">
              <a:latin typeface="Times New Roman" pitchFamily="18" charset="0"/>
              <a:cs typeface="Times New Roman" pitchFamily="18" charset="0"/>
            </a:endParaRPr>
          </a:p>
          <a:p>
            <a:pPr algn="l"/>
            <a:endParaRPr lang="en-US" sz="2000" b="0" dirty="0" smtClean="0">
              <a:latin typeface="Times New Roman" pitchFamily="18" charset="0"/>
              <a:cs typeface="Times New Roman" pitchFamily="18" charset="0"/>
            </a:endParaRPr>
          </a:p>
          <a:p>
            <a:pPr marL="342900" indent="-342900" algn="l">
              <a:buFont typeface="+mj-lt"/>
              <a:buAutoNum type="arabicPeriod"/>
            </a:pPr>
            <a:endParaRPr lang="en-US" sz="2000" b="0" dirty="0">
              <a:latin typeface="Times New Roman" pitchFamily="18" charset="0"/>
              <a:cs typeface="Times New Roman" pitchFamily="18" charset="0"/>
            </a:endParaRPr>
          </a:p>
          <a:p>
            <a:pPr marL="342900" indent="-342900" algn="l">
              <a:buFont typeface="+mj-lt"/>
              <a:buAutoNum type="arabicPeriod"/>
            </a:pPr>
            <a:endParaRPr lang="en-US" sz="2000" b="0" dirty="0" smtClean="0">
              <a:latin typeface="Times New Roman" pitchFamily="18" charset="0"/>
              <a:cs typeface="Times New Roman" pitchFamily="18" charset="0"/>
            </a:endParaRPr>
          </a:p>
          <a:p>
            <a:pPr marL="342900" indent="-342900" algn="l">
              <a:buFont typeface="+mj-lt"/>
              <a:buAutoNum type="arabicPeriod"/>
            </a:pPr>
            <a:endParaRPr lang="en-US" sz="2000" b="0" dirty="0">
              <a:latin typeface="Times New Roman" pitchFamily="18" charset="0"/>
              <a:cs typeface="Times New Roman" pitchFamily="18" charset="0"/>
            </a:endParaRPr>
          </a:p>
          <a:p>
            <a:pPr marL="342900" indent="-342900" algn="l">
              <a:buFont typeface="+mj-lt"/>
              <a:buAutoNum type="arabicPeriod"/>
            </a:pPr>
            <a:endParaRPr lang="en-US" sz="2000" b="0" dirty="0" smtClean="0">
              <a:latin typeface="Times New Roman" pitchFamily="18" charset="0"/>
              <a:cs typeface="Times New Roman" pitchFamily="18" charset="0"/>
            </a:endParaRPr>
          </a:p>
          <a:p>
            <a:pPr algn="l"/>
            <a:endParaRPr lang="en-US" sz="2000" b="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8A9E9B14-53C6-4083-A139-DE31FF4D48B3}" type="slidenum">
              <a:rPr lang="en-US"/>
              <a:pPr/>
              <a:t>12</a:t>
            </a:fld>
            <a:endParaRPr lang="en-US" dirty="0"/>
          </a:p>
        </p:txBody>
      </p:sp>
      <p:sp>
        <p:nvSpPr>
          <p:cNvPr id="238594" name="Rectangle 2"/>
          <p:cNvSpPr>
            <a:spLocks noGrp="1" noChangeArrowheads="1"/>
          </p:cNvSpPr>
          <p:nvPr>
            <p:ph type="title"/>
          </p:nvPr>
        </p:nvSpPr>
        <p:spPr>
          <a:xfrm>
            <a:off x="2582749" y="157660"/>
            <a:ext cx="4264025" cy="885825"/>
          </a:xfrm>
        </p:spPr>
        <p:txBody>
          <a:bodyPr/>
          <a:lstStyle/>
          <a:p>
            <a:r>
              <a:rPr lang="en-US" sz="2000" b="1" dirty="0" smtClean="0">
                <a:effectLst/>
                <a:latin typeface="Times New Roman" pitchFamily="18" charset="0"/>
                <a:cs typeface="Times New Roman" pitchFamily="18" charset="0"/>
              </a:rPr>
              <a:t/>
            </a:r>
            <a:br>
              <a:rPr lang="en-US" sz="2000" b="1" dirty="0" smtClean="0">
                <a:effectLst/>
                <a:latin typeface="Times New Roman" pitchFamily="18" charset="0"/>
                <a:cs typeface="Times New Roman" pitchFamily="18" charset="0"/>
              </a:rPr>
            </a:br>
            <a:r>
              <a:rPr lang="en-US" sz="2000" b="1" dirty="0" smtClean="0">
                <a:effectLst/>
                <a:latin typeface="Times New Roman" pitchFamily="18" charset="0"/>
                <a:cs typeface="Times New Roman" pitchFamily="18" charset="0"/>
              </a:rPr>
              <a:t>Project Status</a:t>
            </a:r>
            <a:br>
              <a:rPr lang="en-US" sz="2000" b="1" dirty="0" smtClean="0">
                <a:effectLst/>
                <a:latin typeface="Times New Roman" pitchFamily="18" charset="0"/>
                <a:cs typeface="Times New Roman" pitchFamily="18" charset="0"/>
              </a:rPr>
            </a:br>
            <a:r>
              <a:rPr lang="en-US" sz="2000" b="1" dirty="0" smtClean="0">
                <a:effectLst/>
                <a:latin typeface="Times New Roman" pitchFamily="18" charset="0"/>
                <a:cs typeface="Times New Roman" pitchFamily="18" charset="0"/>
              </a:rPr>
              <a:t/>
            </a:r>
            <a:br>
              <a:rPr lang="en-US" sz="2000" b="1" dirty="0" smtClean="0">
                <a:effectLst/>
                <a:latin typeface="Times New Roman" pitchFamily="18" charset="0"/>
                <a:cs typeface="Times New Roman" pitchFamily="18" charset="0"/>
              </a:rPr>
            </a:br>
            <a:endParaRPr lang="en-US" sz="1600" dirty="0">
              <a:effectLst/>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488950" y="1150938"/>
          <a:ext cx="8119240" cy="5601931"/>
        </p:xfrm>
        <a:graphic>
          <a:graphicData uri="http://schemas.openxmlformats.org/drawingml/2006/table">
            <a:tbl>
              <a:tblPr/>
              <a:tblGrid>
                <a:gridCol w="2708552"/>
                <a:gridCol w="2705344"/>
                <a:gridCol w="2705344"/>
              </a:tblGrid>
              <a:tr h="379281">
                <a:tc gridSpan="3">
                  <a:txBody>
                    <a:bodyPr/>
                    <a:lstStyle/>
                    <a:p>
                      <a:pPr algn="ctr" fontAlgn="b"/>
                      <a:r>
                        <a:rPr lang="en-US" sz="2400" b="1" i="0" u="none" strike="noStrike" dirty="0">
                          <a:solidFill>
                            <a:srgbClr val="000000"/>
                          </a:solidFill>
                          <a:latin typeface="Times New Roman" pitchFamily="18" charset="0"/>
                          <a:cs typeface="Times New Roman" pitchFamily="18" charset="0"/>
                        </a:rPr>
                        <a:t>PROJECT STATUS</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42577">
                <a:tc>
                  <a:txBody>
                    <a:bodyPr/>
                    <a:lstStyle/>
                    <a:p>
                      <a:pPr algn="l" fontAlgn="b"/>
                      <a:r>
                        <a:rPr lang="en-US" sz="1800" b="0" i="0" u="none" strike="noStrike" dirty="0">
                          <a:solidFill>
                            <a:srgbClr val="000000"/>
                          </a:solidFill>
                          <a:latin typeface="Times New Roman" pitchFamily="18" charset="0"/>
                          <a:cs typeface="Times New Roman" pitchFamily="18" charset="0"/>
                        </a:rPr>
                        <a:t>Project Type</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1800" b="0" i="0" u="none" strike="noStrike" dirty="0">
                          <a:solidFill>
                            <a:srgbClr val="000000"/>
                          </a:solidFill>
                          <a:latin typeface="Times New Roman" pitchFamily="18" charset="0"/>
                          <a:cs typeface="Times New Roman" pitchFamily="18" charset="0"/>
                        </a:rPr>
                        <a:t>MIE / Line Item / Cooperative Agreement</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42577">
                <a:tc>
                  <a:txBody>
                    <a:bodyPr/>
                    <a:lstStyle/>
                    <a:p>
                      <a:pPr algn="l" fontAlgn="b"/>
                      <a:r>
                        <a:rPr lang="en-US" sz="1800" b="0" i="0" u="none" strike="noStrike" dirty="0">
                          <a:solidFill>
                            <a:srgbClr val="000000"/>
                          </a:solidFill>
                          <a:latin typeface="Times New Roman" pitchFamily="18" charset="0"/>
                          <a:cs typeface="Times New Roman" pitchFamily="18" charset="0"/>
                        </a:rPr>
                        <a:t>CD-1</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Planned: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Actual: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77">
                <a:tc>
                  <a:txBody>
                    <a:bodyPr/>
                    <a:lstStyle/>
                    <a:p>
                      <a:pPr algn="l" fontAlgn="b"/>
                      <a:r>
                        <a:rPr lang="en-US" sz="1800" b="0" i="0" u="none" strike="noStrike" dirty="0">
                          <a:solidFill>
                            <a:srgbClr val="000000"/>
                          </a:solidFill>
                          <a:latin typeface="Times New Roman" pitchFamily="18" charset="0"/>
                          <a:cs typeface="Times New Roman" pitchFamily="18" charset="0"/>
                        </a:rPr>
                        <a:t>CD-2</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Planned: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Actual: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77">
                <a:tc>
                  <a:txBody>
                    <a:bodyPr/>
                    <a:lstStyle/>
                    <a:p>
                      <a:pPr algn="l" fontAlgn="b"/>
                      <a:r>
                        <a:rPr lang="en-US" sz="1800" b="0" i="0" u="none" strike="noStrike" dirty="0">
                          <a:solidFill>
                            <a:srgbClr val="000000"/>
                          </a:solidFill>
                          <a:latin typeface="Times New Roman" pitchFamily="18" charset="0"/>
                          <a:cs typeface="Times New Roman" pitchFamily="18" charset="0"/>
                        </a:rPr>
                        <a:t>CD-3</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Planned: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Actual: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77">
                <a:tc>
                  <a:txBody>
                    <a:bodyPr/>
                    <a:lstStyle/>
                    <a:p>
                      <a:pPr algn="l" fontAlgn="b"/>
                      <a:r>
                        <a:rPr lang="en-US" sz="1800" b="0" i="0" u="none" strike="noStrike" dirty="0">
                          <a:solidFill>
                            <a:srgbClr val="000000"/>
                          </a:solidFill>
                          <a:latin typeface="Times New Roman" pitchFamily="18" charset="0"/>
                          <a:cs typeface="Times New Roman" pitchFamily="18" charset="0"/>
                        </a:rPr>
                        <a:t>CD-4</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Planned: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Actual: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77">
                <a:tc>
                  <a:txBody>
                    <a:bodyPr/>
                    <a:lstStyle/>
                    <a:p>
                      <a:pPr algn="l" fontAlgn="b"/>
                      <a:r>
                        <a:rPr lang="en-US" sz="1800" b="0" i="0" u="none" strike="noStrike" dirty="0">
                          <a:solidFill>
                            <a:srgbClr val="000000"/>
                          </a:solidFill>
                          <a:latin typeface="Times New Roman" pitchFamily="18" charset="0"/>
                          <a:cs typeface="Times New Roman" pitchFamily="18" charset="0"/>
                        </a:rPr>
                        <a:t>TPC Percent Complete</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Planned:  _____%</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Actual:  _____%</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77">
                <a:tc>
                  <a:txBody>
                    <a:bodyPr/>
                    <a:lstStyle/>
                    <a:p>
                      <a:pPr algn="l" fontAlgn="b"/>
                      <a:r>
                        <a:rPr lang="en-US" sz="1800" b="0" i="0" u="none" strike="noStrike" dirty="0">
                          <a:solidFill>
                            <a:srgbClr val="000000"/>
                          </a:solidFill>
                          <a:latin typeface="Times New Roman" pitchFamily="18" charset="0"/>
                          <a:cs typeface="Times New Roman" pitchFamily="18" charset="0"/>
                        </a:rPr>
                        <a:t>TPC Cost to Date</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b"/>
                      <a:r>
                        <a:rPr lang="en-US" sz="1800" b="0" i="0" u="none" strike="noStrike" dirty="0">
                          <a:solidFill>
                            <a:srgbClr val="000000"/>
                          </a:solidFill>
                          <a:latin typeface="Times New Roman" pitchFamily="18" charset="0"/>
                          <a:cs typeface="Times New Roman" pitchFamily="18" charset="0"/>
                        </a:rPr>
                        <a:t> </a:t>
                      </a:r>
                    </a:p>
                    <a:p>
                      <a:pPr algn="l" fontAlgn="b"/>
                      <a:r>
                        <a:rPr lang="en-US" sz="1800" b="0" i="0" u="none" strike="noStrike" dirty="0">
                          <a:solidFill>
                            <a:srgbClr val="000000"/>
                          </a:solidFill>
                          <a:latin typeface="Times New Roman" pitchFamily="18" charset="0"/>
                          <a:cs typeface="Times New Roman" pitchFamily="18" charset="0"/>
                        </a:rPr>
                        <a:t> </a:t>
                      </a:r>
                    </a:p>
                    <a:p>
                      <a:pPr algn="l" fontAlgn="b"/>
                      <a:r>
                        <a:rPr lang="en-US" sz="1800" b="0" i="0" u="none" strike="noStrike" dirty="0">
                          <a:solidFill>
                            <a:srgbClr val="000000"/>
                          </a:solidFill>
                          <a:latin typeface="Times New Roman" pitchFamily="18" charset="0"/>
                          <a:cs typeface="Times New Roman" pitchFamily="18" charset="0"/>
                        </a:rPr>
                        <a:t> </a:t>
                      </a:r>
                    </a:p>
                    <a:p>
                      <a:pPr algn="l" fontAlgn="b"/>
                      <a:r>
                        <a:rPr lang="en-US" sz="1800" b="0" i="0" u="none" strike="noStrike" dirty="0">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342577">
                <a:tc>
                  <a:txBody>
                    <a:bodyPr/>
                    <a:lstStyle/>
                    <a:p>
                      <a:pPr algn="l" fontAlgn="b"/>
                      <a:r>
                        <a:rPr lang="en-US" sz="1800" b="0" i="0" u="none" strike="noStrike" dirty="0">
                          <a:solidFill>
                            <a:srgbClr val="000000"/>
                          </a:solidFill>
                          <a:latin typeface="Times New Roman" pitchFamily="18" charset="0"/>
                          <a:cs typeface="Times New Roman" pitchFamily="18" charset="0"/>
                        </a:rPr>
                        <a:t>TPC Committed to Date</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US" sz="1800" b="0" i="0" u="none" strike="noStrike" dirty="0">
                        <a:solidFill>
                          <a:srgbClr val="000000"/>
                        </a:solidFill>
                        <a:latin typeface="Calibri"/>
                      </a:endParaRP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342577">
                <a:tc>
                  <a:txBody>
                    <a:bodyPr/>
                    <a:lstStyle/>
                    <a:p>
                      <a:pPr algn="l" fontAlgn="b"/>
                      <a:r>
                        <a:rPr lang="en-US" sz="1800" b="0" i="0" u="none" strike="noStrike" dirty="0">
                          <a:solidFill>
                            <a:srgbClr val="000000"/>
                          </a:solidFill>
                          <a:latin typeface="Times New Roman" pitchFamily="18" charset="0"/>
                          <a:cs typeface="Times New Roman" pitchFamily="18" charset="0"/>
                        </a:rPr>
                        <a:t>TPC</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US" sz="1800" b="0" i="0" u="none" strike="noStrike" dirty="0">
                        <a:solidFill>
                          <a:srgbClr val="000000"/>
                        </a:solidFill>
                        <a:latin typeface="Calibri"/>
                      </a:endParaRP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342577">
                <a:tc>
                  <a:txBody>
                    <a:bodyPr/>
                    <a:lstStyle/>
                    <a:p>
                      <a:pPr algn="l" fontAlgn="b"/>
                      <a:r>
                        <a:rPr lang="en-US" sz="1800" b="0" i="0" u="none" strike="noStrike" dirty="0">
                          <a:solidFill>
                            <a:srgbClr val="000000"/>
                          </a:solidFill>
                          <a:latin typeface="Times New Roman" pitchFamily="18" charset="0"/>
                          <a:cs typeface="Times New Roman" pitchFamily="18" charset="0"/>
                        </a:rPr>
                        <a:t>TEC</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US" sz="1800" b="0" i="0" u="none" strike="noStrike" dirty="0">
                        <a:solidFill>
                          <a:srgbClr val="000000"/>
                        </a:solidFill>
                        <a:latin typeface="Calibri"/>
                      </a:endParaRP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530472">
                <a:tc>
                  <a:txBody>
                    <a:bodyPr/>
                    <a:lstStyle/>
                    <a:p>
                      <a:pPr algn="l" fontAlgn="b"/>
                      <a:r>
                        <a:rPr lang="en-US" sz="1800" b="0" i="0" u="none" strike="noStrike" dirty="0">
                          <a:solidFill>
                            <a:srgbClr val="000000"/>
                          </a:solidFill>
                          <a:latin typeface="Times New Roman" pitchFamily="18" charset="0"/>
                          <a:cs typeface="Times New Roman" pitchFamily="18" charset="0"/>
                        </a:rPr>
                        <a:t>Contingency Cost                   (w/Mgmt Reserve)</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_____% to go</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77">
                <a:tc>
                  <a:txBody>
                    <a:bodyPr/>
                    <a:lstStyle/>
                    <a:p>
                      <a:pPr algn="l" fontAlgn="b"/>
                      <a:r>
                        <a:rPr lang="en-US" sz="1800" b="0" i="0" u="none" strike="noStrike" dirty="0">
                          <a:solidFill>
                            <a:srgbClr val="000000"/>
                          </a:solidFill>
                          <a:latin typeface="Times New Roman" pitchFamily="18" charset="0"/>
                          <a:cs typeface="Times New Roman" pitchFamily="18" charset="0"/>
                        </a:rPr>
                        <a:t>Contingency Schedule </a:t>
                      </a:r>
                      <a:endParaRPr lang="en-US" sz="1800" b="0" i="0" u="none" strike="noStrike" dirty="0" smtClean="0">
                        <a:solidFill>
                          <a:srgbClr val="000000"/>
                        </a:solidFill>
                        <a:latin typeface="Times New Roman" pitchFamily="18" charset="0"/>
                        <a:cs typeface="Times New Roman" pitchFamily="18" charset="0"/>
                      </a:endParaRPr>
                    </a:p>
                    <a:p>
                      <a:pPr algn="l" fontAlgn="b"/>
                      <a:r>
                        <a:rPr lang="en-US" sz="1800" b="0" i="0" u="none" strike="noStrike" dirty="0" smtClean="0">
                          <a:solidFill>
                            <a:srgbClr val="000000"/>
                          </a:solidFill>
                          <a:latin typeface="Times New Roman" pitchFamily="18" charset="0"/>
                          <a:cs typeface="Times New Roman" pitchFamily="18" charset="0"/>
                        </a:rPr>
                        <a:t>on </a:t>
                      </a:r>
                      <a:r>
                        <a:rPr lang="en-US" sz="1800" b="0" i="0" u="none" strike="noStrike" dirty="0">
                          <a:solidFill>
                            <a:srgbClr val="000000"/>
                          </a:solidFill>
                          <a:latin typeface="Times New Roman" pitchFamily="18" charset="0"/>
                          <a:cs typeface="Times New Roman" pitchFamily="18" charset="0"/>
                        </a:rPr>
                        <a:t>CD-4b</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______months</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_____%</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77">
                <a:tc>
                  <a:txBody>
                    <a:bodyPr/>
                    <a:lstStyle/>
                    <a:p>
                      <a:pPr algn="l" fontAlgn="b"/>
                      <a:r>
                        <a:rPr lang="en-US" sz="1800" b="0" i="0" u="none" strike="noStrike" dirty="0">
                          <a:solidFill>
                            <a:srgbClr val="000000"/>
                          </a:solidFill>
                          <a:latin typeface="Times New Roman" pitchFamily="18" charset="0"/>
                          <a:cs typeface="Times New Roman" pitchFamily="18" charset="0"/>
                        </a:rPr>
                        <a:t>CPI Cumulative</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b"/>
                      <a:r>
                        <a:rPr lang="en-US" sz="1800" b="0" i="0" u="none" strike="noStrike" dirty="0">
                          <a:solidFill>
                            <a:srgbClr val="000000"/>
                          </a:solidFill>
                          <a:latin typeface="Times New Roman" pitchFamily="18" charset="0"/>
                          <a:cs typeface="Times New Roman" pitchFamily="18" charset="0"/>
                        </a:rPr>
                        <a:t> </a:t>
                      </a:r>
                    </a:p>
                    <a:p>
                      <a:pPr algn="l" fontAlgn="b"/>
                      <a:r>
                        <a:rPr lang="en-US" sz="1800" b="0" i="0" u="none" strike="noStrike" dirty="0">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342577">
                <a:tc>
                  <a:txBody>
                    <a:bodyPr/>
                    <a:lstStyle/>
                    <a:p>
                      <a:pPr algn="l" fontAlgn="b"/>
                      <a:r>
                        <a:rPr lang="en-US" sz="1800" b="0" i="0" u="none" strike="noStrike" dirty="0">
                          <a:solidFill>
                            <a:srgbClr val="000000"/>
                          </a:solidFill>
                          <a:latin typeface="Times New Roman" pitchFamily="18" charset="0"/>
                          <a:cs typeface="Times New Roman" pitchFamily="18" charset="0"/>
                        </a:rPr>
                        <a:t>SPI Cumulative</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US" sz="1800" b="0" i="0" u="none" strike="noStrike" dirty="0">
                        <a:solidFill>
                          <a:srgbClr val="000000"/>
                        </a:solidFill>
                        <a:latin typeface="Calibri"/>
                      </a:endParaRP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D2F517A9-34B9-4C11-8049-F0E98FE00EAE}" type="slidenum">
              <a:rPr lang="en-US"/>
              <a:pPr/>
              <a:t>2</a:t>
            </a:fld>
            <a:endParaRPr lang="en-US" dirty="0"/>
          </a:p>
        </p:txBody>
      </p:sp>
      <p:sp>
        <p:nvSpPr>
          <p:cNvPr id="130062" name="Rectangle 14"/>
          <p:cNvSpPr>
            <a:spLocks noGrp="1" noChangeArrowheads="1"/>
          </p:cNvSpPr>
          <p:nvPr>
            <p:ph type="title"/>
          </p:nvPr>
        </p:nvSpPr>
        <p:spPr>
          <a:xfrm>
            <a:off x="2641543" y="160833"/>
            <a:ext cx="4287838" cy="723900"/>
          </a:xfrm>
        </p:spPr>
        <p:txBody>
          <a:bodyPr/>
          <a:lstStyle/>
          <a:p>
            <a:r>
              <a:rPr lang="en-US" b="1" dirty="0">
                <a:effectLst/>
                <a:latin typeface="Times New Roman" pitchFamily="18" charset="0"/>
                <a:cs typeface="Times New Roman" pitchFamily="18" charset="0"/>
              </a:rPr>
              <a:t>DOE Review of </a:t>
            </a:r>
            <a:r>
              <a:rPr lang="en-US" b="1" dirty="0" smtClean="0">
                <a:effectLst/>
                <a:latin typeface="Times New Roman" pitchFamily="18" charset="0"/>
                <a:cs typeface="Times New Roman" pitchFamily="18" charset="0"/>
              </a:rPr>
              <a:t>NSTX</a:t>
            </a:r>
            <a:endParaRPr lang="en-US" b="1" dirty="0">
              <a:effectLst/>
              <a:latin typeface="Times New Roman" pitchFamily="18" charset="0"/>
              <a:cs typeface="Times New Roman" pitchFamily="18" charset="0"/>
            </a:endParaRPr>
          </a:p>
        </p:txBody>
      </p:sp>
      <p:sp>
        <p:nvSpPr>
          <p:cNvPr id="130064" name="Rectangle 16"/>
          <p:cNvSpPr>
            <a:spLocks noGrp="1" noChangeArrowheads="1"/>
          </p:cNvSpPr>
          <p:nvPr>
            <p:ph type="body" idx="1"/>
          </p:nvPr>
        </p:nvSpPr>
        <p:spPr>
          <a:xfrm>
            <a:off x="428603" y="1062549"/>
            <a:ext cx="8196782" cy="4956114"/>
          </a:xfrm>
          <a:noFill/>
          <a:ln/>
        </p:spPr>
        <p:txBody>
          <a:bodyPr/>
          <a:lstStyle/>
          <a:p>
            <a:pPr marL="0" indent="0" algn="ctr">
              <a:buFont typeface="Wingdings" pitchFamily="2" charset="2"/>
              <a:buNone/>
              <a:tabLst>
                <a:tab pos="1771650" algn="l"/>
                <a:tab pos="7715250" algn="r"/>
              </a:tabLst>
            </a:pPr>
            <a:r>
              <a:rPr lang="en-US" sz="2400" b="0" dirty="0">
                <a:latin typeface="Times New Roman" pitchFamily="18" charset="0"/>
                <a:cs typeface="Times New Roman" pitchFamily="18" charset="0"/>
              </a:rPr>
              <a:t>DOE EXECUTIVE SESSION AGENDA</a:t>
            </a:r>
            <a:endParaRPr lang="en-US" sz="2400" u="sng" dirty="0">
              <a:latin typeface="Times New Roman" pitchFamily="18" charset="0"/>
              <a:cs typeface="Times New Roman" pitchFamily="18" charset="0"/>
            </a:endParaRPr>
          </a:p>
          <a:p>
            <a:pPr marL="0" indent="0">
              <a:buFont typeface="Wingdings" pitchFamily="2" charset="2"/>
              <a:buNone/>
              <a:tabLst>
                <a:tab pos="1771650" algn="l"/>
                <a:tab pos="7715250" algn="r"/>
              </a:tabLst>
            </a:pPr>
            <a:endParaRPr lang="en-US" sz="1800" u="sng" dirty="0">
              <a:latin typeface="Times New Roman" pitchFamily="18" charset="0"/>
              <a:cs typeface="Times New Roman" pitchFamily="18" charset="0"/>
            </a:endParaRPr>
          </a:p>
          <a:p>
            <a:pPr>
              <a:buNone/>
            </a:pPr>
            <a:r>
              <a:rPr lang="en-US" sz="1800" u="sng" dirty="0" smtClean="0">
                <a:latin typeface="Times New Roman" pitchFamily="18" charset="0"/>
                <a:cs typeface="Times New Roman" pitchFamily="18" charset="0"/>
              </a:rPr>
              <a:t>Tuesday, February 4, 2014—Site-C Lyman Spitzer Building (LSB), Room B318</a:t>
            </a:r>
          </a:p>
          <a:p>
            <a:pPr>
              <a:buNone/>
            </a:pPr>
            <a:endParaRPr lang="en-US" dirty="0" smtClean="0">
              <a:latin typeface="Times New Roman" pitchFamily="18" charset="0"/>
              <a:cs typeface="Times New Roman" pitchFamily="18" charset="0"/>
            </a:endParaRPr>
          </a:p>
          <a:p>
            <a:pPr marL="0" indent="0" eaLnBrk="0" hangingPunct="0">
              <a:spcBef>
                <a:spcPts val="0"/>
              </a:spcBef>
              <a:buFontTx/>
              <a:buNone/>
              <a:tabLst>
                <a:tab pos="1371600" algn="l"/>
                <a:tab pos="7715250" algn="r"/>
              </a:tabLst>
            </a:pPr>
            <a:r>
              <a:rPr lang="en-US" b="0" dirty="0" smtClean="0">
                <a:latin typeface="Times New Roman" pitchFamily="18" charset="0"/>
                <a:cs typeface="Times New Roman" pitchFamily="18" charset="0"/>
              </a:rPr>
              <a:t>8:30 a.m.	Introduction and Overview</a:t>
            </a:r>
            <a:r>
              <a:rPr lang="en-US" b="0" u="dotted" dirty="0" smtClean="0">
                <a:latin typeface="Times New Roman" pitchFamily="18" charset="0"/>
                <a:cs typeface="Times New Roman" pitchFamily="18" charset="0"/>
              </a:rPr>
              <a:t>	</a:t>
            </a:r>
            <a:r>
              <a:rPr lang="en-US" b="0" dirty="0" smtClean="0">
                <a:latin typeface="Times New Roman" pitchFamily="18" charset="0"/>
                <a:cs typeface="Times New Roman" pitchFamily="18" charset="0"/>
              </a:rPr>
              <a:t>K. Chao</a:t>
            </a:r>
          </a:p>
          <a:p>
            <a:pPr marL="0" indent="0" eaLnBrk="0" hangingPunct="0">
              <a:spcBef>
                <a:spcPts val="0"/>
              </a:spcBef>
              <a:buFontTx/>
              <a:buNone/>
              <a:tabLst>
                <a:tab pos="1371600" algn="l"/>
                <a:tab pos="7715250" algn="r"/>
              </a:tabLst>
            </a:pPr>
            <a:r>
              <a:rPr lang="en-US" b="0" dirty="0" smtClean="0">
                <a:latin typeface="Times New Roman" pitchFamily="18" charset="0"/>
                <a:cs typeface="Times New Roman" pitchFamily="18" charset="0"/>
              </a:rPr>
              <a:t>8:35 </a:t>
            </a:r>
            <a:r>
              <a:rPr lang="en-US" b="0" dirty="0">
                <a:latin typeface="Times New Roman" pitchFamily="18" charset="0"/>
                <a:cs typeface="Times New Roman" pitchFamily="18" charset="0"/>
              </a:rPr>
              <a:t>a.m.	</a:t>
            </a:r>
            <a:r>
              <a:rPr lang="en-US" b="0" dirty="0" smtClean="0">
                <a:latin typeface="Times New Roman" pitchFamily="18" charset="0"/>
                <a:cs typeface="Times New Roman" pitchFamily="18" charset="0"/>
              </a:rPr>
              <a:t>FES Perspective</a:t>
            </a:r>
            <a:r>
              <a:rPr lang="en-US" b="0" u="dotted" dirty="0" smtClean="0">
                <a:latin typeface="Times New Roman" pitchFamily="18" charset="0"/>
                <a:cs typeface="Times New Roman" pitchFamily="18" charset="0"/>
              </a:rPr>
              <a:t>	  </a:t>
            </a:r>
            <a:r>
              <a:rPr lang="en-US" b="0" dirty="0" smtClean="0">
                <a:latin typeface="Times New Roman" pitchFamily="18" charset="0"/>
                <a:cs typeface="Times New Roman" pitchFamily="18" charset="0"/>
              </a:rPr>
              <a:t>B. Sullivan</a:t>
            </a:r>
            <a:endParaRPr lang="en-US" b="0" dirty="0">
              <a:latin typeface="Times New Roman" pitchFamily="18" charset="0"/>
              <a:cs typeface="Times New Roman" pitchFamily="18" charset="0"/>
            </a:endParaRPr>
          </a:p>
          <a:p>
            <a:pPr marL="0" indent="0">
              <a:spcBef>
                <a:spcPts val="0"/>
              </a:spcBef>
              <a:buNone/>
              <a:tabLst>
                <a:tab pos="1371600" algn="l"/>
                <a:tab pos="7715250" algn="r"/>
              </a:tabLst>
            </a:pPr>
            <a:r>
              <a:rPr lang="en-US" b="0" dirty="0" smtClean="0">
                <a:latin typeface="Times New Roman" pitchFamily="18" charset="0"/>
                <a:cs typeface="Times New Roman" pitchFamily="18" charset="0"/>
              </a:rPr>
              <a:t>8:40 </a:t>
            </a:r>
            <a:r>
              <a:rPr lang="en-US" b="0" dirty="0">
                <a:latin typeface="Times New Roman" pitchFamily="18" charset="0"/>
                <a:cs typeface="Times New Roman" pitchFamily="18" charset="0"/>
              </a:rPr>
              <a:t>a.m. 	</a:t>
            </a:r>
            <a:r>
              <a:rPr lang="en-US" b="0" dirty="0" smtClean="0">
                <a:latin typeface="Times New Roman" pitchFamily="18" charset="0"/>
                <a:cs typeface="Times New Roman" pitchFamily="18" charset="0"/>
              </a:rPr>
              <a:t>Federal Project Director Perspective</a:t>
            </a:r>
            <a:r>
              <a:rPr lang="en-US" b="0" u="dotted" dirty="0" smtClean="0">
                <a:latin typeface="Times New Roman" pitchFamily="18" charset="0"/>
                <a:cs typeface="Times New Roman" pitchFamily="18" charset="0"/>
              </a:rPr>
              <a:t>	</a:t>
            </a:r>
            <a:r>
              <a:rPr lang="en-US" b="0" dirty="0" smtClean="0">
                <a:latin typeface="Times New Roman" pitchFamily="18" charset="0"/>
                <a:cs typeface="Times New Roman" pitchFamily="18" charset="0"/>
              </a:rPr>
              <a:t>T. Indelicato</a:t>
            </a:r>
            <a:endParaRPr lang="en-US" b="0" dirty="0">
              <a:latin typeface="Times New Roman" pitchFamily="18" charset="0"/>
              <a:cs typeface="Times New Roman" pitchFamily="18" charset="0"/>
            </a:endParaRPr>
          </a:p>
          <a:p>
            <a:pPr marL="0" indent="0">
              <a:spcBef>
                <a:spcPts val="0"/>
              </a:spcBef>
              <a:buNone/>
              <a:tabLst>
                <a:tab pos="1371600" algn="l"/>
                <a:tab pos="7715250" algn="r"/>
              </a:tabLst>
            </a:pPr>
            <a:r>
              <a:rPr lang="en-US" b="0" dirty="0" smtClean="0">
                <a:latin typeface="Times New Roman" pitchFamily="18" charset="0"/>
                <a:cs typeface="Times New Roman" pitchFamily="18" charset="0"/>
              </a:rPr>
              <a:t>8:45 </a:t>
            </a:r>
            <a:r>
              <a:rPr lang="en-US" b="0" dirty="0">
                <a:latin typeface="Times New Roman" pitchFamily="18" charset="0"/>
                <a:cs typeface="Times New Roman" pitchFamily="18" charset="0"/>
              </a:rPr>
              <a:t>a.m. 	</a:t>
            </a:r>
            <a:r>
              <a:rPr lang="en-US" b="0" dirty="0" smtClean="0">
                <a:latin typeface="Times New Roman" pitchFamily="18" charset="0"/>
                <a:cs typeface="Times New Roman" pitchFamily="18" charset="0"/>
              </a:rPr>
              <a:t>Adjourn</a:t>
            </a:r>
          </a:p>
          <a:p>
            <a:pPr marL="0" indent="0">
              <a:spcBef>
                <a:spcPts val="0"/>
              </a:spcBef>
              <a:buNone/>
              <a:tabLst>
                <a:tab pos="1371600" algn="l"/>
                <a:tab pos="7715250" algn="r"/>
              </a:tabLst>
            </a:pPr>
            <a:r>
              <a:rPr lang="en-US" dirty="0">
                <a:latin typeface="Times New Roman" pitchFamily="18" charset="0"/>
                <a:cs typeface="Times New Roman" pitchFamily="18" charset="0"/>
              </a:rPr>
              <a:t>	</a:t>
            </a:r>
          </a:p>
          <a:p>
            <a:pPr marL="0" indent="0">
              <a:buFont typeface="Wingdings" pitchFamily="2" charset="2"/>
              <a:buNone/>
              <a:tabLst>
                <a:tab pos="1771650" algn="l"/>
                <a:tab pos="7715250" algn="r"/>
              </a:tabLst>
            </a:pPr>
            <a:endParaRPr lang="en-US" dirty="0">
              <a:latin typeface="Times New Roman" pitchFamily="18" charset="0"/>
              <a:cs typeface="Times New Roman" pitchFamily="18" charset="0"/>
            </a:endParaRPr>
          </a:p>
          <a:p>
            <a:pPr marL="0" indent="0">
              <a:buFont typeface="Wingdings" pitchFamily="2" charset="2"/>
              <a:buNone/>
              <a:tabLst>
                <a:tab pos="1771650" algn="l"/>
                <a:tab pos="7715250" algn="r"/>
              </a:tabLst>
            </a:pPr>
            <a:r>
              <a:rPr lang="en-US" dirty="0">
                <a:latin typeface="Times New Roman" pitchFamily="18" charset="0"/>
                <a:cs typeface="Times New Roman" pitchFamily="18" charset="0"/>
              </a:rPr>
              <a:t>	</a:t>
            </a:r>
          </a:p>
          <a:p>
            <a:pPr marL="0" indent="0">
              <a:buFont typeface="Wingdings" pitchFamily="2" charset="2"/>
              <a:buNone/>
              <a:tabLst>
                <a:tab pos="1771650" algn="l"/>
                <a:tab pos="7715250" algn="r"/>
              </a:tabLst>
            </a:pPr>
            <a:endParaRPr lang="en-US" dirty="0">
              <a:latin typeface="Times New Roman" pitchFamily="18" charset="0"/>
              <a:cs typeface="Times New Roman" pitchFamily="18" charset="0"/>
            </a:endParaRPr>
          </a:p>
        </p:txBody>
      </p:sp>
      <p:sp>
        <p:nvSpPr>
          <p:cNvPr id="6" name="Rectangle 5"/>
          <p:cNvSpPr/>
          <p:nvPr/>
        </p:nvSpPr>
        <p:spPr>
          <a:xfrm>
            <a:off x="0" y="5201335"/>
            <a:ext cx="9144000" cy="923330"/>
          </a:xfrm>
          <a:prstGeom prst="rect">
            <a:avLst/>
          </a:prstGeom>
        </p:spPr>
        <p:txBody>
          <a:bodyPr wrap="square">
            <a:spAutoFit/>
          </a:bodyPr>
          <a:lstStyle/>
          <a:p>
            <a:pPr eaLnBrk="1" hangingPunct="1">
              <a:tabLst>
                <a:tab pos="1771650" algn="l"/>
                <a:tab pos="7715250" algn="r"/>
              </a:tabLst>
            </a:pPr>
            <a:r>
              <a:rPr lang="en-US" sz="1800" dirty="0" smtClean="0">
                <a:latin typeface="Times New Roman" panose="02020603050405020304" pitchFamily="18" charset="0"/>
                <a:cs typeface="Times New Roman" pitchFamily="18" charset="0"/>
              </a:rPr>
              <a:t>Project and review information is available at:</a:t>
            </a:r>
          </a:p>
          <a:p>
            <a:pPr eaLnBrk="1" hangingPunct="1">
              <a:tabLst>
                <a:tab pos="1771650" algn="l"/>
                <a:tab pos="7715250" algn="r"/>
              </a:tabLst>
            </a:pPr>
            <a:endParaRPr lang="en-US" sz="1800" dirty="0">
              <a:latin typeface="Times New Roman" panose="02020603050405020304" pitchFamily="18" charset="0"/>
              <a:cs typeface="Times New Roman" panose="02020603050405020304" pitchFamily="18" charset="0"/>
            </a:endParaRPr>
          </a:p>
          <a:p>
            <a:pPr eaLnBrk="1" hangingPunct="1">
              <a:tabLst>
                <a:tab pos="1771650" algn="l"/>
                <a:tab pos="7715250" algn="r"/>
              </a:tabLst>
            </a:pPr>
            <a:endParaRPr lang="en-US" sz="18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2708275" y="171450"/>
            <a:ext cx="4286250" cy="652463"/>
          </a:xfrm>
        </p:spPr>
        <p:txBody>
          <a:bodyPr/>
          <a:lstStyle/>
          <a:p>
            <a:r>
              <a:rPr lang="en-US" b="1" dirty="0">
                <a:effectLst/>
                <a:latin typeface="Times New Roman" pitchFamily="18" charset="0"/>
                <a:cs typeface="Times New Roman" pitchFamily="18" charset="0"/>
              </a:rPr>
              <a:t>Review </a:t>
            </a:r>
            <a:r>
              <a:rPr lang="en-US" b="1" dirty="0" smtClean="0">
                <a:effectLst/>
                <a:latin typeface="Times New Roman" pitchFamily="18" charset="0"/>
                <a:cs typeface="Times New Roman" pitchFamily="18" charset="0"/>
              </a:rPr>
              <a:t>Committee</a:t>
            </a:r>
            <a:endParaRPr lang="en-US" b="1" dirty="0">
              <a:effectLst/>
              <a:latin typeface="Times New Roman" pitchFamily="18" charset="0"/>
              <a:cs typeface="Times New Roman" pitchFamily="18" charset="0"/>
            </a:endParaRPr>
          </a:p>
        </p:txBody>
      </p:sp>
      <p:sp>
        <p:nvSpPr>
          <p:cNvPr id="5" name="Slide Number Placeholder 3"/>
          <p:cNvSpPr>
            <a:spLocks noGrp="1"/>
          </p:cNvSpPr>
          <p:nvPr>
            <p:ph type="sldNum" sz="quarter" idx="10"/>
          </p:nvPr>
        </p:nvSpPr>
        <p:spPr>
          <a:xfrm>
            <a:off x="8766175" y="6619875"/>
            <a:ext cx="377825" cy="238125"/>
          </a:xfrm>
        </p:spPr>
        <p:txBody>
          <a:bodyPr/>
          <a:lstStyle/>
          <a:p>
            <a:fld id="{3EA80982-4990-4A16-BB84-E949A9E89C4E}" type="slidenum">
              <a:rPr lang="en-US"/>
              <a:pPr/>
              <a:t>3</a:t>
            </a:fld>
            <a:endParaRPr lang="en-US" dirty="0"/>
          </a:p>
        </p:txBody>
      </p:sp>
      <p:sp>
        <p:nvSpPr>
          <p:cNvPr id="2" name="TextBox 1"/>
          <p:cNvSpPr txBox="1"/>
          <p:nvPr/>
        </p:nvSpPr>
        <p:spPr>
          <a:xfrm>
            <a:off x="1885950" y="1428750"/>
            <a:ext cx="5267325" cy="369332"/>
          </a:xfrm>
          <a:prstGeom prst="rect">
            <a:avLst/>
          </a:prstGeom>
          <a:noFill/>
        </p:spPr>
        <p:txBody>
          <a:bodyPr wrap="square" rtlCol="0">
            <a:spAutoFit/>
          </a:bodyPr>
          <a:lstStyle/>
          <a:p>
            <a:r>
              <a:rPr lang="en-US" sz="1800" dirty="0" smtClean="0">
                <a:latin typeface="Times New Roman" pitchFamily="18" charset="0"/>
                <a:cs typeface="Times New Roman" pitchFamily="18" charset="0"/>
              </a:rPr>
              <a:t>Kin Chao, DOE/SC, Chairperson</a:t>
            </a:r>
            <a:endParaRPr lang="en-US" sz="1800" dirty="0">
              <a:latin typeface="Times New Roman" pitchFamily="18" charset="0"/>
              <a:cs typeface="Times New Roman" pitchFamily="18" charset="0"/>
            </a:endParaRPr>
          </a:p>
        </p:txBody>
      </p:sp>
      <p:sp>
        <p:nvSpPr>
          <p:cNvPr id="4" name="TextBox 3"/>
          <p:cNvSpPr txBox="1"/>
          <p:nvPr/>
        </p:nvSpPr>
        <p:spPr>
          <a:xfrm>
            <a:off x="962024" y="2171700"/>
            <a:ext cx="3419475" cy="1754326"/>
          </a:xfrm>
          <a:prstGeom prst="rect">
            <a:avLst/>
          </a:prstGeom>
          <a:noFill/>
        </p:spPr>
        <p:txBody>
          <a:bodyPr wrap="square" rtlCol="0">
            <a:spAutoFit/>
          </a:bodyPr>
          <a:lstStyle/>
          <a:p>
            <a:pPr algn="l"/>
            <a:r>
              <a:rPr lang="en-US" sz="1800" u="sng" dirty="0" smtClean="0">
                <a:latin typeface="Times New Roman" pitchFamily="18" charset="0"/>
                <a:cs typeface="Times New Roman" pitchFamily="18" charset="0"/>
              </a:rPr>
              <a:t>Review Committee</a:t>
            </a:r>
          </a:p>
          <a:p>
            <a:pPr algn="l"/>
            <a:endParaRPr lang="en-US" sz="1800" u="sng" dirty="0">
              <a:latin typeface="Times New Roman" pitchFamily="18" charset="0"/>
              <a:cs typeface="Times New Roman" pitchFamily="18" charset="0"/>
            </a:endParaRPr>
          </a:p>
          <a:p>
            <a:pPr algn="l"/>
            <a:r>
              <a:rPr lang="en-US" sz="1800" b="0" dirty="0" smtClean="0">
                <a:latin typeface="Times New Roman" pitchFamily="18" charset="0"/>
                <a:cs typeface="Times New Roman" pitchFamily="18" charset="0"/>
              </a:rPr>
              <a:t>Arnie Kellman, General Atomics</a:t>
            </a:r>
          </a:p>
          <a:p>
            <a:pPr algn="l"/>
            <a:r>
              <a:rPr lang="en-US" sz="1800" b="0" dirty="0" smtClean="0">
                <a:latin typeface="Times New Roman" pitchFamily="18" charset="0"/>
                <a:cs typeface="Times New Roman" pitchFamily="18" charset="0"/>
              </a:rPr>
              <a:t>Will Oren, TJNAF</a:t>
            </a:r>
          </a:p>
          <a:p>
            <a:pPr algn="l"/>
            <a:endParaRPr lang="en-US" sz="1800" b="0" dirty="0">
              <a:latin typeface="Times New Roman" pitchFamily="18" charset="0"/>
              <a:cs typeface="Times New Roman" pitchFamily="18" charset="0"/>
            </a:endParaRPr>
          </a:p>
          <a:p>
            <a:pPr algn="l"/>
            <a:endParaRPr lang="en-US" sz="1800" b="0" dirty="0" smtClean="0">
              <a:latin typeface="Times New Roman" pitchFamily="18" charset="0"/>
              <a:cs typeface="Times New Roman" pitchFamily="18" charset="0"/>
            </a:endParaRPr>
          </a:p>
        </p:txBody>
      </p:sp>
      <p:sp>
        <p:nvSpPr>
          <p:cNvPr id="8" name="TextBox 7"/>
          <p:cNvSpPr txBox="1"/>
          <p:nvPr/>
        </p:nvSpPr>
        <p:spPr>
          <a:xfrm>
            <a:off x="5095874" y="2181225"/>
            <a:ext cx="3419475" cy="1477328"/>
          </a:xfrm>
          <a:prstGeom prst="rect">
            <a:avLst/>
          </a:prstGeom>
          <a:noFill/>
        </p:spPr>
        <p:txBody>
          <a:bodyPr wrap="square" rtlCol="0">
            <a:spAutoFit/>
          </a:bodyPr>
          <a:lstStyle/>
          <a:p>
            <a:pPr algn="l"/>
            <a:r>
              <a:rPr lang="en-US" sz="1800" u="sng" dirty="0" smtClean="0">
                <a:latin typeface="Times New Roman" pitchFamily="18" charset="0"/>
                <a:cs typeface="Times New Roman" pitchFamily="18" charset="0"/>
              </a:rPr>
              <a:t>Observers</a:t>
            </a:r>
          </a:p>
          <a:p>
            <a:pPr algn="l"/>
            <a:endParaRPr lang="en-US" sz="1800" u="sng" dirty="0" smtClean="0">
              <a:latin typeface="Times New Roman" pitchFamily="18" charset="0"/>
              <a:cs typeface="Times New Roman" pitchFamily="18" charset="0"/>
            </a:endParaRPr>
          </a:p>
          <a:p>
            <a:pPr algn="l"/>
            <a:r>
              <a:rPr lang="en-US" sz="1800" b="0" dirty="0" smtClean="0">
                <a:latin typeface="Times New Roman" pitchFamily="18" charset="0"/>
                <a:cs typeface="Times New Roman" pitchFamily="18" charset="0"/>
              </a:rPr>
              <a:t>Barry Sullivan, DOE/SC</a:t>
            </a:r>
          </a:p>
          <a:p>
            <a:pPr algn="l"/>
            <a:r>
              <a:rPr lang="en-US" sz="1800" b="0" dirty="0" smtClean="0">
                <a:latin typeface="Times New Roman" pitchFamily="18" charset="0"/>
                <a:cs typeface="Times New Roman" pitchFamily="18" charset="0"/>
              </a:rPr>
              <a:t>Tony Indelicato, DOE/PSO</a:t>
            </a:r>
          </a:p>
          <a:p>
            <a:pPr algn="l"/>
            <a:r>
              <a:rPr lang="en-US" sz="1800" b="0" dirty="0" smtClean="0">
                <a:latin typeface="Times New Roman" pitchFamily="18" charset="0"/>
                <a:cs typeface="Times New Roman" pitchFamily="18" charset="0"/>
              </a:rPr>
              <a:t>Maria Dikeakos, DOE/PSO</a:t>
            </a:r>
            <a:endParaRPr lang="en-US" sz="18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fld id="{24719895-AF7B-45BE-891E-C52E444421A2}" type="slidenum">
              <a:rPr lang="en-US"/>
              <a:pPr/>
              <a:t>4</a:t>
            </a:fld>
            <a:endParaRPr lang="en-US" dirty="0"/>
          </a:p>
        </p:txBody>
      </p:sp>
      <p:sp>
        <p:nvSpPr>
          <p:cNvPr id="152578" name="Rectangle 2"/>
          <p:cNvSpPr>
            <a:spLocks noGrp="1" noChangeArrowheads="1"/>
          </p:cNvSpPr>
          <p:nvPr>
            <p:ph type="title" idx="4294967295"/>
          </p:nvPr>
        </p:nvSpPr>
        <p:spPr>
          <a:xfrm>
            <a:off x="2703513" y="100451"/>
            <a:ext cx="4297362" cy="723900"/>
          </a:xfrm>
        </p:spPr>
        <p:txBody>
          <a:bodyPr/>
          <a:lstStyle/>
          <a:p>
            <a:r>
              <a:rPr lang="en-US" b="1" dirty="0">
                <a:effectLst/>
                <a:latin typeface="Times New Roman" pitchFamily="18" charset="0"/>
                <a:cs typeface="Times New Roman" pitchFamily="18" charset="0"/>
              </a:rPr>
              <a:t>Charge Questions</a:t>
            </a:r>
          </a:p>
        </p:txBody>
      </p:sp>
      <p:sp>
        <p:nvSpPr>
          <p:cNvPr id="4" name="Rectangle 3"/>
          <p:cNvSpPr txBox="1">
            <a:spLocks noChangeArrowheads="1"/>
          </p:cNvSpPr>
          <p:nvPr/>
        </p:nvSpPr>
        <p:spPr>
          <a:xfrm>
            <a:off x="258739" y="1413681"/>
            <a:ext cx="8298407" cy="5254388"/>
          </a:xfrm>
          <a:prstGeom prst="rect">
            <a:avLst/>
          </a:prstGeom>
        </p:spPr>
        <p:txBody>
          <a:bodyPr/>
          <a:lstStyle/>
          <a:p>
            <a:pPr marL="342900" indent="-342900" algn="l">
              <a:buFont typeface="+mj-lt"/>
              <a:buAutoNum type="arabicPeriod"/>
            </a:pPr>
            <a:r>
              <a:rPr lang="en-US" sz="2000" b="0" dirty="0" smtClean="0">
                <a:latin typeface="Times New Roman" pitchFamily="18" charset="0"/>
                <a:cs typeface="Times New Roman" pitchFamily="18" charset="0"/>
              </a:rPr>
              <a:t>Critical Path Construction Efforts:  Does the Project team have a realistic, executable schedule for Center Stack (CS) remaining construction efforts?  Does the project have adequate resources and the appropriate skills mix to execute the remainder of the project per the plan?</a:t>
            </a:r>
          </a:p>
          <a:p>
            <a:pPr marL="342900" indent="-342900" algn="l">
              <a:buFont typeface="+mj-lt"/>
              <a:buAutoNum type="arabicPeriod"/>
            </a:pPr>
            <a:endParaRPr lang="en-US" sz="2000" b="0" dirty="0">
              <a:latin typeface="Times New Roman" pitchFamily="18" charset="0"/>
              <a:cs typeface="Times New Roman" pitchFamily="18" charset="0"/>
            </a:endParaRPr>
          </a:p>
          <a:p>
            <a:pPr marL="342900" indent="-342900" algn="l">
              <a:buFont typeface="+mj-lt"/>
              <a:buAutoNum type="arabicPeriod"/>
            </a:pPr>
            <a:r>
              <a:rPr lang="en-US" sz="2000" b="0" dirty="0" smtClean="0">
                <a:latin typeface="Times New Roman" pitchFamily="18" charset="0"/>
                <a:cs typeface="Times New Roman" pitchFamily="18" charset="0"/>
              </a:rPr>
              <a:t>Baseline Cost and Schedule:  Are the current project cost and schedule projections consistent with the approved baseline cost and schedule?  Is the contingency remaining adequate for the risks that remain?</a:t>
            </a:r>
          </a:p>
          <a:p>
            <a:pPr marL="342900" indent="-342900" algn="l">
              <a:buFont typeface="+mj-lt"/>
              <a:buAutoNum type="arabicPeriod"/>
            </a:pPr>
            <a:endParaRPr lang="en-US" sz="2000" b="0" dirty="0">
              <a:latin typeface="Times New Roman" pitchFamily="18" charset="0"/>
              <a:cs typeface="Times New Roman" pitchFamily="18" charset="0"/>
            </a:endParaRPr>
          </a:p>
          <a:p>
            <a:pPr marL="342900" indent="-342900" algn="l">
              <a:buFont typeface="+mj-lt"/>
              <a:buAutoNum type="arabicPeriod"/>
            </a:pPr>
            <a:r>
              <a:rPr lang="en-US" sz="2000" b="0" dirty="0" smtClean="0">
                <a:latin typeface="Times New Roman" pitchFamily="18" charset="0"/>
                <a:cs typeface="Times New Roman" pitchFamily="18" charset="0"/>
              </a:rPr>
              <a:t>Management: Evaluate the management structure as to its adequacy to deliver the scope within budget and schedule.  Are risks being actively managed?  Has the project responded satisfactorily to the recommendations from the previous project reviews?</a:t>
            </a:r>
          </a:p>
          <a:p>
            <a:pPr algn="l"/>
            <a:endParaRPr lang="en-US" sz="20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3866E5ED-D974-4A06-A0AF-8B548FFC8BEF}" type="slidenum">
              <a:rPr lang="en-US"/>
              <a:pPr/>
              <a:t>5</a:t>
            </a:fld>
            <a:endParaRPr lang="en-US" dirty="0"/>
          </a:p>
        </p:txBody>
      </p:sp>
      <p:sp>
        <p:nvSpPr>
          <p:cNvPr id="167938" name="Rectangle 2"/>
          <p:cNvSpPr>
            <a:spLocks noGrp="1" noChangeArrowheads="1"/>
          </p:cNvSpPr>
          <p:nvPr>
            <p:ph type="title"/>
          </p:nvPr>
        </p:nvSpPr>
        <p:spPr>
          <a:xfrm>
            <a:off x="2771775" y="128588"/>
            <a:ext cx="4160838" cy="641350"/>
          </a:xfrm>
        </p:spPr>
        <p:txBody>
          <a:bodyPr/>
          <a:lstStyle/>
          <a:p>
            <a:r>
              <a:rPr lang="en-US" b="1" dirty="0">
                <a:effectLst/>
                <a:latin typeface="Times New Roman" pitchFamily="18" charset="0"/>
                <a:cs typeface="Times New Roman" pitchFamily="18" charset="0"/>
              </a:rPr>
              <a:t>Agenda</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510" y="1438275"/>
            <a:ext cx="8870504" cy="313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A0EA688-D017-48C9-BE11-8A0F89A04950}" type="slidenum">
              <a:rPr lang="en-US"/>
              <a:pPr/>
              <a:t>6</a:t>
            </a:fld>
            <a:endParaRPr lang="en-US" dirty="0"/>
          </a:p>
        </p:txBody>
      </p:sp>
      <p:sp>
        <p:nvSpPr>
          <p:cNvPr id="221186" name="Rectangle 2"/>
          <p:cNvSpPr>
            <a:spLocks noGrp="1" noChangeArrowheads="1"/>
          </p:cNvSpPr>
          <p:nvPr>
            <p:ph type="title"/>
          </p:nvPr>
        </p:nvSpPr>
        <p:spPr>
          <a:xfrm>
            <a:off x="519752" y="2116635"/>
            <a:ext cx="7867650" cy="2765425"/>
          </a:xfrm>
        </p:spPr>
        <p:txBody>
          <a:bodyPr/>
          <a:lstStyle/>
          <a:p>
            <a:r>
              <a:rPr lang="en-US" b="1" dirty="0">
                <a:effectLst/>
                <a:latin typeface="Times New Roman" pitchFamily="18" charset="0"/>
                <a:cs typeface="Times New Roman" pitchFamily="18" charset="0"/>
              </a:rPr>
              <a:t>Closeout Presentation</a:t>
            </a:r>
            <a:br>
              <a:rPr lang="en-US" b="1" dirty="0">
                <a:effectLst/>
                <a:latin typeface="Times New Roman" pitchFamily="18" charset="0"/>
                <a:cs typeface="Times New Roman" pitchFamily="18" charset="0"/>
              </a:rPr>
            </a:br>
            <a:r>
              <a:rPr lang="en-US" b="1" dirty="0">
                <a:effectLst/>
                <a:latin typeface="Times New Roman" pitchFamily="18" charset="0"/>
                <a:cs typeface="Times New Roman" pitchFamily="18" charset="0"/>
              </a:rPr>
              <a:t/>
            </a:r>
            <a:br>
              <a:rPr lang="en-US" b="1" dirty="0">
                <a:effectLst/>
                <a:latin typeface="Times New Roman" pitchFamily="18" charset="0"/>
                <a:cs typeface="Times New Roman" pitchFamily="18" charset="0"/>
              </a:rPr>
            </a:br>
            <a:r>
              <a:rPr lang="en-US" b="1" dirty="0">
                <a:effectLst/>
                <a:latin typeface="Times New Roman" pitchFamily="18" charset="0"/>
                <a:cs typeface="Times New Roman" pitchFamily="18" charset="0"/>
              </a:rPr>
              <a:t>and Final Report</a:t>
            </a:r>
            <a:br>
              <a:rPr lang="en-US" b="1" dirty="0">
                <a:effectLst/>
                <a:latin typeface="Times New Roman" pitchFamily="18" charset="0"/>
                <a:cs typeface="Times New Roman" pitchFamily="18" charset="0"/>
              </a:rPr>
            </a:br>
            <a:r>
              <a:rPr lang="en-US" b="1" dirty="0">
                <a:effectLst/>
                <a:latin typeface="Times New Roman" pitchFamily="18" charset="0"/>
                <a:cs typeface="Times New Roman" pitchFamily="18" charset="0"/>
              </a:rPr>
              <a:t/>
            </a:r>
            <a:br>
              <a:rPr lang="en-US" b="1" dirty="0">
                <a:effectLst/>
                <a:latin typeface="Times New Roman" pitchFamily="18" charset="0"/>
                <a:cs typeface="Times New Roman" pitchFamily="18" charset="0"/>
              </a:rPr>
            </a:br>
            <a:r>
              <a:rPr lang="en-US" b="1" dirty="0">
                <a:effectLst/>
                <a:latin typeface="Times New Roman" pitchFamily="18" charset="0"/>
                <a:cs typeface="Times New Roman" pitchFamily="18" charset="0"/>
              </a:rPr>
              <a:t>Procedures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9AD87E20-7A99-42F4-9A4C-6BA33C8A845A}" type="slidenum">
              <a:rPr lang="en-US"/>
              <a:pPr/>
              <a:t>7</a:t>
            </a:fld>
            <a:endParaRPr lang="en-US" dirty="0"/>
          </a:p>
        </p:txBody>
      </p:sp>
      <p:sp>
        <p:nvSpPr>
          <p:cNvPr id="222210" name="Rectangle 2"/>
          <p:cNvSpPr>
            <a:spLocks noGrp="1" noChangeArrowheads="1"/>
          </p:cNvSpPr>
          <p:nvPr>
            <p:ph type="title"/>
          </p:nvPr>
        </p:nvSpPr>
        <p:spPr>
          <a:xfrm>
            <a:off x="2708275" y="0"/>
            <a:ext cx="4321175" cy="885825"/>
          </a:xfrm>
          <a:noFill/>
          <a:ln/>
        </p:spPr>
        <p:txBody>
          <a:bodyPr/>
          <a:lstStyle/>
          <a:p>
            <a:r>
              <a:rPr lang="en-US" b="1" dirty="0">
                <a:effectLst/>
                <a:latin typeface="Times New Roman" pitchFamily="18" charset="0"/>
                <a:cs typeface="Times New Roman" pitchFamily="18" charset="0"/>
              </a:rPr>
              <a:t>Format:  </a:t>
            </a:r>
            <a:r>
              <a:rPr lang="en-US" b="1" dirty="0" smtClean="0">
                <a:effectLst/>
                <a:latin typeface="Times New Roman" pitchFamily="18" charset="0"/>
                <a:cs typeface="Times New Roman" pitchFamily="18" charset="0"/>
              </a:rPr>
              <a:t/>
            </a:r>
            <a:br>
              <a:rPr lang="en-US" b="1" dirty="0" smtClean="0">
                <a:effectLst/>
                <a:latin typeface="Times New Roman" pitchFamily="18" charset="0"/>
                <a:cs typeface="Times New Roman" pitchFamily="18" charset="0"/>
              </a:rPr>
            </a:br>
            <a:r>
              <a:rPr lang="en-US" b="1" dirty="0" smtClean="0">
                <a:effectLst/>
                <a:latin typeface="Times New Roman" pitchFamily="18" charset="0"/>
                <a:cs typeface="Times New Roman" pitchFamily="18" charset="0"/>
              </a:rPr>
              <a:t>Closeout </a:t>
            </a:r>
            <a:r>
              <a:rPr lang="en-US" b="1" dirty="0">
                <a:effectLst/>
                <a:latin typeface="Times New Roman" pitchFamily="18" charset="0"/>
                <a:cs typeface="Times New Roman" pitchFamily="18" charset="0"/>
              </a:rPr>
              <a:t>Presentation  </a:t>
            </a:r>
          </a:p>
        </p:txBody>
      </p:sp>
      <p:sp>
        <p:nvSpPr>
          <p:cNvPr id="7" name="Text Box 3"/>
          <p:cNvSpPr txBox="1">
            <a:spLocks noChangeArrowheads="1"/>
          </p:cNvSpPr>
          <p:nvPr/>
        </p:nvSpPr>
        <p:spPr bwMode="auto">
          <a:xfrm>
            <a:off x="287338" y="1133475"/>
            <a:ext cx="8337550" cy="5155257"/>
          </a:xfrm>
          <a:prstGeom prst="rect">
            <a:avLst/>
          </a:prstGeom>
          <a:noFill/>
          <a:ln w="6350">
            <a:noFill/>
            <a:miter lim="800000"/>
            <a:headEnd/>
            <a:tailEnd/>
          </a:ln>
        </p:spPr>
        <p:txBody>
          <a:bodyPr>
            <a:spAutoFit/>
          </a:bodyPr>
          <a:lstStyle/>
          <a:p>
            <a:pPr marL="457200" indent="-457200">
              <a:spcBef>
                <a:spcPct val="50000"/>
              </a:spcBef>
              <a:defRPr/>
            </a:pPr>
            <a:r>
              <a:rPr lang="en-US" sz="1800" dirty="0">
                <a:solidFill>
                  <a:srgbClr val="000000"/>
                </a:solidFill>
                <a:latin typeface="Times New Roman" pitchFamily="18" charset="0"/>
                <a:cs typeface="Times New Roman" pitchFamily="18" charset="0"/>
              </a:rPr>
              <a:t>(Use PowerPoint / No Smaller than 18 pt Font)</a:t>
            </a:r>
          </a:p>
          <a:p>
            <a:pPr marL="457200" indent="-457200">
              <a:spcBef>
                <a:spcPct val="50000"/>
              </a:spcBef>
              <a:defRPr/>
            </a:pPr>
            <a:endParaRPr lang="en-US" sz="800" dirty="0">
              <a:solidFill>
                <a:srgbClr val="000000"/>
              </a:solidFill>
              <a:latin typeface="Times New Roman" pitchFamily="18" charset="0"/>
              <a:cs typeface="Times New Roman" pitchFamily="18" charset="0"/>
            </a:endParaRPr>
          </a:p>
          <a:p>
            <a:pPr marL="457200" indent="-457200" algn="l">
              <a:defRPr/>
            </a:pPr>
            <a:r>
              <a:rPr lang="en-US" sz="1600" dirty="0">
                <a:solidFill>
                  <a:srgbClr val="000000"/>
                </a:solidFill>
                <a:latin typeface="Times New Roman" pitchFamily="18" charset="0"/>
                <a:cs typeface="Times New Roman" pitchFamily="18" charset="0"/>
              </a:rPr>
              <a:t>2.1	Use Section Number/Title corresponding to writing assignment list.</a:t>
            </a:r>
          </a:p>
          <a:p>
            <a:pPr marL="457200" indent="-457200" algn="l">
              <a:spcBef>
                <a:spcPct val="50000"/>
              </a:spcBef>
              <a:defRPr/>
            </a:pPr>
            <a:r>
              <a:rPr lang="en-US" sz="1600" dirty="0">
                <a:solidFill>
                  <a:srgbClr val="000000"/>
                </a:solidFill>
                <a:latin typeface="Times New Roman" pitchFamily="18" charset="0"/>
                <a:cs typeface="Times New Roman" pitchFamily="18" charset="0"/>
              </a:rPr>
              <a:t>	List Review Subcommittee Members</a:t>
            </a:r>
          </a:p>
          <a:p>
            <a:pPr marL="457200" indent="-457200" algn="l">
              <a:spcBef>
                <a:spcPct val="50000"/>
              </a:spcBef>
              <a:defRPr/>
            </a:pPr>
            <a:r>
              <a:rPr lang="en-US" sz="1800" dirty="0">
                <a:solidFill>
                  <a:srgbClr val="FF0000"/>
                </a:solidFill>
                <a:latin typeface="Times New Roman" pitchFamily="18" charset="0"/>
                <a:cs typeface="Times New Roman" pitchFamily="18" charset="0"/>
              </a:rPr>
              <a:t>	List Assigned Charge Questions and Review Committee Answers</a:t>
            </a:r>
          </a:p>
          <a:p>
            <a:pPr marL="457200" indent="-457200" algn="l">
              <a:spcBef>
                <a:spcPct val="50000"/>
              </a:spcBef>
              <a:defRPr/>
            </a:pPr>
            <a:r>
              <a:rPr lang="en-US" sz="1600" dirty="0">
                <a:solidFill>
                  <a:srgbClr val="000000"/>
                </a:solidFill>
                <a:latin typeface="Times New Roman" pitchFamily="18" charset="0"/>
                <a:cs typeface="Times New Roman" pitchFamily="18" charset="0"/>
              </a:rPr>
              <a:t>2.1.1	</a:t>
            </a:r>
            <a:r>
              <a:rPr lang="en-US" sz="1600" dirty="0" smtClean="0">
                <a:solidFill>
                  <a:srgbClr val="000000"/>
                </a:solidFill>
                <a:latin typeface="Times New Roman" pitchFamily="18" charset="0"/>
                <a:cs typeface="Times New Roman" pitchFamily="18" charset="0"/>
              </a:rPr>
              <a:t>Findings – What the project told us</a:t>
            </a:r>
            <a:endParaRPr lang="en-US" sz="1600" dirty="0">
              <a:solidFill>
                <a:srgbClr val="000000"/>
              </a:solidFill>
              <a:latin typeface="Times New Roman" pitchFamily="18" charset="0"/>
              <a:cs typeface="Times New Roman" pitchFamily="18" charset="0"/>
            </a:endParaRPr>
          </a:p>
          <a:p>
            <a:pPr marL="457200" indent="-457200" algn="l">
              <a:spcBef>
                <a:spcPct val="50000"/>
              </a:spcBef>
              <a:buFontTx/>
              <a:buChar char="•"/>
              <a:defRPr/>
            </a:pPr>
            <a:r>
              <a:rPr lang="en-US" sz="1600" b="0" dirty="0" smtClean="0">
                <a:solidFill>
                  <a:srgbClr val="000000"/>
                </a:solidFill>
                <a:latin typeface="Times New Roman" pitchFamily="18" charset="0"/>
                <a:cs typeface="Times New Roman" pitchFamily="18" charset="0"/>
              </a:rPr>
              <a:t>In </a:t>
            </a:r>
            <a:r>
              <a:rPr lang="en-US" sz="1600" b="0" dirty="0">
                <a:solidFill>
                  <a:srgbClr val="000000"/>
                </a:solidFill>
                <a:latin typeface="Times New Roman" pitchFamily="18" charset="0"/>
                <a:cs typeface="Times New Roman" pitchFamily="18" charset="0"/>
              </a:rPr>
              <a:t>bullet form, include </a:t>
            </a:r>
            <a:r>
              <a:rPr lang="en-US" sz="1600" b="0" dirty="0" smtClean="0">
                <a:solidFill>
                  <a:srgbClr val="000000"/>
                </a:solidFill>
                <a:latin typeface="Times New Roman" pitchFamily="18" charset="0"/>
                <a:cs typeface="Times New Roman" pitchFamily="18" charset="0"/>
              </a:rPr>
              <a:t>your account of factual </a:t>
            </a:r>
            <a:r>
              <a:rPr lang="en-US" sz="1600" b="0" dirty="0">
                <a:solidFill>
                  <a:srgbClr val="000000"/>
                </a:solidFill>
                <a:latin typeface="Times New Roman" pitchFamily="18" charset="0"/>
                <a:cs typeface="Times New Roman" pitchFamily="18" charset="0"/>
              </a:rPr>
              <a:t>technical, cost, schedule, and </a:t>
            </a:r>
            <a:r>
              <a:rPr lang="en-US" sz="1600" b="0" dirty="0" smtClean="0">
                <a:solidFill>
                  <a:srgbClr val="000000"/>
                </a:solidFill>
                <a:latin typeface="Times New Roman" pitchFamily="18" charset="0"/>
                <a:cs typeface="Times New Roman" pitchFamily="18" charset="0"/>
              </a:rPr>
              <a:t>management.  Information provided/presented by the Project</a:t>
            </a:r>
            <a:endParaRPr lang="en-US" sz="1600" b="0" dirty="0">
              <a:solidFill>
                <a:srgbClr val="000000"/>
              </a:solidFill>
              <a:latin typeface="Times New Roman" pitchFamily="18" charset="0"/>
              <a:cs typeface="Times New Roman" pitchFamily="18" charset="0"/>
            </a:endParaRPr>
          </a:p>
          <a:p>
            <a:pPr marL="457200" indent="-457200" algn="l">
              <a:spcBef>
                <a:spcPct val="50000"/>
              </a:spcBef>
              <a:defRPr/>
            </a:pPr>
            <a:r>
              <a:rPr lang="en-US" sz="1600" dirty="0">
                <a:solidFill>
                  <a:srgbClr val="000000"/>
                </a:solidFill>
                <a:latin typeface="Times New Roman" pitchFamily="18" charset="0"/>
                <a:cs typeface="Times New Roman" pitchFamily="18" charset="0"/>
              </a:rPr>
              <a:t>2.1.2	</a:t>
            </a:r>
            <a:r>
              <a:rPr lang="en-US" sz="1600" dirty="0" smtClean="0">
                <a:solidFill>
                  <a:srgbClr val="000000"/>
                </a:solidFill>
                <a:latin typeface="Times New Roman" pitchFamily="18" charset="0"/>
                <a:cs typeface="Times New Roman" pitchFamily="18" charset="0"/>
              </a:rPr>
              <a:t>Comments – What we think about what the project told us</a:t>
            </a:r>
            <a:endParaRPr lang="en-US" sz="1600" dirty="0">
              <a:solidFill>
                <a:srgbClr val="000000"/>
              </a:solidFill>
              <a:latin typeface="Times New Roman" pitchFamily="18" charset="0"/>
              <a:cs typeface="Times New Roman" pitchFamily="18" charset="0"/>
            </a:endParaRPr>
          </a:p>
          <a:p>
            <a:pPr marL="457200" indent="-457200" algn="l">
              <a:spcBef>
                <a:spcPct val="50000"/>
              </a:spcBef>
              <a:buFontTx/>
              <a:buChar char="•"/>
              <a:defRPr/>
            </a:pPr>
            <a:r>
              <a:rPr lang="en-US" sz="1600" b="0" dirty="0">
                <a:solidFill>
                  <a:srgbClr val="000000"/>
                </a:solidFill>
                <a:latin typeface="Times New Roman" pitchFamily="18" charset="0"/>
                <a:cs typeface="Times New Roman" pitchFamily="18" charset="0"/>
              </a:rPr>
              <a:t>In bullet form, </a:t>
            </a:r>
            <a:r>
              <a:rPr lang="en-US" sz="1600" b="0" dirty="0" smtClean="0">
                <a:solidFill>
                  <a:srgbClr val="000000"/>
                </a:solidFill>
                <a:latin typeface="Times New Roman" pitchFamily="18" charset="0"/>
                <a:cs typeface="Times New Roman" pitchFamily="18" charset="0"/>
              </a:rPr>
              <a:t>include your assessment of project status (observations, concerns, feedback, suggestions, etc.) </a:t>
            </a:r>
            <a:r>
              <a:rPr lang="en-US" sz="1600" b="0" dirty="0">
                <a:solidFill>
                  <a:srgbClr val="000000"/>
                </a:solidFill>
                <a:latin typeface="Times New Roman" pitchFamily="18" charset="0"/>
                <a:cs typeface="Times New Roman" pitchFamily="18" charset="0"/>
              </a:rPr>
              <a:t>based on the findings. </a:t>
            </a:r>
            <a:r>
              <a:rPr lang="en-US" sz="1600" b="0" dirty="0" smtClean="0">
                <a:solidFill>
                  <a:srgbClr val="000000"/>
                </a:solidFill>
                <a:latin typeface="Times New Roman" pitchFamily="18" charset="0"/>
                <a:cs typeface="Times New Roman" pitchFamily="18" charset="0"/>
              </a:rPr>
              <a:t>This section </a:t>
            </a:r>
            <a:r>
              <a:rPr lang="en-US" sz="1600" b="0" dirty="0">
                <a:solidFill>
                  <a:srgbClr val="000000"/>
                </a:solidFill>
                <a:latin typeface="Times New Roman" pitchFamily="18" charset="0"/>
                <a:cs typeface="Times New Roman" pitchFamily="18" charset="0"/>
              </a:rPr>
              <a:t>carries more emphasis than the Findings, but does not require an action as do the Recommendations.  Do not number your comments.</a:t>
            </a:r>
          </a:p>
          <a:p>
            <a:pPr marL="457200" indent="-457200" algn="l">
              <a:spcBef>
                <a:spcPct val="50000"/>
              </a:spcBef>
              <a:defRPr/>
            </a:pPr>
            <a:r>
              <a:rPr lang="en-US" sz="1600" dirty="0">
                <a:solidFill>
                  <a:srgbClr val="000000"/>
                </a:solidFill>
                <a:latin typeface="Times New Roman" pitchFamily="18" charset="0"/>
                <a:cs typeface="Times New Roman" pitchFamily="18" charset="0"/>
              </a:rPr>
              <a:t>2.1.3	</a:t>
            </a:r>
            <a:r>
              <a:rPr lang="en-US" sz="1600" dirty="0" smtClean="0">
                <a:solidFill>
                  <a:srgbClr val="000000"/>
                </a:solidFill>
                <a:latin typeface="Times New Roman" pitchFamily="18" charset="0"/>
                <a:cs typeface="Times New Roman" pitchFamily="18" charset="0"/>
              </a:rPr>
              <a:t>Recommendations – What we think the project needs to do</a:t>
            </a:r>
            <a:endParaRPr lang="en-US" sz="1600" dirty="0">
              <a:solidFill>
                <a:srgbClr val="000000"/>
              </a:solidFill>
              <a:latin typeface="Times New Roman" pitchFamily="18" charset="0"/>
              <a:cs typeface="Times New Roman" pitchFamily="18" charset="0"/>
            </a:endParaRPr>
          </a:p>
          <a:p>
            <a:pPr marL="457200" indent="-457200" algn="l">
              <a:spcBef>
                <a:spcPct val="50000"/>
              </a:spcBef>
              <a:buFontTx/>
              <a:buAutoNum type="arabicPeriod"/>
              <a:defRPr/>
            </a:pPr>
            <a:r>
              <a:rPr lang="en-US" sz="1600" dirty="0" smtClean="0">
                <a:solidFill>
                  <a:srgbClr val="000000"/>
                </a:solidFill>
                <a:latin typeface="Times New Roman" pitchFamily="18" charset="0"/>
                <a:cs typeface="Times New Roman" pitchFamily="18" charset="0"/>
              </a:rPr>
              <a:t>Beginning with an </a:t>
            </a:r>
            <a:r>
              <a:rPr lang="en-US" sz="1600" dirty="0">
                <a:solidFill>
                  <a:srgbClr val="000000"/>
                </a:solidFill>
                <a:latin typeface="Times New Roman" pitchFamily="18" charset="0"/>
                <a:cs typeface="Times New Roman" pitchFamily="18" charset="0"/>
              </a:rPr>
              <a:t>action </a:t>
            </a:r>
            <a:r>
              <a:rPr lang="en-US" sz="1600" dirty="0" smtClean="0">
                <a:solidFill>
                  <a:srgbClr val="000000"/>
                </a:solidFill>
                <a:latin typeface="Times New Roman" pitchFamily="18" charset="0"/>
                <a:cs typeface="Times New Roman" pitchFamily="18" charset="0"/>
              </a:rPr>
              <a:t>verb, provide a brief, concise, and clear statement with a </a:t>
            </a:r>
            <a:r>
              <a:rPr lang="en-US" sz="1600" dirty="0">
                <a:solidFill>
                  <a:srgbClr val="000000"/>
                </a:solidFill>
                <a:latin typeface="Times New Roman" pitchFamily="18" charset="0"/>
                <a:cs typeface="Times New Roman" pitchFamily="18" charset="0"/>
              </a:rPr>
              <a:t>due </a:t>
            </a:r>
            <a:r>
              <a:rPr lang="en-US" sz="1600" dirty="0" smtClean="0">
                <a:solidFill>
                  <a:srgbClr val="000000"/>
                </a:solidFill>
                <a:latin typeface="Times New Roman" pitchFamily="18" charset="0"/>
                <a:cs typeface="Times New Roman" pitchFamily="18" charset="0"/>
              </a:rPr>
              <a:t>                                   date.</a:t>
            </a:r>
            <a:endParaRPr lang="en-US" sz="1600" dirty="0">
              <a:solidFill>
                <a:srgbClr val="000000"/>
              </a:solidFill>
              <a:latin typeface="Times New Roman" pitchFamily="18" charset="0"/>
              <a:cs typeface="Times New Roman" pitchFamily="18" charset="0"/>
            </a:endParaRPr>
          </a:p>
          <a:p>
            <a:pPr marL="457200" indent="-457200" algn="l">
              <a:spcBef>
                <a:spcPct val="50000"/>
              </a:spcBef>
              <a:defRPr/>
            </a:pPr>
            <a:r>
              <a:rPr lang="en-US" sz="1600" dirty="0">
                <a:solidFill>
                  <a:srgbClr val="000000"/>
                </a:solidFill>
                <a:latin typeface="Times New Roman" pitchFamily="18" charset="0"/>
                <a:cs typeface="Times New Roman" pitchFamily="18" charset="0"/>
              </a:rPr>
              <a:t>2.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ADE4F4CA-AAE0-480D-9C8C-6B15B9CD497B}" type="slidenum">
              <a:rPr lang="en-US"/>
              <a:pPr/>
              <a:t>8</a:t>
            </a:fld>
            <a:endParaRPr lang="en-US" dirty="0"/>
          </a:p>
        </p:txBody>
      </p:sp>
      <p:sp>
        <p:nvSpPr>
          <p:cNvPr id="223234" name="Rectangle 2"/>
          <p:cNvSpPr>
            <a:spLocks noGrp="1" noChangeArrowheads="1"/>
          </p:cNvSpPr>
          <p:nvPr>
            <p:ph type="title"/>
          </p:nvPr>
        </p:nvSpPr>
        <p:spPr>
          <a:xfrm>
            <a:off x="2703513" y="119125"/>
            <a:ext cx="4314825" cy="723900"/>
          </a:xfrm>
          <a:noFill/>
          <a:ln/>
        </p:spPr>
        <p:txBody>
          <a:bodyPr/>
          <a:lstStyle/>
          <a:p>
            <a:r>
              <a:rPr lang="en-US" b="1" dirty="0" smtClean="0">
                <a:effectLst/>
                <a:latin typeface="Times New Roman" pitchFamily="18" charset="0"/>
                <a:cs typeface="Times New Roman" pitchFamily="18" charset="0"/>
              </a:rPr>
              <a:t>Format:</a:t>
            </a:r>
            <a:br>
              <a:rPr lang="en-US" b="1" dirty="0" smtClean="0">
                <a:effectLst/>
                <a:latin typeface="Times New Roman" pitchFamily="18" charset="0"/>
                <a:cs typeface="Times New Roman" pitchFamily="18" charset="0"/>
              </a:rPr>
            </a:br>
            <a:r>
              <a:rPr lang="en-US" b="1" dirty="0" smtClean="0">
                <a:effectLst/>
                <a:latin typeface="Times New Roman" pitchFamily="18" charset="0"/>
                <a:cs typeface="Times New Roman" pitchFamily="18" charset="0"/>
              </a:rPr>
              <a:t>Final </a:t>
            </a:r>
            <a:r>
              <a:rPr lang="en-US" b="1" dirty="0">
                <a:effectLst/>
                <a:latin typeface="Times New Roman" pitchFamily="18" charset="0"/>
                <a:cs typeface="Times New Roman" pitchFamily="18" charset="0"/>
              </a:rPr>
              <a:t>Report  </a:t>
            </a:r>
          </a:p>
        </p:txBody>
      </p:sp>
      <p:sp>
        <p:nvSpPr>
          <p:cNvPr id="7" name="Text Box 4"/>
          <p:cNvSpPr txBox="1">
            <a:spLocks noChangeArrowheads="1"/>
          </p:cNvSpPr>
          <p:nvPr/>
        </p:nvSpPr>
        <p:spPr bwMode="auto">
          <a:xfrm>
            <a:off x="246063" y="1130033"/>
            <a:ext cx="8720137" cy="5447645"/>
          </a:xfrm>
          <a:prstGeom prst="rect">
            <a:avLst/>
          </a:prstGeom>
          <a:noFill/>
          <a:ln w="6350">
            <a:noFill/>
            <a:miter lim="800000"/>
            <a:headEnd/>
            <a:tailEnd/>
          </a:ln>
          <a:effectLst/>
        </p:spPr>
        <p:txBody>
          <a:bodyPr>
            <a:spAutoFit/>
          </a:bodyPr>
          <a:lstStyle/>
          <a:p>
            <a:pPr marL="571500" indent="-571500">
              <a:spcBef>
                <a:spcPct val="50000"/>
              </a:spcBef>
              <a:defRPr/>
            </a:pPr>
            <a:r>
              <a:rPr lang="en-US" sz="1800" dirty="0">
                <a:solidFill>
                  <a:srgbClr val="000000"/>
                </a:solidFill>
                <a:latin typeface="Times New Roman" pitchFamily="18" charset="0"/>
                <a:cs typeface="Times New Roman" pitchFamily="18" charset="0"/>
              </a:rPr>
              <a:t>(Use MS Word / 12pt Font)</a:t>
            </a:r>
          </a:p>
          <a:p>
            <a:pPr marL="571500" indent="-571500" algn="l">
              <a:spcBef>
                <a:spcPct val="50000"/>
              </a:spcBef>
              <a:defRPr/>
            </a:pPr>
            <a:r>
              <a:rPr lang="en-US" sz="1800" dirty="0">
                <a:solidFill>
                  <a:srgbClr val="000000"/>
                </a:solidFill>
                <a:latin typeface="Times New Roman" pitchFamily="18" charset="0"/>
                <a:cs typeface="Times New Roman" pitchFamily="18" charset="0"/>
              </a:rPr>
              <a:t>2.1	</a:t>
            </a:r>
            <a:r>
              <a:rPr lang="en-US" sz="1800" dirty="0" smtClean="0">
                <a:solidFill>
                  <a:srgbClr val="000000"/>
                </a:solidFill>
                <a:latin typeface="Times New Roman" pitchFamily="18" charset="0"/>
                <a:cs typeface="Times New Roman" pitchFamily="18" charset="0"/>
              </a:rPr>
              <a:t>Use </a:t>
            </a:r>
            <a:r>
              <a:rPr lang="en-US" sz="1800" dirty="0">
                <a:solidFill>
                  <a:srgbClr val="000000"/>
                </a:solidFill>
                <a:latin typeface="Times New Roman" pitchFamily="18" charset="0"/>
                <a:cs typeface="Times New Roman" pitchFamily="18" charset="0"/>
              </a:rPr>
              <a:t>Section Number/Title corresponding to writing assignment list.</a:t>
            </a:r>
          </a:p>
          <a:p>
            <a:pPr marL="571500" indent="-571500" algn="l">
              <a:spcBef>
                <a:spcPct val="50000"/>
              </a:spcBef>
              <a:defRPr/>
            </a:pPr>
            <a:r>
              <a:rPr lang="en-US" sz="1800" dirty="0">
                <a:solidFill>
                  <a:srgbClr val="000000"/>
                </a:solidFill>
                <a:latin typeface="Times New Roman" pitchFamily="18" charset="0"/>
                <a:cs typeface="Times New Roman" pitchFamily="18" charset="0"/>
              </a:rPr>
              <a:t>2.1.1	</a:t>
            </a:r>
            <a:r>
              <a:rPr lang="en-US" sz="1800" dirty="0" smtClean="0">
                <a:solidFill>
                  <a:srgbClr val="000000"/>
                </a:solidFill>
                <a:latin typeface="Times New Roman" pitchFamily="18" charset="0"/>
                <a:cs typeface="Times New Roman" pitchFamily="18" charset="0"/>
              </a:rPr>
              <a:t>Findings </a:t>
            </a:r>
            <a:r>
              <a:rPr lang="en-US" sz="1800" dirty="0">
                <a:solidFill>
                  <a:srgbClr val="000000"/>
                </a:solidFill>
                <a:latin typeface="Times New Roman" pitchFamily="18" charset="0"/>
                <a:cs typeface="Times New Roman" pitchFamily="18" charset="0"/>
              </a:rPr>
              <a:t>– What the project told us </a:t>
            </a:r>
            <a:endParaRPr lang="en-US" sz="1800" dirty="0" smtClean="0">
              <a:solidFill>
                <a:srgbClr val="000000"/>
              </a:solidFill>
              <a:latin typeface="Times New Roman" pitchFamily="18" charset="0"/>
              <a:cs typeface="Times New Roman" pitchFamily="18" charset="0"/>
            </a:endParaRPr>
          </a:p>
          <a:p>
            <a:pPr marL="1588" indent="568325" algn="l">
              <a:spcBef>
                <a:spcPct val="50000"/>
              </a:spcBef>
              <a:defRPr/>
            </a:pPr>
            <a:r>
              <a:rPr lang="en-US" sz="1800" b="0" dirty="0" smtClean="0">
                <a:solidFill>
                  <a:srgbClr val="000000"/>
                </a:solidFill>
                <a:latin typeface="Times New Roman" pitchFamily="18" charset="0"/>
                <a:cs typeface="Times New Roman" pitchFamily="18" charset="0"/>
              </a:rPr>
              <a:t>Include a brief narrative description  </a:t>
            </a:r>
            <a:r>
              <a:rPr lang="en-US" sz="1800" b="0" dirty="0">
                <a:solidFill>
                  <a:srgbClr val="000000"/>
                </a:solidFill>
                <a:latin typeface="Times New Roman" pitchFamily="18" charset="0"/>
                <a:cs typeface="Times New Roman" pitchFamily="18" charset="0"/>
              </a:rPr>
              <a:t>of technical, cost, schedule, and </a:t>
            </a:r>
            <a:r>
              <a:rPr lang="en-US" sz="1800" b="0" dirty="0" smtClean="0">
                <a:solidFill>
                  <a:srgbClr val="000000"/>
                </a:solidFill>
                <a:latin typeface="Times New Roman" pitchFamily="18" charset="0"/>
                <a:cs typeface="Times New Roman" pitchFamily="18" charset="0"/>
              </a:rPr>
              <a:t>management information provided by the project.  Each subcommittee will emphasize their area of responsibility.  </a:t>
            </a:r>
            <a:endParaRPr lang="en-US" sz="1800" dirty="0">
              <a:solidFill>
                <a:srgbClr val="FF0000"/>
              </a:solidFill>
              <a:latin typeface="Times New Roman" pitchFamily="18" charset="0"/>
              <a:cs typeface="Times New Roman" pitchFamily="18" charset="0"/>
            </a:endParaRPr>
          </a:p>
          <a:p>
            <a:pPr marL="571500" indent="-571500" algn="l">
              <a:spcBef>
                <a:spcPct val="50000"/>
              </a:spcBef>
              <a:defRPr/>
            </a:pPr>
            <a:r>
              <a:rPr lang="en-US" sz="1800" dirty="0">
                <a:solidFill>
                  <a:srgbClr val="000000"/>
                </a:solidFill>
                <a:latin typeface="Times New Roman" pitchFamily="18" charset="0"/>
                <a:cs typeface="Times New Roman" pitchFamily="18" charset="0"/>
              </a:rPr>
              <a:t>2.1.2	Comments – What we think about what the project told </a:t>
            </a:r>
            <a:r>
              <a:rPr lang="en-US" sz="1800" dirty="0" smtClean="0">
                <a:solidFill>
                  <a:srgbClr val="000000"/>
                </a:solidFill>
                <a:latin typeface="Times New Roman" pitchFamily="18" charset="0"/>
                <a:cs typeface="Times New Roman" pitchFamily="18" charset="0"/>
              </a:rPr>
              <a:t>us</a:t>
            </a:r>
          </a:p>
          <a:p>
            <a:pPr marL="66675" indent="501650" algn="l">
              <a:spcBef>
                <a:spcPct val="50000"/>
              </a:spcBef>
              <a:defRPr/>
            </a:pPr>
            <a:r>
              <a:rPr lang="en-US" sz="1800" b="0" dirty="0">
                <a:solidFill>
                  <a:srgbClr val="000000"/>
                </a:solidFill>
                <a:latin typeface="Times New Roman" pitchFamily="18" charset="0"/>
                <a:cs typeface="Times New Roman" pitchFamily="18" charset="0"/>
              </a:rPr>
              <a:t>Descriptive material assessing the </a:t>
            </a:r>
            <a:r>
              <a:rPr lang="en-US" sz="1800" b="0" dirty="0" smtClean="0">
                <a:solidFill>
                  <a:srgbClr val="000000"/>
                </a:solidFill>
                <a:latin typeface="Times New Roman" pitchFamily="18" charset="0"/>
                <a:cs typeface="Times New Roman" pitchFamily="18" charset="0"/>
              </a:rPr>
              <a:t>findings and making observations and </a:t>
            </a:r>
            <a:r>
              <a:rPr lang="en-US" sz="1800" b="0" dirty="0">
                <a:solidFill>
                  <a:srgbClr val="000000"/>
                </a:solidFill>
                <a:latin typeface="Times New Roman" pitchFamily="18" charset="0"/>
                <a:cs typeface="Times New Roman" pitchFamily="18" charset="0"/>
              </a:rPr>
              <a:t>conclusions based on the </a:t>
            </a:r>
            <a:r>
              <a:rPr lang="en-US" sz="1800" b="0" dirty="0" smtClean="0">
                <a:solidFill>
                  <a:srgbClr val="000000"/>
                </a:solidFill>
                <a:latin typeface="Times New Roman" pitchFamily="18" charset="0"/>
                <a:cs typeface="Times New Roman" pitchFamily="18" charset="0"/>
              </a:rPr>
              <a:t>findings.  </a:t>
            </a:r>
            <a:r>
              <a:rPr lang="en-US" sz="1800" dirty="0" smtClean="0">
                <a:solidFill>
                  <a:srgbClr val="FF0000"/>
                </a:solidFill>
                <a:latin typeface="Times New Roman" pitchFamily="18" charset="0"/>
                <a:cs typeface="Times New Roman" pitchFamily="18" charset="0"/>
              </a:rPr>
              <a:t>In addition, the committee’s answer to the charge questions should be contained within  </a:t>
            </a:r>
            <a:r>
              <a:rPr lang="en-US" sz="1800" dirty="0">
                <a:solidFill>
                  <a:srgbClr val="FF0000"/>
                </a:solidFill>
                <a:latin typeface="Times New Roman" pitchFamily="18" charset="0"/>
                <a:cs typeface="Times New Roman" pitchFamily="18" charset="0"/>
              </a:rPr>
              <a:t>the text of the </a:t>
            </a:r>
            <a:r>
              <a:rPr lang="en-US" sz="1800" dirty="0" smtClean="0">
                <a:solidFill>
                  <a:srgbClr val="FF0000"/>
                </a:solidFill>
                <a:latin typeface="Times New Roman" pitchFamily="18" charset="0"/>
                <a:cs typeface="Times New Roman" pitchFamily="18" charset="0"/>
              </a:rPr>
              <a:t>Comments Section.</a:t>
            </a:r>
            <a:r>
              <a:rPr lang="en-US" sz="1800" b="0" dirty="0" smtClean="0">
                <a:solidFill>
                  <a:srgbClr val="000000"/>
                </a:solidFill>
                <a:latin typeface="Times New Roman" pitchFamily="18" charset="0"/>
                <a:cs typeface="Times New Roman" pitchFamily="18" charset="0"/>
              </a:rPr>
              <a:t> </a:t>
            </a:r>
            <a:r>
              <a:rPr lang="en-US" sz="1800" b="0" dirty="0">
                <a:solidFill>
                  <a:srgbClr val="000000"/>
                </a:solidFill>
                <a:latin typeface="Times New Roman" pitchFamily="18" charset="0"/>
                <a:cs typeface="Times New Roman" pitchFamily="18" charset="0"/>
              </a:rPr>
              <a:t>Do not number your comments.</a:t>
            </a:r>
          </a:p>
          <a:p>
            <a:pPr marL="571500" indent="-571500" algn="l">
              <a:spcBef>
                <a:spcPct val="50000"/>
              </a:spcBef>
              <a:defRPr/>
            </a:pPr>
            <a:r>
              <a:rPr lang="en-US" sz="1800" dirty="0" smtClean="0">
                <a:solidFill>
                  <a:srgbClr val="000000"/>
                </a:solidFill>
                <a:latin typeface="Times New Roman" pitchFamily="18" charset="0"/>
                <a:cs typeface="Times New Roman" pitchFamily="18" charset="0"/>
              </a:rPr>
              <a:t>2.1.3</a:t>
            </a:r>
            <a:r>
              <a:rPr lang="en-US" sz="1800" dirty="0">
                <a:solidFill>
                  <a:srgbClr val="000000"/>
                </a:solidFill>
                <a:latin typeface="Times New Roman" pitchFamily="18" charset="0"/>
                <a:cs typeface="Times New Roman" pitchFamily="18" charset="0"/>
              </a:rPr>
              <a:t>	Recommendations – What we think the project needs to do</a:t>
            </a:r>
          </a:p>
          <a:p>
            <a:pPr marL="571500" indent="-571500" algn="l">
              <a:spcBef>
                <a:spcPct val="50000"/>
              </a:spcBef>
              <a:buFontTx/>
              <a:buAutoNum type="arabicPeriod"/>
              <a:defRPr/>
            </a:pPr>
            <a:r>
              <a:rPr lang="en-US" sz="1600" dirty="0" smtClean="0">
                <a:solidFill>
                  <a:srgbClr val="000000"/>
                </a:solidFill>
                <a:latin typeface="Times New Roman" pitchFamily="18" charset="0"/>
                <a:cs typeface="Times New Roman" pitchFamily="18" charset="0"/>
              </a:rPr>
              <a:t>Beginning </a:t>
            </a:r>
            <a:r>
              <a:rPr lang="en-US" sz="1600" dirty="0">
                <a:solidFill>
                  <a:srgbClr val="000000"/>
                </a:solidFill>
                <a:latin typeface="Times New Roman" pitchFamily="18" charset="0"/>
                <a:cs typeface="Times New Roman" pitchFamily="18" charset="0"/>
              </a:rPr>
              <a:t>with an action verb, provide a brief, concise, and clear statement with a due </a:t>
            </a:r>
            <a:r>
              <a:rPr lang="en-US" sz="1600" dirty="0" smtClean="0">
                <a:solidFill>
                  <a:srgbClr val="000000"/>
                </a:solidFill>
                <a:latin typeface="Times New Roman" pitchFamily="18" charset="0"/>
                <a:cs typeface="Times New Roman" pitchFamily="18" charset="0"/>
              </a:rPr>
              <a:t>date. </a:t>
            </a:r>
            <a:endParaRPr lang="en-US" sz="1600" dirty="0">
              <a:solidFill>
                <a:srgbClr val="000000"/>
              </a:solidFill>
              <a:latin typeface="Times New Roman" pitchFamily="18" charset="0"/>
              <a:cs typeface="Times New Roman" pitchFamily="18" charset="0"/>
            </a:endParaRPr>
          </a:p>
          <a:p>
            <a:pPr marL="571500" indent="-571500" algn="l">
              <a:spcBef>
                <a:spcPct val="50000"/>
              </a:spcBef>
              <a:defRPr/>
            </a:pPr>
            <a:r>
              <a:rPr lang="en-US" sz="1800" dirty="0">
                <a:solidFill>
                  <a:srgbClr val="000000"/>
                </a:solidFill>
                <a:latin typeface="Times New Roman" pitchFamily="18" charset="0"/>
                <a:cs typeface="Times New Roman" pitchFamily="18" charset="0"/>
              </a:rPr>
              <a:t>2.     </a:t>
            </a:r>
          </a:p>
          <a:p>
            <a:pPr marL="571500" indent="-571500" algn="l">
              <a:spcBef>
                <a:spcPct val="50000"/>
              </a:spcBef>
              <a:defRPr/>
            </a:pPr>
            <a:r>
              <a:rPr lang="en-US" sz="1800" dirty="0">
                <a:solidFill>
                  <a:srgbClr val="000000"/>
                </a:solidFill>
                <a:latin typeface="Times New Roman" pitchFamily="18" charset="0"/>
                <a:cs typeface="Times New Roman" pitchFamily="18" charset="0"/>
              </a:rPr>
              <a:t>3.     </a:t>
            </a:r>
          </a:p>
        </p:txBody>
      </p:sp>
    </p:spTree>
    <p:extLst>
      <p:ext uri="{BB962C8B-B14F-4D97-AF65-F5344CB8AC3E}">
        <p14:creationId xmlns:p14="http://schemas.microsoft.com/office/powerpoint/2010/main" val="1556682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87B1290A-810C-485B-ACC1-2CE20AFC3ED2}" type="slidenum">
              <a:rPr lang="en-US"/>
              <a:pPr/>
              <a:t>9</a:t>
            </a:fld>
            <a:endParaRPr lang="en-US" dirty="0"/>
          </a:p>
        </p:txBody>
      </p:sp>
      <p:sp>
        <p:nvSpPr>
          <p:cNvPr id="224259" name="Rectangle 3"/>
          <p:cNvSpPr>
            <a:spLocks noGrp="1" noChangeArrowheads="1"/>
          </p:cNvSpPr>
          <p:nvPr>
            <p:ph type="body" idx="1"/>
          </p:nvPr>
        </p:nvSpPr>
        <p:spPr>
          <a:xfrm>
            <a:off x="226125" y="1945575"/>
            <a:ext cx="8710613" cy="3200400"/>
          </a:xfrm>
        </p:spPr>
        <p:txBody>
          <a:bodyPr/>
          <a:lstStyle/>
          <a:p>
            <a:pPr marL="463550" indent="-344488">
              <a:spcBef>
                <a:spcPts val="0"/>
              </a:spcBef>
            </a:pPr>
            <a:r>
              <a:rPr lang="en-US" sz="3200" dirty="0">
                <a:latin typeface="Times New Roman" pitchFamily="18" charset="0"/>
                <a:cs typeface="Times New Roman" pitchFamily="18" charset="0"/>
              </a:rPr>
              <a:t>Present closeout reports in PowerPoint.  </a:t>
            </a:r>
          </a:p>
          <a:p>
            <a:pPr marL="463550" indent="-344488">
              <a:spcBef>
                <a:spcPts val="1200"/>
              </a:spcBef>
            </a:pPr>
            <a:r>
              <a:rPr lang="en-US" sz="3200" dirty="0">
                <a:latin typeface="Times New Roman" pitchFamily="18" charset="0"/>
                <a:cs typeface="Times New Roman" pitchFamily="18" charset="0"/>
              </a:rPr>
              <a:t>Forward your sections for each review </a:t>
            </a:r>
            <a:r>
              <a:rPr lang="en-US" sz="3200" dirty="0" smtClean="0">
                <a:latin typeface="Times New Roman" pitchFamily="18" charset="0"/>
                <a:cs typeface="Times New Roman" pitchFamily="18" charset="0"/>
              </a:rPr>
              <a:t>report (in </a:t>
            </a:r>
            <a:r>
              <a:rPr lang="en-US" sz="3200" dirty="0">
                <a:latin typeface="Times New Roman" pitchFamily="18" charset="0"/>
                <a:cs typeface="Times New Roman" pitchFamily="18" charset="0"/>
              </a:rPr>
              <a:t>MSWord format) to Casey </a:t>
            </a:r>
            <a:r>
              <a:rPr lang="en-US" sz="3200" dirty="0" smtClean="0">
                <a:latin typeface="Times New Roman" pitchFamily="18" charset="0"/>
                <a:cs typeface="Times New Roman" pitchFamily="18" charset="0"/>
              </a:rPr>
              <a:t>Clark, </a:t>
            </a:r>
            <a:r>
              <a:rPr lang="en-US" sz="3200" dirty="0" smtClean="0">
                <a:latin typeface="Times New Roman" pitchFamily="18" charset="0"/>
                <a:cs typeface="Times New Roman" pitchFamily="18" charset="0"/>
                <a:hlinkClick r:id="rId2"/>
              </a:rPr>
              <a:t>casey.clark@science.doe.gov</a:t>
            </a:r>
            <a:r>
              <a:rPr lang="en-US" sz="3200" dirty="0">
                <a:latin typeface="Times New Roman" pitchFamily="18" charset="0"/>
                <a:cs typeface="Times New Roman" pitchFamily="18" charset="0"/>
              </a:rPr>
              <a:t>, </a:t>
            </a:r>
          </a:p>
          <a:p>
            <a:pPr marL="463550" indent="-344488">
              <a:spcBef>
                <a:spcPts val="1200"/>
              </a:spcBef>
              <a:buFont typeface="Wingdings" pitchFamily="2" charset="2"/>
              <a:buNone/>
            </a:pPr>
            <a:r>
              <a:rPr lang="en-US" sz="3200" dirty="0">
                <a:latin typeface="Times New Roman" pitchFamily="18" charset="0"/>
                <a:cs typeface="Times New Roman" pitchFamily="18" charset="0"/>
              </a:rPr>
              <a:t>	</a:t>
            </a:r>
            <a:r>
              <a:rPr lang="en-US" sz="3200" b="0" dirty="0">
                <a:latin typeface="Times New Roman" pitchFamily="18" charset="0"/>
                <a:cs typeface="Times New Roman" pitchFamily="18" charset="0"/>
              </a:rPr>
              <a:t>by </a:t>
            </a:r>
            <a:r>
              <a:rPr lang="en-US" sz="3200" b="0" dirty="0" smtClean="0">
                <a:latin typeface="Times New Roman" pitchFamily="18" charset="0"/>
                <a:cs typeface="Times New Roman" pitchFamily="18" charset="0"/>
              </a:rPr>
              <a:t>February 10, </a:t>
            </a:r>
            <a:r>
              <a:rPr lang="en-US" sz="3200" b="0" dirty="0">
                <a:latin typeface="Times New Roman" pitchFamily="18" charset="0"/>
                <a:cs typeface="Times New Roman" pitchFamily="18" charset="0"/>
              </a:rPr>
              <a:t>8:00 a.m. (</a:t>
            </a:r>
            <a:r>
              <a:rPr lang="en-US" sz="3200" b="0" dirty="0" smtClean="0">
                <a:latin typeface="Times New Roman" pitchFamily="18" charset="0"/>
                <a:cs typeface="Times New Roman" pitchFamily="18" charset="0"/>
              </a:rPr>
              <a:t>EST</a:t>
            </a:r>
            <a:r>
              <a:rPr lang="en-US" sz="3200" b="0" dirty="0">
                <a:latin typeface="Times New Roman" pitchFamily="18" charset="0"/>
                <a:cs typeface="Times New Roman" pitchFamily="18" charset="0"/>
              </a:rPr>
              <a:t>).</a:t>
            </a:r>
          </a:p>
        </p:txBody>
      </p:sp>
      <p:sp>
        <p:nvSpPr>
          <p:cNvPr id="7" name="Rectangle 2"/>
          <p:cNvSpPr>
            <a:spLocks noGrp="1" noChangeArrowheads="1"/>
          </p:cNvSpPr>
          <p:nvPr>
            <p:ph type="title"/>
          </p:nvPr>
        </p:nvSpPr>
        <p:spPr>
          <a:xfrm>
            <a:off x="2703513" y="381233"/>
            <a:ext cx="4314825" cy="723900"/>
          </a:xfrm>
          <a:noFill/>
          <a:ln/>
        </p:spPr>
        <p:txBody>
          <a:bodyPr/>
          <a:lstStyle/>
          <a:p>
            <a:r>
              <a:rPr lang="en-US" b="1" dirty="0" smtClean="0">
                <a:effectLst/>
                <a:latin typeface="Times New Roman" pitchFamily="18" charset="0"/>
                <a:cs typeface="Times New Roman" pitchFamily="18" charset="0"/>
              </a:rPr>
              <a:t>Expectations</a:t>
            </a:r>
            <a:r>
              <a:rPr lang="en-US" b="1" dirty="0" smtClean="0">
                <a:latin typeface="Times New Roman" pitchFamily="18" charset="0"/>
                <a:cs typeface="Times New Roman" pitchFamily="18" charset="0"/>
              </a:rPr>
              <a:t>  </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2944348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2D2D8A"/>
      </a:hlink>
      <a:folHlink>
        <a:srgbClr val="333399"/>
      </a:folHlink>
    </a:clrScheme>
    <a:fontScheme name="1_Default Design">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6868</TotalTime>
  <Words>529</Words>
  <Application>Microsoft Office PowerPoint</Application>
  <PresentationFormat>Letter Paper (8.5x11 in)</PresentationFormat>
  <Paragraphs>180</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1_Default Design</vt:lpstr>
      <vt:lpstr>PowerPoint Presentation</vt:lpstr>
      <vt:lpstr>DOE Review of NSTX</vt:lpstr>
      <vt:lpstr>Review Committee</vt:lpstr>
      <vt:lpstr>Charge Questions</vt:lpstr>
      <vt:lpstr>Agenda</vt:lpstr>
      <vt:lpstr>Closeout Presentation  and Final Report  Procedures</vt:lpstr>
      <vt:lpstr>Format:   Closeout Presentation  </vt:lpstr>
      <vt:lpstr>Format: Final Report  </vt:lpstr>
      <vt:lpstr>Expectations   </vt:lpstr>
      <vt:lpstr>PowerPoint Presentation</vt:lpstr>
      <vt:lpstr>  Template for Charge Questions </vt:lpstr>
      <vt:lpstr> Project Status  </vt:lpstr>
    </vt:vector>
  </TitlesOfParts>
  <Company>Pacific Northwest National Laboratory--Battelle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Department of Energy’s                             Office of Science</dc:title>
  <dc:creator>Sallie Ortiz</dc:creator>
  <cp:lastModifiedBy>Windows User</cp:lastModifiedBy>
  <cp:revision>630</cp:revision>
  <cp:lastPrinted>2014-01-28T14:24:16Z</cp:lastPrinted>
  <dcterms:created xsi:type="dcterms:W3CDTF">2002-04-16T19:13:24Z</dcterms:created>
  <dcterms:modified xsi:type="dcterms:W3CDTF">2014-01-28T14:25:57Z</dcterms:modified>
</cp:coreProperties>
</file>